
<file path=[Content_Types].xml><?xml version="1.0" encoding="utf-8"?>
<Types xmlns="http://schemas.openxmlformats.org/package/2006/content-types">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vtt" ContentType="text/vtt"/>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4945" r:id="rId4"/>
    <p:sldMasterId id="2147485008" r:id="rId5"/>
    <p:sldMasterId id="2147485065" r:id="rId6"/>
  </p:sldMasterIdLst>
  <p:notesMasterIdLst>
    <p:notesMasterId r:id="rId94"/>
  </p:notesMasterIdLst>
  <p:handoutMasterIdLst>
    <p:handoutMasterId r:id="rId95"/>
  </p:handoutMasterIdLst>
  <p:sldIdLst>
    <p:sldId id="2134804691" r:id="rId7"/>
    <p:sldId id="2134806045" r:id="rId8"/>
    <p:sldId id="2147469433" r:id="rId9"/>
    <p:sldId id="2076136701" r:id="rId10"/>
    <p:sldId id="2076136705" r:id="rId11"/>
    <p:sldId id="2076136702" r:id="rId12"/>
    <p:sldId id="2076136703" r:id="rId13"/>
    <p:sldId id="2076136704" r:id="rId14"/>
    <p:sldId id="2147469693" r:id="rId15"/>
    <p:sldId id="2147477372" r:id="rId16"/>
    <p:sldId id="2147469694" r:id="rId17"/>
    <p:sldId id="1890" r:id="rId18"/>
    <p:sldId id="2147470127" r:id="rId19"/>
    <p:sldId id="2076136199" r:id="rId20"/>
    <p:sldId id="2147477373" r:id="rId21"/>
    <p:sldId id="1886" r:id="rId22"/>
    <p:sldId id="2076137278" r:id="rId23"/>
    <p:sldId id="2147469695" r:id="rId24"/>
    <p:sldId id="1938" r:id="rId25"/>
    <p:sldId id="1939" r:id="rId26"/>
    <p:sldId id="2076138735" r:id="rId27"/>
    <p:sldId id="2076137274" r:id="rId28"/>
    <p:sldId id="2076137283" r:id="rId29"/>
    <p:sldId id="2076137284" r:id="rId30"/>
    <p:sldId id="2076137285" r:id="rId31"/>
    <p:sldId id="2076137279" r:id="rId32"/>
    <p:sldId id="2123258826" r:id="rId33"/>
    <p:sldId id="2076137280" r:id="rId34"/>
    <p:sldId id="2076137281" r:id="rId35"/>
    <p:sldId id="2076137282" r:id="rId36"/>
    <p:sldId id="2076137002" r:id="rId37"/>
    <p:sldId id="2147472012" r:id="rId38"/>
    <p:sldId id="2147472018" r:id="rId39"/>
    <p:sldId id="2147477371" r:id="rId40"/>
    <p:sldId id="2145705902" r:id="rId41"/>
    <p:sldId id="2145705920" r:id="rId42"/>
    <p:sldId id="2147477369" r:id="rId43"/>
    <p:sldId id="2147477370" r:id="rId44"/>
    <p:sldId id="2145705899" r:id="rId45"/>
    <p:sldId id="2147468673" r:id="rId46"/>
    <p:sldId id="2147477375" r:id="rId47"/>
    <p:sldId id="2147477374" r:id="rId48"/>
    <p:sldId id="2147468688" r:id="rId49"/>
    <p:sldId id="2147477376" r:id="rId50"/>
    <p:sldId id="2147477357" r:id="rId51"/>
    <p:sldId id="2147477433" r:id="rId52"/>
    <p:sldId id="2147477431" r:id="rId53"/>
    <p:sldId id="2147477432" r:id="rId54"/>
    <p:sldId id="2147470141" r:id="rId55"/>
    <p:sldId id="2147477413" r:id="rId56"/>
    <p:sldId id="2147477414" r:id="rId57"/>
    <p:sldId id="2147477419" r:id="rId58"/>
    <p:sldId id="2147477415" r:id="rId59"/>
    <p:sldId id="2147477416" r:id="rId60"/>
    <p:sldId id="2147477417" r:id="rId61"/>
    <p:sldId id="1921" r:id="rId62"/>
    <p:sldId id="1660" r:id="rId63"/>
    <p:sldId id="1887" r:id="rId64"/>
    <p:sldId id="1888" r:id="rId65"/>
    <p:sldId id="2076136699" r:id="rId66"/>
    <p:sldId id="2076137263" r:id="rId67"/>
    <p:sldId id="2076136706" r:id="rId68"/>
    <p:sldId id="2076136707" r:id="rId69"/>
    <p:sldId id="1889" r:id="rId70"/>
    <p:sldId id="2076136698" r:id="rId71"/>
    <p:sldId id="1922" r:id="rId72"/>
    <p:sldId id="1923" r:id="rId73"/>
    <p:sldId id="1924" r:id="rId74"/>
    <p:sldId id="1925" r:id="rId75"/>
    <p:sldId id="1895" r:id="rId76"/>
    <p:sldId id="1896" r:id="rId77"/>
    <p:sldId id="1897" r:id="rId78"/>
    <p:sldId id="1907" r:id="rId79"/>
    <p:sldId id="2076136697" r:id="rId80"/>
    <p:sldId id="2076137018" r:id="rId81"/>
    <p:sldId id="2076137020" r:id="rId82"/>
    <p:sldId id="2076137399" r:id="rId83"/>
    <p:sldId id="2076137400" r:id="rId84"/>
    <p:sldId id="2076137401" r:id="rId85"/>
    <p:sldId id="2076137404" r:id="rId86"/>
    <p:sldId id="2076137402" r:id="rId87"/>
    <p:sldId id="2076137403" r:id="rId88"/>
    <p:sldId id="2147470145" r:id="rId89"/>
    <p:sldId id="2147469434" r:id="rId90"/>
    <p:sldId id="2147470147" r:id="rId91"/>
    <p:sldId id="2076137250" r:id="rId92"/>
    <p:sldId id="1872" r:id="rId93"/>
  </p:sldIdLst>
  <p:sldSz cx="12192000" cy="6858000"/>
  <p:notesSz cx="7315200" cy="96012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 id="{AF6C3600-534C-41DE-8F7C-B58A668F79EC}">
          <p14:sldIdLst>
            <p14:sldId id="2134804691"/>
          </p14:sldIdLst>
        </p14:section>
        <p14:section name="Version" id="{57B1C661-4CC7-410D-A24A-3CBFA53F3AD1}">
          <p14:sldIdLst>
            <p14:sldId id="2134806045"/>
          </p14:sldIdLst>
        </p14:section>
        <p14:section name="Objectives" id="{210976CF-6727-4432-B8D0-3AC0627AEF21}">
          <p14:sldIdLst>
            <p14:sldId id="2147469433"/>
          </p14:sldIdLst>
        </p14:section>
        <p14:section name="Managing Teams Rooms" id="{A073DAE3-B461-442F-A3D3-6642BD875E45}">
          <p14:sldIdLst>
            <p14:sldId id="2076136701"/>
            <p14:sldId id="2076136705"/>
            <p14:sldId id="2076136702"/>
            <p14:sldId id="2076136703"/>
            <p14:sldId id="2076136704"/>
          </p14:sldIdLst>
        </p14:section>
        <p14:section name="Management paths for Microsoft Teams Rooms" id="{EB36503C-8816-4E93-99F1-25BA254B21E3}">
          <p14:sldIdLst>
            <p14:sldId id="2147469693"/>
            <p14:sldId id="2147477372"/>
            <p14:sldId id="2147469694"/>
          </p14:sldIdLst>
        </p14:section>
        <p14:section name="Teams admin center" id="{2ADDD8D4-5CA9-47CB-889C-AC84C014301C}">
          <p14:sldIdLst>
            <p14:sldId id="1890"/>
            <p14:sldId id="2147470127"/>
            <p14:sldId id="2076136199"/>
            <p14:sldId id="2147477373"/>
            <p14:sldId id="1886"/>
            <p14:sldId id="2076137278"/>
            <p14:sldId id="2147469695"/>
            <p14:sldId id="1938"/>
            <p14:sldId id="1939"/>
            <p14:sldId id="2076138735"/>
            <p14:sldId id="2076137274"/>
            <p14:sldId id="2076137283"/>
            <p14:sldId id="2076137284"/>
            <p14:sldId id="2076137285"/>
            <p14:sldId id="2076137279"/>
            <p14:sldId id="2123258826"/>
            <p14:sldId id="2076137280"/>
            <p14:sldId id="2076137281"/>
            <p14:sldId id="2076137282"/>
          </p14:sldIdLst>
        </p14:section>
        <p14:section name="Microsoft Teams Rooms Pro Management Portal" id="{E8DF143A-8B58-4916-B707-41FB093E65A6}">
          <p14:sldIdLst>
            <p14:sldId id="2076137002"/>
            <p14:sldId id="2147472012"/>
            <p14:sldId id="2147472018"/>
            <p14:sldId id="2147477371"/>
            <p14:sldId id="2145705902"/>
            <p14:sldId id="2145705920"/>
            <p14:sldId id="2147477369"/>
            <p14:sldId id="2147477370"/>
            <p14:sldId id="2145705899"/>
            <p14:sldId id="2147468673"/>
            <p14:sldId id="2147477375"/>
            <p14:sldId id="2147477374"/>
            <p14:sldId id="2147468688"/>
            <p14:sldId id="2147477376"/>
            <p14:sldId id="2147477357"/>
            <p14:sldId id="2147477433"/>
            <p14:sldId id="2147477431"/>
            <p14:sldId id="2147477432"/>
            <p14:sldId id="2147470141"/>
            <p14:sldId id="2147477413"/>
            <p14:sldId id="2147477414"/>
            <p14:sldId id="2147477419"/>
            <p14:sldId id="2147477415"/>
            <p14:sldId id="2147477416"/>
            <p14:sldId id="2147477417"/>
          </p14:sldIdLst>
        </p14:section>
        <p14:section name="Remote Management - XML" id="{817FFFCE-CDB6-420B-BC6D-B332376B9FEE}">
          <p14:sldIdLst>
            <p14:sldId id="1921"/>
            <p14:sldId id="1660"/>
            <p14:sldId id="1887"/>
            <p14:sldId id="1888"/>
            <p14:sldId id="2076136699"/>
            <p14:sldId id="2076137263"/>
            <p14:sldId id="2076136706"/>
            <p14:sldId id="2076136707"/>
          </p14:sldIdLst>
        </p14:section>
        <p14:section name="Remote Management - PowerShell" id="{ED18CCE7-19C4-45E6-B3C2-26328D93473C}">
          <p14:sldIdLst>
            <p14:sldId id="1889"/>
            <p14:sldId id="2076136698"/>
            <p14:sldId id="1922"/>
            <p14:sldId id="1923"/>
            <p14:sldId id="1924"/>
            <p14:sldId id="1925"/>
          </p14:sldIdLst>
        </p14:section>
        <p14:section name="Monitoring - Azure Monitor" id="{66DF1542-A6AB-4964-B2DA-CA375F55CD50}">
          <p14:sldIdLst>
            <p14:sldId id="1895"/>
            <p14:sldId id="1896"/>
            <p14:sldId id="1897"/>
            <p14:sldId id="1907"/>
            <p14:sldId id="2076136697"/>
            <p14:sldId id="2076137018"/>
            <p14:sldId id="2076137020"/>
          </p14:sldIdLst>
        </p14:section>
        <p14:section name="Microsoft Graph (Beta/Preview)" id="{D68850A1-736E-4565-BEA8-366A8BA0A90D}">
          <p14:sldIdLst>
            <p14:sldId id="2076137399"/>
            <p14:sldId id="2076137400"/>
            <p14:sldId id="2076137401"/>
            <p14:sldId id="2076137404"/>
            <p14:sldId id="2076137402"/>
            <p14:sldId id="2076137403"/>
          </p14:sldIdLst>
        </p14:section>
        <p14:section name="Summary" id="{E2695730-1E77-458B-B165-891A1BFE30FA}">
          <p14:sldIdLst>
            <p14:sldId id="2147470145"/>
            <p14:sldId id="2147469434"/>
          </p14:sldIdLst>
        </p14:section>
        <p14:section name="Questions" id="{FE94E6BE-2410-437A-B11E-F2B62FE9E127}">
          <p14:sldIdLst>
            <p14:sldId id="2147470147"/>
            <p14:sldId id="2076137250"/>
            <p14:sldId id="1872"/>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6" name="Author" initials="A" lastIdx="1" clrIdx="6"/>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53BC"/>
    <a:srgbClr val="000000"/>
    <a:srgbClr val="012456"/>
    <a:srgbClr val="FAFAFA"/>
    <a:srgbClr val="6264A7"/>
    <a:srgbClr val="0078D4"/>
    <a:srgbClr val="FFFFFF"/>
    <a:srgbClr val="50E6FF"/>
    <a:srgbClr val="30E5D0"/>
    <a:srgbClr val="A92E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7E88D01-9F8A-4DB3-BB8C-5FE3C46715A0}" v="494" dt="2023-04-28T10:06:28.9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197" autoAdjust="0"/>
    <p:restoredTop sz="33212" autoAdjust="0"/>
  </p:normalViewPr>
  <p:slideViewPr>
    <p:cSldViewPr snapToGrid="0">
      <p:cViewPr varScale="1">
        <p:scale>
          <a:sx n="36" d="100"/>
          <a:sy n="36" d="100"/>
        </p:scale>
        <p:origin x="3000" y="60"/>
      </p:cViewPr>
      <p:guideLst/>
    </p:cSldViewPr>
  </p:slideViewPr>
  <p:outlineViewPr>
    <p:cViewPr>
      <p:scale>
        <a:sx n="33" d="100"/>
        <a:sy n="33" d="100"/>
      </p:scale>
      <p:origin x="0" y="-20798"/>
    </p:cViewPr>
  </p:outlineViewPr>
  <p:notesTextViewPr>
    <p:cViewPr>
      <p:scale>
        <a:sx n="3" d="2"/>
        <a:sy n="3" d="2"/>
      </p:scale>
      <p:origin x="0" y="-1374"/>
    </p:cViewPr>
  </p:notesTextViewPr>
  <p:sorterViewPr>
    <p:cViewPr>
      <p:scale>
        <a:sx n="100" d="100"/>
        <a:sy n="100" d="100"/>
      </p:scale>
      <p:origin x="0" y="-10842"/>
    </p:cViewPr>
  </p:sorterViewPr>
  <p:notesViewPr>
    <p:cSldViewPr snapToGrid="0">
      <p:cViewPr varScale="1">
        <p:scale>
          <a:sx n="66" d="100"/>
          <a:sy n="66" d="100"/>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84" Type="http://schemas.openxmlformats.org/officeDocument/2006/relationships/slide" Target="slides/slide78.xml"/><Relationship Id="rId89" Type="http://schemas.openxmlformats.org/officeDocument/2006/relationships/slide" Target="slides/slide83.xml"/><Relationship Id="rId16" Type="http://schemas.openxmlformats.org/officeDocument/2006/relationships/slide" Target="slides/slide10.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slide" Target="slides/slide68.xml"/><Relationship Id="rId79" Type="http://schemas.openxmlformats.org/officeDocument/2006/relationships/slide" Target="slides/slide73.xml"/><Relationship Id="rId102" Type="http://schemas.microsoft.com/office/2018/10/relationships/authors" Target="authors.xml"/><Relationship Id="rId5" Type="http://schemas.openxmlformats.org/officeDocument/2006/relationships/slideMaster" Target="slideMasters/slideMaster2.xml"/><Relationship Id="rId90" Type="http://schemas.openxmlformats.org/officeDocument/2006/relationships/slide" Target="slides/slide84.xml"/><Relationship Id="rId95" Type="http://schemas.openxmlformats.org/officeDocument/2006/relationships/handoutMaster" Target="handoutMasters/handoutMaster1.xml"/><Relationship Id="rId22" Type="http://schemas.openxmlformats.org/officeDocument/2006/relationships/slide" Target="slides/slide16.xml"/><Relationship Id="rId27" Type="http://schemas.openxmlformats.org/officeDocument/2006/relationships/slide" Target="slides/slide21.xml"/><Relationship Id="rId43" Type="http://schemas.openxmlformats.org/officeDocument/2006/relationships/slide" Target="slides/slide37.xml"/><Relationship Id="rId48" Type="http://schemas.openxmlformats.org/officeDocument/2006/relationships/slide" Target="slides/slide42.xml"/><Relationship Id="rId64" Type="http://schemas.openxmlformats.org/officeDocument/2006/relationships/slide" Target="slides/slide58.xml"/><Relationship Id="rId69" Type="http://schemas.openxmlformats.org/officeDocument/2006/relationships/slide" Target="slides/slide63.xml"/><Relationship Id="rId80" Type="http://schemas.openxmlformats.org/officeDocument/2006/relationships/slide" Target="slides/slide74.xml"/><Relationship Id="rId85" Type="http://schemas.openxmlformats.org/officeDocument/2006/relationships/slide" Target="slides/slide79.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83" Type="http://schemas.openxmlformats.org/officeDocument/2006/relationships/slide" Target="slides/slide77.xml"/><Relationship Id="rId88" Type="http://schemas.openxmlformats.org/officeDocument/2006/relationships/slide" Target="slides/slide82.xml"/><Relationship Id="rId91" Type="http://schemas.openxmlformats.org/officeDocument/2006/relationships/slide" Target="slides/slide85.xml"/><Relationship Id="rId96"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slide" Target="slides/slide72.xml"/><Relationship Id="rId81" Type="http://schemas.openxmlformats.org/officeDocument/2006/relationships/slide" Target="slides/slide75.xml"/><Relationship Id="rId86" Type="http://schemas.openxmlformats.org/officeDocument/2006/relationships/slide" Target="slides/slide80.xml"/><Relationship Id="rId94" Type="http://schemas.openxmlformats.org/officeDocument/2006/relationships/notesMaster" Target="notesMasters/notesMaster1.xml"/><Relationship Id="rId99" Type="http://schemas.openxmlformats.org/officeDocument/2006/relationships/theme" Target="theme/theme1.xml"/><Relationship Id="rId10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97" Type="http://schemas.openxmlformats.org/officeDocument/2006/relationships/presProps" Target="presProps.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slide" Target="slides/slide86.xml"/><Relationship Id="rId2" Type="http://schemas.openxmlformats.org/officeDocument/2006/relationships/customXml" Target="../customXml/item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slide" Target="slides/slide81.xml"/><Relationship Id="rId61" Type="http://schemas.openxmlformats.org/officeDocument/2006/relationships/slide" Target="slides/slide55.xml"/><Relationship Id="rId82" Type="http://schemas.openxmlformats.org/officeDocument/2006/relationships/slide" Target="slides/slide76.xml"/><Relationship Id="rId19" Type="http://schemas.openxmlformats.org/officeDocument/2006/relationships/slide" Target="slides/slide13.xml"/><Relationship Id="rId14" Type="http://schemas.openxmlformats.org/officeDocument/2006/relationships/slide" Target="slides/slide8.xml"/><Relationship Id="rId30" Type="http://schemas.openxmlformats.org/officeDocument/2006/relationships/slide" Target="slides/slide24.xml"/><Relationship Id="rId35" Type="http://schemas.openxmlformats.org/officeDocument/2006/relationships/slide" Target="slides/slide29.xml"/><Relationship Id="rId56" Type="http://schemas.openxmlformats.org/officeDocument/2006/relationships/slide" Target="slides/slide50.xml"/><Relationship Id="rId77" Type="http://schemas.openxmlformats.org/officeDocument/2006/relationships/slide" Target="slides/slide71.xml"/><Relationship Id="rId100" Type="http://schemas.openxmlformats.org/officeDocument/2006/relationships/tableStyles" Target="tableStyles.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93" Type="http://schemas.openxmlformats.org/officeDocument/2006/relationships/slide" Target="slides/slide87.xml"/><Relationship Id="rId98" Type="http://schemas.openxmlformats.org/officeDocument/2006/relationships/viewProps" Target="viewProps.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2153"/>
            <a:ext cx="3169920" cy="480060"/>
          </a:xfrm>
          <a:prstGeom prst="rect">
            <a:avLst/>
          </a:prstGeom>
        </p:spPr>
        <p:txBody>
          <a:bodyPr vert="horz" lIns="96661" tIns="48331" rIns="96661" bIns="48331" rtlCol="0"/>
          <a:lstStyle>
            <a:lvl1pPr algn="l">
              <a:defRPr sz="1300"/>
            </a:lvl1pPr>
          </a:lstStyle>
          <a:p>
            <a:endParaRPr lang="en-US" dirty="0">
              <a:latin typeface="Segoe UI" pitchFamily="34" charset="0"/>
            </a:endParaRPr>
          </a:p>
        </p:txBody>
      </p:sp>
      <p:sp>
        <p:nvSpPr>
          <p:cNvPr id="7" name="Date Placeholder 6"/>
          <p:cNvSpPr>
            <a:spLocks noGrp="1"/>
          </p:cNvSpPr>
          <p:nvPr>
            <p:ph type="dt" sz="quarter" idx="1"/>
          </p:nvPr>
        </p:nvSpPr>
        <p:spPr>
          <a:xfrm>
            <a:off x="4143587" y="0"/>
            <a:ext cx="3169920" cy="480060"/>
          </a:xfrm>
          <a:prstGeom prst="rect">
            <a:avLst/>
          </a:prstGeom>
        </p:spPr>
        <p:txBody>
          <a:bodyPr vert="horz" lIns="96661" tIns="48331" rIns="96661" bIns="48331" rtlCol="0"/>
          <a:lstStyle>
            <a:lvl1pPr algn="r">
              <a:defRPr sz="1300"/>
            </a:lvl1pPr>
          </a:lstStyle>
          <a:p>
            <a:fld id="{460F9EC6-89FF-47E1-8594-1A32E3B45134}" type="datetime8">
              <a:rPr lang="en-US" smtClean="0">
                <a:latin typeface="Segoe UI" pitchFamily="34" charset="0"/>
              </a:rPr>
              <a:t>5/4/2023 12:17 PM</a:t>
            </a:fld>
            <a:endParaRPr lang="en-US" dirty="0">
              <a:latin typeface="Segoe UI" pitchFamily="34" charset="0"/>
            </a:endParaRPr>
          </a:p>
        </p:txBody>
      </p:sp>
      <p:sp>
        <p:nvSpPr>
          <p:cNvPr id="8" name="Footer Placeholder 7"/>
          <p:cNvSpPr>
            <a:spLocks noGrp="1"/>
          </p:cNvSpPr>
          <p:nvPr>
            <p:ph type="ftr" sz="quarter" idx="2"/>
          </p:nvPr>
        </p:nvSpPr>
        <p:spPr>
          <a:xfrm>
            <a:off x="0" y="9119474"/>
            <a:ext cx="6181344" cy="349056"/>
          </a:xfrm>
          <a:prstGeom prst="rect">
            <a:avLst/>
          </a:prstGeom>
        </p:spPr>
        <p:txBody>
          <a:bodyPr vert="horz" lIns="96661" tIns="48331" rIns="96661" bIns="48331" rtlCol="0" anchor="b"/>
          <a:lstStyle>
            <a:lvl1pPr algn="l">
              <a:defRPr sz="1300"/>
            </a:lvl1pPr>
          </a:lstStyle>
          <a:p>
            <a:pPr marL="421215" defTabSz="966294"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6169152" y="9119474"/>
            <a:ext cx="1144355" cy="480060"/>
          </a:xfrm>
          <a:prstGeom prst="rect">
            <a:avLst/>
          </a:prstGeom>
        </p:spPr>
        <p:txBody>
          <a:bodyPr vert="horz" lIns="96661" tIns="48331" rIns="96661" bIns="48331" rtlCol="0" anchor="b"/>
          <a:lstStyle>
            <a:lvl1pPr algn="r">
              <a:defRPr sz="13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457200" y="720725"/>
            <a:ext cx="6400800" cy="3600450"/>
          </a:xfrm>
          <a:prstGeom prst="rect">
            <a:avLst/>
          </a:prstGeom>
          <a:noFill/>
          <a:ln w="12700">
            <a:solidFill>
              <a:prstClr val="black"/>
            </a:solidFill>
          </a:ln>
        </p:spPr>
        <p:txBody>
          <a:bodyPr vert="horz" lIns="96661" tIns="48331" rIns="96661" bIns="48331" rtlCol="0" anchor="ctr"/>
          <a:lstStyle/>
          <a:p>
            <a:endParaRPr lang="en-US" dirty="0"/>
          </a:p>
        </p:txBody>
      </p:sp>
      <p:sp>
        <p:nvSpPr>
          <p:cNvPr id="10" name="Footer Placeholder 9"/>
          <p:cNvSpPr>
            <a:spLocks noGrp="1"/>
          </p:cNvSpPr>
          <p:nvPr>
            <p:ph type="ftr" sz="quarter" idx="4"/>
          </p:nvPr>
        </p:nvSpPr>
        <p:spPr>
          <a:xfrm>
            <a:off x="0" y="9121140"/>
            <a:ext cx="6315456" cy="373762"/>
          </a:xfrm>
          <a:prstGeom prst="rect">
            <a:avLst/>
          </a:prstGeom>
        </p:spPr>
        <p:txBody>
          <a:bodyPr vert="horz" lIns="96661" tIns="48331" rIns="96661" bIns="48331" rtlCol="0" anchor="b"/>
          <a:lstStyle>
            <a:lvl1pPr marL="604133" indent="0" algn="l">
              <a:defRPr sz="1300"/>
            </a:lvl1p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atin typeface="Segoe UI" pitchFamily="34" charset="0"/>
              </a:defRPr>
            </a:lvl1pPr>
          </a:lstStyle>
          <a:p>
            <a:fld id="{386CE63F-9E7F-4C04-9D0D-FCA25A8E9E86}" type="datetime8">
              <a:rPr lang="en-US" smtClean="0"/>
              <a:t>5/4/2023 12:17 PM</a:t>
            </a:fld>
            <a:endParaRPr lang="en-US" dirty="0"/>
          </a:p>
        </p:txBody>
      </p:sp>
      <p:sp>
        <p:nvSpPr>
          <p:cNvPr id="12" name="Notes Placeholder 11"/>
          <p:cNvSpPr>
            <a:spLocks noGrp="1"/>
          </p:cNvSpPr>
          <p:nvPr>
            <p:ph type="body" sz="quarter" idx="3"/>
          </p:nvPr>
        </p:nvSpPr>
        <p:spPr>
          <a:xfrm>
            <a:off x="731520" y="4560570"/>
            <a:ext cx="5852160" cy="4320540"/>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6303264" y="9119474"/>
            <a:ext cx="1010243" cy="480060"/>
          </a:xfrm>
          <a:prstGeom prst="rect">
            <a:avLst/>
          </a:prstGeom>
        </p:spPr>
        <p:txBody>
          <a:bodyPr vert="horz" lIns="96661" tIns="48331" rIns="96661" bIns="48331" rtlCol="0" anchor="b"/>
          <a:lstStyle>
            <a:lvl1pPr algn="r">
              <a:defRPr sz="13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panose="020B0502040204020203"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admin.teams.microsoft.com/"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admin.teams.microsoft.com/"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cloudpartners.transform.microsoft.com/teams-mrpp"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learn.microsoft.com/en-us/microsoftteams/rooms/enroll-a-device"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learn.microsoft.com/en-us/microsoftteams/rooms/enroll-a-device"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3" Type="http://schemas.openxmlformats.org/officeDocument/2006/relationships/hyperlink" Target="https://aka.ms/serviceportalagentmsi" TargetMode="External"/><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3" Type="http://schemas.openxmlformats.org/officeDocument/2006/relationships/hyperlink" Target="https://docs.microsoft.com/en-us/MicrosoftTeams/room-systems/xml-config-file#create-an-xml-configuration-file" TargetMode="External"/><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3" Type="http://schemas.openxmlformats.org/officeDocument/2006/relationships/hyperlink" Target="https://docs.microsoft.com/en-us/microsoftteams/room-systems/room-systems-v2-operations" TargetMode="External"/><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3" Type="http://schemas.openxmlformats.org/officeDocument/2006/relationships/hyperlink" Target="https://docs.microsoft.com/azure/azure-monitor/learn/quick-create-workspace" TargetMode="External"/><Relationship Id="rId2" Type="http://schemas.openxmlformats.org/officeDocument/2006/relationships/slide" Target="../slides/slide73.xml"/><Relationship Id="rId1" Type="http://schemas.openxmlformats.org/officeDocument/2006/relationships/notesMaster" Target="../notesMasters/notesMaster1.xml"/><Relationship Id="rId4" Type="http://schemas.openxmlformats.org/officeDocument/2006/relationships/hyperlink" Target="https://docs.microsoft.com/en-us/microsoftteams/room-systems/azure-monitor-deploy#Custom_fields" TargetMode="Externa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3" Type="http://schemas.openxmlformats.org/officeDocument/2006/relationships/hyperlink" Target="https://learn.microsoft.com/en-us/graph/api/resources/teamworkdevice?view=graph-rest-beta" TargetMode="External"/><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577">
              <a:spcAft>
                <a:spcPts val="352"/>
              </a:spcAft>
              <a:defRPr/>
            </a:pPr>
            <a:r>
              <a:rPr lang="en-US" dirty="0"/>
              <a:t>Last reviewed – 27-APRIL-2023-MB</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0E05B5D-1125-4F7C-9E62-46439DCDC08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29038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9CACC8-84BD-4A87-AFE8-73E67016737F}" type="slidenum">
              <a:rPr kumimoji="0" lang="nl-N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nl-NL"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22745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lang="en-US" dirty="0"/>
              <a:t>This module primarily covers managing Teams Rooms and the Teams Rooms app. The next module focuses on Windows.</a:t>
            </a:r>
          </a:p>
          <a:p>
            <a:endParaRPr lang="en-GB" dirty="0"/>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2E1EA5EA-C73D-4B37-8E25-824238FD9974}"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5/4/2023 12:17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6313941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Kopfzeilenplatzhalter 3"/>
          <p:cNvSpPr>
            <a:spLocks noGrp="1"/>
          </p:cNvSpPr>
          <p:nvPr>
            <p:ph type="hdr" sz="quarter"/>
          </p:nvPr>
        </p:nvSpPr>
        <p:spPr/>
        <p:txBody>
          <a:bodyPr/>
          <a:lstStyle/>
          <a:p>
            <a:endParaRPr lang="en-US" dirty="0"/>
          </a:p>
        </p:txBody>
      </p:sp>
      <p:sp>
        <p:nvSpPr>
          <p:cNvPr id="5" name="Fußzeilenplatzhalt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Foliennummernplatzhalter 6"/>
          <p:cNvSpPr>
            <a:spLocks noGrp="1"/>
          </p:cNvSpPr>
          <p:nvPr>
            <p:ph type="sldNum" sz="quarter" idx="5"/>
          </p:nvPr>
        </p:nvSpPr>
        <p:spPr/>
        <p:txBody>
          <a:bodyPr/>
          <a:lstStyle/>
          <a:p>
            <a:fld id="{B4008EB6-D09E-4580-8CD6-DDB14511944F}" type="slidenum">
              <a:rPr lang="en-US" smtClean="0"/>
              <a:pPr/>
              <a:t>4</a:t>
            </a:fld>
            <a:endParaRPr lang="en-US" dirty="0"/>
          </a:p>
        </p:txBody>
      </p:sp>
    </p:spTree>
    <p:extLst>
      <p:ext uri="{BB962C8B-B14F-4D97-AF65-F5344CB8AC3E}">
        <p14:creationId xmlns:p14="http://schemas.microsoft.com/office/powerpoint/2010/main" val="3302886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a:t>
            </a:fld>
            <a:endParaRPr lang="en-US" dirty="0"/>
          </a:p>
        </p:txBody>
      </p:sp>
    </p:spTree>
    <p:extLst>
      <p:ext uri="{BB962C8B-B14F-4D97-AF65-F5344CB8AC3E}">
        <p14:creationId xmlns:p14="http://schemas.microsoft.com/office/powerpoint/2010/main" val="14549576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Teams Rooms can be an on-premises only solution.</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a:t>
            </a:fld>
            <a:endParaRPr lang="en-US" dirty="0"/>
          </a:p>
        </p:txBody>
      </p:sp>
    </p:spTree>
    <p:extLst>
      <p:ext uri="{BB962C8B-B14F-4D97-AF65-F5344CB8AC3E}">
        <p14:creationId xmlns:p14="http://schemas.microsoft.com/office/powerpoint/2010/main" val="13793747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best of on-premises and cloud, just don’t use too many overlapping tools. You could use Operations manager too…</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7</a:t>
            </a:fld>
            <a:endParaRPr lang="en-US" dirty="0"/>
          </a:p>
        </p:txBody>
      </p:sp>
    </p:spTree>
    <p:extLst>
      <p:ext uri="{BB962C8B-B14F-4D97-AF65-F5344CB8AC3E}">
        <p14:creationId xmlns:p14="http://schemas.microsoft.com/office/powerpoint/2010/main" val="13081505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This is the ideal solution. Teams is a cloud solution, so let’s use cloud tools!</a:t>
            </a:r>
          </a:p>
        </p:txBody>
      </p:sp>
      <p:sp>
        <p:nvSpPr>
          <p:cNvPr id="4" name="Kopfzeilenplatzhalter 3"/>
          <p:cNvSpPr>
            <a:spLocks noGrp="1"/>
          </p:cNvSpPr>
          <p:nvPr>
            <p:ph type="hdr" sz="quarter"/>
          </p:nvPr>
        </p:nvSpPr>
        <p:spPr/>
        <p:txBody>
          <a:bodyPr/>
          <a:lstStyle/>
          <a:p>
            <a:endParaRPr lang="en-US" dirty="0"/>
          </a:p>
        </p:txBody>
      </p:sp>
      <p:sp>
        <p:nvSpPr>
          <p:cNvPr id="5" name="Fußzeilenplatzhalt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Foliennummernplatzhalter 6"/>
          <p:cNvSpPr>
            <a:spLocks noGrp="1"/>
          </p:cNvSpPr>
          <p:nvPr>
            <p:ph type="sldNum" sz="quarter" idx="5"/>
          </p:nvPr>
        </p:nvSpPr>
        <p:spPr/>
        <p:txBody>
          <a:bodyPr/>
          <a:lstStyle/>
          <a:p>
            <a:fld id="{B4008EB6-D09E-4580-8CD6-DDB14511944F}" type="slidenum">
              <a:rPr lang="en-US" smtClean="0"/>
              <a:pPr/>
              <a:t>8</a:t>
            </a:fld>
            <a:endParaRPr lang="en-US" dirty="0"/>
          </a:p>
        </p:txBody>
      </p:sp>
    </p:spTree>
    <p:extLst>
      <p:ext uri="{BB962C8B-B14F-4D97-AF65-F5344CB8AC3E}">
        <p14:creationId xmlns:p14="http://schemas.microsoft.com/office/powerpoint/2010/main" val="22657936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E2F19A73-88F5-4B80-A929-CF8E66EE5449}"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9</a:t>
            </a:fld>
            <a:endParaRPr lang="en-US" dirty="0"/>
          </a:p>
        </p:txBody>
      </p:sp>
    </p:spTree>
    <p:extLst>
      <p:ext uri="{BB962C8B-B14F-4D97-AF65-F5344CB8AC3E}">
        <p14:creationId xmlns:p14="http://schemas.microsoft.com/office/powerpoint/2010/main" val="22087767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lnSpc>
                <a:spcPct val="107000"/>
              </a:lnSpc>
              <a:spcAft>
                <a:spcPts val="800"/>
              </a:spcAft>
              <a:defRPr/>
            </a:pPr>
            <a:r>
              <a:rPr lang="en-US" sz="800" dirty="0">
                <a:latin typeface="Segoe UI"/>
                <a:cs typeface="Segoe UI"/>
              </a:rPr>
              <a:t>There are two paths to management with Microsoft Teams Rooms. </a:t>
            </a:r>
          </a:p>
          <a:p>
            <a:pPr fontAlgn="base">
              <a:lnSpc>
                <a:spcPct val="107000"/>
              </a:lnSpc>
              <a:spcAft>
                <a:spcPts val="800"/>
              </a:spcAft>
              <a:defRPr/>
            </a:pPr>
            <a:endParaRPr lang="en-US" sz="800" dirty="0">
              <a:latin typeface="Segoe UI"/>
              <a:cs typeface="Segoe UI"/>
            </a:endParaRPr>
          </a:p>
          <a:p>
            <a:pPr fontAlgn="base">
              <a:lnSpc>
                <a:spcPct val="107000"/>
              </a:lnSpc>
              <a:spcAft>
                <a:spcPts val="800"/>
              </a:spcAft>
              <a:defRPr/>
            </a:pPr>
            <a:r>
              <a:rPr lang="en-US" sz="800" dirty="0">
                <a:latin typeface="Segoe UI"/>
                <a:cs typeface="Segoe UI"/>
              </a:rPr>
              <a:t>The first path is a self management journey. This is available with Teams Rooms Basic.</a:t>
            </a:r>
          </a:p>
          <a:p>
            <a:pPr fontAlgn="base">
              <a:lnSpc>
                <a:spcPct val="107000"/>
              </a:lnSpc>
              <a:spcAft>
                <a:spcPts val="800"/>
              </a:spcAft>
              <a:defRPr/>
            </a:pPr>
            <a:endParaRPr lang="en-US" sz="800" dirty="0">
              <a:latin typeface="Segoe UI"/>
              <a:cs typeface="Segoe UI"/>
            </a:endParaRPr>
          </a:p>
          <a:p>
            <a:pPr fontAlgn="base">
              <a:lnSpc>
                <a:spcPct val="107000"/>
              </a:lnSpc>
              <a:spcAft>
                <a:spcPts val="800"/>
              </a:spcAft>
              <a:defRPr/>
            </a:pPr>
            <a:r>
              <a:rPr lang="en-US" sz="800" dirty="0">
                <a:latin typeface="Segoe UI"/>
                <a:cs typeface="Segoe UI"/>
              </a:rPr>
              <a:t>This is the traditional path that Microsoft offers for every product where we give our customers self-service tools. </a:t>
            </a:r>
          </a:p>
          <a:p>
            <a:pPr fontAlgn="base">
              <a:lnSpc>
                <a:spcPct val="107000"/>
              </a:lnSpc>
              <a:spcAft>
                <a:spcPts val="800"/>
              </a:spcAft>
              <a:defRPr/>
            </a:pPr>
            <a:endParaRPr lang="en-US" sz="800" dirty="0">
              <a:latin typeface="Segoe UI"/>
              <a:cs typeface="Segoe UI"/>
            </a:endParaRPr>
          </a:p>
          <a:p>
            <a:pPr fontAlgn="base">
              <a:lnSpc>
                <a:spcPct val="107000"/>
              </a:lnSpc>
              <a:spcAft>
                <a:spcPts val="800"/>
              </a:spcAft>
              <a:defRPr/>
            </a:pPr>
            <a:r>
              <a:rPr lang="en-US" sz="800" dirty="0">
                <a:latin typeface="Segoe UI"/>
                <a:cs typeface="Segoe UI"/>
              </a:rPr>
              <a:t>For self management we have built an excellent set of self-service tools in the Teams Admin center, complemented by other device management tools such Microsoft Endpoint Manager.</a:t>
            </a:r>
          </a:p>
          <a:p>
            <a:pPr marL="0" marR="0" lvl="0" indent="0" algn="l" defTabSz="914367" rtl="0" eaLnBrk="1" fontAlgn="base" latinLnBrk="0" hangingPunct="1">
              <a:lnSpc>
                <a:spcPct val="107000"/>
              </a:lnSpc>
              <a:spcBef>
                <a:spcPts val="0"/>
              </a:spcBef>
              <a:spcAft>
                <a:spcPts val="800"/>
              </a:spcAft>
              <a:buClrTx/>
              <a:buSzTx/>
              <a:buFontTx/>
              <a:buNone/>
              <a:tabLst/>
              <a:defRPr/>
            </a:pPr>
            <a:endParaRPr lang="en-US" sz="800" dirty="0"/>
          </a:p>
          <a:p>
            <a:pPr fontAlgn="base">
              <a:lnSpc>
                <a:spcPct val="107000"/>
              </a:lnSpc>
              <a:spcAft>
                <a:spcPts val="800"/>
              </a:spcAft>
              <a:defRPr/>
            </a:pPr>
            <a:r>
              <a:rPr lang="en-US" sz="800" dirty="0">
                <a:latin typeface="Segoe UI"/>
                <a:cs typeface="Segoe UI"/>
              </a:rPr>
              <a:t>However, with Teams Rooms we are </a:t>
            </a:r>
            <a:r>
              <a:rPr lang="en-US" sz="800" i="1" dirty="0">
                <a:latin typeface="Segoe UI"/>
                <a:cs typeface="Segoe UI"/>
              </a:rPr>
              <a:t>also</a:t>
            </a:r>
            <a:r>
              <a:rPr lang="en-US" sz="800" dirty="0">
                <a:latin typeface="Segoe UI"/>
                <a:cs typeface="Segoe UI"/>
              </a:rPr>
              <a:t> offering another management path, and that path is the </a:t>
            </a:r>
            <a:r>
              <a:rPr kumimoji="0" lang="en-GB" sz="800" b="1" i="0" u="none" strike="noStrike" kern="1200" cap="none" spc="0" normalizeH="0" baseline="0" noProof="0" dirty="0">
                <a:ln>
                  <a:noFill/>
                </a:ln>
                <a:effectLst/>
                <a:uLnTx/>
                <a:uFillTx/>
                <a:latin typeface="Segoe UI Semibold" panose="020B0702040204020203" pitchFamily="34" charset="0"/>
                <a:ea typeface="+mn-lt"/>
                <a:cs typeface="Segoe UI Semibold" panose="020B0702040204020203" pitchFamily="34" charset="0"/>
              </a:rPr>
              <a:t>Microsoft Teams Rooms Pro Management </a:t>
            </a:r>
            <a:r>
              <a:rPr lang="en-US" sz="800" dirty="0">
                <a:latin typeface="Segoe UI"/>
                <a:cs typeface="Segoe UI"/>
              </a:rPr>
              <a:t>That offer, is</a:t>
            </a:r>
            <a:r>
              <a:rPr lang="en-US" sz="800" b="0" dirty="0">
                <a:latin typeface="Segoe UI"/>
                <a:cs typeface="Segoe UI"/>
              </a:rPr>
              <a:t> </a:t>
            </a:r>
            <a:r>
              <a:rPr lang="en-US" sz="800" b="0" u="sng" dirty="0">
                <a:latin typeface="Segoe UI"/>
                <a:cs typeface="Segoe UI"/>
              </a:rPr>
              <a:t>not</a:t>
            </a:r>
            <a:r>
              <a:rPr lang="en-US" sz="800" b="0" i="1" u="none" dirty="0">
                <a:latin typeface="Segoe UI"/>
                <a:cs typeface="Segoe UI"/>
              </a:rPr>
              <a:t> </a:t>
            </a:r>
            <a:r>
              <a:rPr lang="en-US" sz="800" b="0" i="0" u="none" dirty="0">
                <a:latin typeface="Segoe UI"/>
                <a:cs typeface="Segoe UI"/>
              </a:rPr>
              <a:t>a</a:t>
            </a:r>
            <a:r>
              <a:rPr lang="en-US" sz="800" b="0" i="0" dirty="0">
                <a:latin typeface="Segoe UI"/>
                <a:cs typeface="Segoe UI"/>
              </a:rPr>
              <a:t> set of tools; rather, it </a:t>
            </a:r>
            <a:r>
              <a:rPr lang="en-US" sz="800" dirty="0">
                <a:latin typeface="Segoe UI"/>
                <a:cs typeface="Segoe UI"/>
              </a:rPr>
              <a:t>is a managed service composed of a layer of operations software and partners that can manage the room environment for you on your behalf. </a:t>
            </a:r>
          </a:p>
          <a:p>
            <a:pPr fontAlgn="base">
              <a:lnSpc>
                <a:spcPct val="107000"/>
              </a:lnSpc>
              <a:spcAft>
                <a:spcPts val="800"/>
              </a:spcAft>
              <a:defRPr/>
            </a:pPr>
            <a:endParaRPr lang="en-US" dirty="0">
              <a:cs typeface="Segoe UI" panose="020B0502040204020203" pitchFamily="34" charset="0"/>
            </a:endParaRPr>
          </a:p>
          <a:p>
            <a:pPr marL="0" marR="0" lvl="0" indent="0" algn="l" defTabSz="914367" rtl="0" eaLnBrk="1" fontAlgn="base" latinLnBrk="0" hangingPunct="1">
              <a:lnSpc>
                <a:spcPct val="107000"/>
              </a:lnSpc>
              <a:spcBef>
                <a:spcPts val="0"/>
              </a:spcBef>
              <a:spcAft>
                <a:spcPts val="800"/>
              </a:spcAft>
              <a:buClrTx/>
              <a:buSzTx/>
              <a:buFontTx/>
              <a:buNone/>
              <a:tabLst/>
              <a:defRPr/>
            </a:pPr>
            <a:r>
              <a:rPr lang="en-US" sz="800" dirty="0">
                <a:latin typeface="Segoe UI"/>
                <a:cs typeface="Segoe UI"/>
              </a:rPr>
              <a:t>We will cover both today, starting with the Teams admin center first. </a:t>
            </a:r>
            <a:endParaRPr lang="en-US" sz="800" dirty="0">
              <a:cs typeface="Segoe UI"/>
            </a:endParaRPr>
          </a:p>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4133" marR="0" lvl="0" indent="0" algn="l" defTabSz="96629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72E0C910-0166-48E0-B8EF-5071277A02A8}" type="datetime8">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5/4/2023 12:17 PM</a:t>
            </a:fld>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10</a:t>
            </a:fld>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4549576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lang="en-GB" b="0" i="0" dirty="0">
                <a:solidFill>
                  <a:srgbClr val="171717"/>
                </a:solidFill>
                <a:effectLst/>
                <a:latin typeface="Segoe UI" panose="020B0502040204020203" pitchFamily="34" charset="0"/>
              </a:rPr>
              <a:t>The following table shows the management capabilities available in the Teams admin center for each Microsoft Teams Rooms license.</a:t>
            </a:r>
          </a:p>
          <a:p>
            <a:pPr marL="0" marR="0" lvl="0" indent="0" algn="l" defTabSz="914367" rtl="0" eaLnBrk="1" fontAlgn="auto" latinLnBrk="0" hangingPunct="1">
              <a:lnSpc>
                <a:spcPct val="90000"/>
              </a:lnSpc>
              <a:spcBef>
                <a:spcPts val="0"/>
              </a:spcBef>
              <a:spcAft>
                <a:spcPts val="333"/>
              </a:spcAft>
              <a:buClrTx/>
              <a:buSzTx/>
              <a:buFontTx/>
              <a:buNone/>
              <a:tabLst/>
              <a:defRPr/>
            </a:pPr>
            <a:endParaRPr lang="en-GB" b="0" i="0" dirty="0">
              <a:solidFill>
                <a:srgbClr val="171717"/>
              </a:solidFill>
              <a:effectLst/>
              <a:latin typeface="Segoe UI" panose="020B0502040204020203" pitchFamily="34" charset="0"/>
            </a:endParaRPr>
          </a:p>
          <a:p>
            <a:pPr marL="0" marR="0" lvl="0" indent="0" algn="l" defTabSz="914367" rtl="0" eaLnBrk="1" fontAlgn="auto" latinLnBrk="0" hangingPunct="1">
              <a:lnSpc>
                <a:spcPct val="90000"/>
              </a:lnSpc>
              <a:spcBef>
                <a:spcPts val="0"/>
              </a:spcBef>
              <a:spcAft>
                <a:spcPts val="333"/>
              </a:spcAft>
              <a:buClrTx/>
              <a:buSzTx/>
              <a:buFontTx/>
              <a:buNone/>
              <a:tabLst/>
              <a:defRPr/>
            </a:pPr>
            <a:r>
              <a:rPr lang="en-GB" b="0" i="0" dirty="0">
                <a:solidFill>
                  <a:srgbClr val="171717"/>
                </a:solidFill>
                <a:effectLst/>
                <a:latin typeface="Segoe UI" panose="020B0502040204020203" pitchFamily="34" charset="0"/>
              </a:rPr>
              <a:t>https://learn.microsoft.com/en-us/microsoftteams/rooms/admin-center-license-overview</a:t>
            </a:r>
          </a:p>
          <a:p>
            <a:pPr marL="0" marR="0" lvl="0" indent="0" algn="l" defTabSz="914367" rtl="0" eaLnBrk="1" fontAlgn="auto" latinLnBrk="0" hangingPunct="1">
              <a:lnSpc>
                <a:spcPct val="90000"/>
              </a:lnSpc>
              <a:spcBef>
                <a:spcPts val="0"/>
              </a:spcBef>
              <a:spcAft>
                <a:spcPts val="333"/>
              </a:spcAft>
              <a:buClrTx/>
              <a:buSzTx/>
              <a:buFontTx/>
              <a:buNone/>
              <a:tabLst/>
              <a:defRPr/>
            </a:pPr>
            <a:endParaRPr lang="en-GB" b="0" i="0" dirty="0">
              <a:solidFill>
                <a:srgbClr val="171717"/>
              </a:solidFill>
              <a:effectLst/>
              <a:latin typeface="Segoe UI" panose="020B0502040204020203" pitchFamily="34" charset="0"/>
            </a:endParaRPr>
          </a:p>
          <a:p>
            <a:pPr marL="0" marR="0" lvl="0" indent="0" algn="l" defTabSz="914367" rtl="0" eaLnBrk="1" fontAlgn="auto" latinLnBrk="0" hangingPunct="1">
              <a:lnSpc>
                <a:spcPct val="90000"/>
              </a:lnSpc>
              <a:spcBef>
                <a:spcPts val="0"/>
              </a:spcBef>
              <a:spcAft>
                <a:spcPts val="333"/>
              </a:spcAft>
              <a:buClrTx/>
              <a:buSzTx/>
              <a:buFontTx/>
              <a:buNone/>
              <a:tabLst/>
              <a:defRPr/>
            </a:pPr>
            <a:endParaRPr lang="en-GB" b="0" i="0" dirty="0">
              <a:solidFill>
                <a:srgbClr val="171717"/>
              </a:solidFill>
              <a:effectLst/>
              <a:latin typeface="Segoe UI" panose="020B0502040204020203" pitchFamily="34" charset="0"/>
            </a:endParaRPr>
          </a:p>
          <a:p>
            <a:pPr marL="0" marR="0" lvl="0" indent="0" algn="l" defTabSz="914367" rtl="0" eaLnBrk="1" fontAlgn="auto" latinLnBrk="0" hangingPunct="1">
              <a:lnSpc>
                <a:spcPct val="90000"/>
              </a:lnSpc>
              <a:spcBef>
                <a:spcPts val="0"/>
              </a:spcBef>
              <a:spcAft>
                <a:spcPts val="333"/>
              </a:spcAft>
              <a:buClrTx/>
              <a:buSzTx/>
              <a:buFontTx/>
              <a:buNone/>
              <a:tabLst/>
              <a:defRPr/>
            </a:pPr>
            <a:endParaRPr lang="en-GB" b="0" i="0" dirty="0">
              <a:solidFill>
                <a:srgbClr val="171717"/>
              </a:solidFill>
              <a:effectLst/>
              <a:latin typeface="Segoe UI" panose="020B0502040204020203" pitchFamily="34" charset="0"/>
            </a:endParaRPr>
          </a:p>
          <a:p>
            <a:pPr marL="0" marR="0" lvl="0" indent="0" algn="l" defTabSz="914367" rtl="0" eaLnBrk="1" fontAlgn="auto" latinLnBrk="0" hangingPunct="1">
              <a:lnSpc>
                <a:spcPct val="90000"/>
              </a:lnSpc>
              <a:spcBef>
                <a:spcPts val="0"/>
              </a:spcBef>
              <a:spcAft>
                <a:spcPts val="333"/>
              </a:spcAft>
              <a:buClrTx/>
              <a:buSzTx/>
              <a:buFontTx/>
              <a:buNone/>
              <a:tabLst/>
              <a:defRPr/>
            </a:pPr>
            <a:endParaRPr lang="en-GB" dirty="0"/>
          </a:p>
          <a:p>
            <a:endParaRPr lang="en-GB"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11</a:t>
            </a:fld>
            <a:endParaRPr lang="en-US" dirty="0"/>
          </a:p>
        </p:txBody>
      </p:sp>
    </p:spTree>
    <p:extLst>
      <p:ext uri="{BB962C8B-B14F-4D97-AF65-F5344CB8AC3E}">
        <p14:creationId xmlns:p14="http://schemas.microsoft.com/office/powerpoint/2010/main" val="21186537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E2F19A73-88F5-4B80-A929-CF8E66EE5449}"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12</a:t>
            </a:fld>
            <a:endParaRPr lang="en-US" dirty="0"/>
          </a:p>
        </p:txBody>
      </p:sp>
    </p:spTree>
    <p:extLst>
      <p:ext uri="{BB962C8B-B14F-4D97-AF65-F5344CB8AC3E}">
        <p14:creationId xmlns:p14="http://schemas.microsoft.com/office/powerpoint/2010/main" val="33675336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The Teams admin center allows management of all Teams devices and settings in one location.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After device login and setup, the device auto enrolls in Teams admin center with no additional action required by the IT Admin.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Granular controls provide approved users with remote device configuration access for both Android and Windows devices.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Call quality analytics help IT admins identify problems and the root cause of the issues directly through the Teams admin center portal, with all room devices monitored according to various signals; network connectivity, sign-in status, peripheral health, and software health.  In the inventory view, devices can be filtered to quickly identify devices that need attention, providing a granular device-level view of what may be causing an issue. </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 </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Teams Rooms management can be outsourced to a Microsoft-approved partner that can be granted appropriate access and permissions through the Microsoft Partner Center along with all the other M365 services.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EE57594-05FA-4A07-87FF-93F06474CA9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76847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6000"/>
              </a:lnSpc>
              <a:spcBef>
                <a:spcPts val="0"/>
              </a:spcBef>
              <a:spcAft>
                <a:spcPts val="0"/>
              </a:spcAft>
            </a:pPr>
            <a:r>
              <a:rPr lang="en-US" sz="1800" kern="1200" dirty="0">
                <a:solidFill>
                  <a:srgbClr val="000000"/>
                </a:solidFill>
                <a:effectLst/>
                <a:latin typeface="Segoe UI Semilight" panose="020B0402040204020203" pitchFamily="34" charset="0"/>
                <a:ea typeface="Calibri" panose="020F0502020204030204" pitchFamily="34" charset="0"/>
              </a:rPr>
              <a:t>The Teams device management workflow is simple and intuitive.</a:t>
            </a:r>
            <a:endParaRPr lang="en-US" sz="1800" dirty="0">
              <a:effectLst/>
              <a:latin typeface="Times New Roman" panose="02020603050405020304" pitchFamily="18" charset="0"/>
              <a:ea typeface="Times New Roman" panose="02020603050405020304" pitchFamily="18" charset="0"/>
            </a:endParaRPr>
          </a:p>
          <a:p>
            <a:pPr marL="0" marR="0">
              <a:lnSpc>
                <a:spcPct val="106000"/>
              </a:lnSpc>
              <a:spcBef>
                <a:spcPts val="0"/>
              </a:spcBef>
              <a:spcAft>
                <a:spcPts val="0"/>
              </a:spcAft>
            </a:pPr>
            <a:r>
              <a:rPr lang="en-US" sz="1800" kern="1200" dirty="0">
                <a:solidFill>
                  <a:srgbClr val="000000"/>
                </a:solidFill>
                <a:effectLst/>
                <a:latin typeface="Segoe UI Semilight" panose="020B0402040204020203" pitchFamily="34" charset="0"/>
                <a:ea typeface="Calibri" panose="020F0502020204030204" pitchFamily="34" charset="0"/>
              </a:rPr>
              <a:t>It starts by setting up your devices and entering the device credentials.  After a successful initial login, the device will auto enroll to Teams Admin Center.</a:t>
            </a:r>
            <a:endParaRPr lang="en-US" sz="1800" dirty="0">
              <a:effectLst/>
              <a:latin typeface="Times New Roman" panose="02020603050405020304" pitchFamily="18" charset="0"/>
              <a:ea typeface="Times New Roman" panose="02020603050405020304" pitchFamily="18" charset="0"/>
            </a:endParaRPr>
          </a:p>
          <a:p>
            <a:pPr marL="0" marR="0">
              <a:lnSpc>
                <a:spcPct val="106000"/>
              </a:lnSpc>
              <a:spcBef>
                <a:spcPts val="0"/>
              </a:spcBef>
              <a:spcAft>
                <a:spcPts val="0"/>
              </a:spcAft>
            </a:pPr>
            <a:r>
              <a:rPr lang="en-US" sz="1800" kern="1200" dirty="0">
                <a:solidFill>
                  <a:srgbClr val="000000"/>
                </a:solidFill>
                <a:effectLst/>
                <a:latin typeface="Segoe UI Semilight" panose="020B0402040204020203" pitchFamily="34" charset="0"/>
                <a:ea typeface="Calibri" panose="020F0502020204030204" pitchFamily="34" charset="0"/>
              </a:rPr>
              <a:t>Then using granular management to track and manage all of your device inventory, Admins will be able to create and assign configuration profiles and remotely apply settings on devices.  Admins can also view enrolled devices in organized views based on your organization needs by scaling your management operations with custom tagging.  Using filters and search to easily group devices,  you will be able to perform bulk actions such as device restarts and applying settings.  </a:t>
            </a:r>
            <a:endParaRPr lang="en-US" sz="1800" dirty="0">
              <a:effectLst/>
              <a:latin typeface="Times New Roman" panose="02020603050405020304" pitchFamily="18" charset="0"/>
              <a:ea typeface="Times New Roman" panose="02020603050405020304" pitchFamily="18" charset="0"/>
            </a:endParaRPr>
          </a:p>
          <a:p>
            <a:pPr marL="0" marR="0">
              <a:lnSpc>
                <a:spcPct val="106000"/>
              </a:lnSpc>
              <a:spcBef>
                <a:spcPts val="0"/>
              </a:spcBef>
              <a:spcAft>
                <a:spcPts val="0"/>
              </a:spcAft>
            </a:pPr>
            <a:r>
              <a:rPr lang="en-US" sz="1800" kern="1200" dirty="0">
                <a:solidFill>
                  <a:srgbClr val="000000"/>
                </a:solidFill>
                <a:effectLst/>
                <a:latin typeface="Segoe UI Semilight" panose="020B0402040204020203" pitchFamily="34" charset="0"/>
                <a:ea typeface="Calibri" panose="020F0502020204030204" pitchFamily="34" charset="0"/>
              </a:rPr>
              <a:t>Another important capability is the active device health monitoring, where admins can inspect the device health which includes network connectivity, sign-in status, and connected peripherals for Teams Rooms.  </a:t>
            </a:r>
          </a:p>
          <a:p>
            <a:pPr marL="0" marR="0">
              <a:lnSpc>
                <a:spcPct val="106000"/>
              </a:lnSpc>
              <a:spcBef>
                <a:spcPts val="0"/>
              </a:spcBef>
              <a:spcAft>
                <a:spcPts val="0"/>
              </a:spcAft>
            </a:pPr>
            <a:endParaRPr lang="en-US" sz="1800" kern="1200" dirty="0">
              <a:solidFill>
                <a:srgbClr val="000000"/>
              </a:solidFill>
              <a:effectLst/>
              <a:latin typeface="Segoe UI Semilight" panose="020B0402040204020203" pitchFamily="34" charset="0"/>
              <a:ea typeface="Calibri" panose="020F0502020204030204" pitchFamily="34" charset="0"/>
            </a:endParaRPr>
          </a:p>
          <a:p>
            <a:pPr marL="0" marR="0">
              <a:lnSpc>
                <a:spcPct val="106000"/>
              </a:lnSpc>
              <a:spcBef>
                <a:spcPts val="0"/>
              </a:spcBef>
              <a:spcAft>
                <a:spcPts val="0"/>
              </a:spcAft>
            </a:pPr>
            <a:r>
              <a:rPr lang="en-US" sz="1800" kern="1200" dirty="0">
                <a:solidFill>
                  <a:srgbClr val="000000"/>
                </a:solidFill>
                <a:effectLst/>
                <a:latin typeface="Segoe UI Semilight" panose="020B0402040204020203" pitchFamily="34" charset="0"/>
                <a:ea typeface="Calibri" panose="020F0502020204030204" pitchFamily="34" charset="0"/>
              </a:rPr>
              <a:t>We’ve also added additional alerting capabilities that can trigger a notification to an IT admin when an issue occurs.  Admins will also be able to analyze call quality details in the Activity tab.  Using the Activity tab, you can investigate and diagnose poor audio calls which can provide insights into additional action to improve quality.</a:t>
            </a:r>
            <a:endParaRPr lang="en-US" sz="1800" dirty="0">
              <a:effectLst/>
              <a:latin typeface="Times New Roman" panose="02020603050405020304" pitchFamily="18" charset="0"/>
              <a:ea typeface="Times New Roman" panose="02020603050405020304" pitchFamily="18" charset="0"/>
            </a:endParaRPr>
          </a:p>
          <a:p>
            <a:pPr marL="0" marR="0">
              <a:lnSpc>
                <a:spcPct val="106000"/>
              </a:lnSpc>
              <a:spcBef>
                <a:spcPts val="0"/>
              </a:spcBef>
              <a:spcAft>
                <a:spcPts val="800"/>
              </a:spcAft>
            </a:pPr>
            <a:r>
              <a:rPr lang="en-US" sz="1800" kern="1200" dirty="0">
                <a:solidFill>
                  <a:srgbClr val="000000"/>
                </a:solidFill>
                <a:effectLst/>
                <a:latin typeface="Segoe UI Semilight" panose="020B0402040204020203" pitchFamily="34" charset="0"/>
                <a:ea typeface="Calibri" panose="020F0502020204030204" pitchFamily="34" charset="0"/>
              </a:rPr>
              <a:t>Teams Admin Center also provides various options to delegate admin access to manage devices.   Both the Global admin and Teams Service admin roles can manage Teams devices and we are announcing a new Teams Device Admin role.</a:t>
            </a:r>
            <a:endParaRPr lang="en-US" sz="1800" dirty="0">
              <a:effectLst/>
              <a:latin typeface="Times New Roman" panose="02020603050405020304" pitchFamily="18" charset="0"/>
              <a:ea typeface="Times New Roman" panose="02020603050405020304" pitchFamily="18" charset="0"/>
            </a:endParaRPr>
          </a:p>
          <a:p>
            <a:pPr marL="0" marR="0">
              <a:lnSpc>
                <a:spcPct val="106000"/>
              </a:lnSpc>
              <a:spcBef>
                <a:spcPts val="0"/>
              </a:spcBef>
              <a:spcAft>
                <a:spcPts val="800"/>
              </a:spcAft>
            </a:pPr>
            <a:r>
              <a:rPr lang="en-US" sz="1800" kern="1200" dirty="0">
                <a:solidFill>
                  <a:srgbClr val="000000"/>
                </a:solidFill>
                <a:effectLst/>
                <a:latin typeface="Segoe UI Semilight" panose="020B0402040204020203" pitchFamily="34" charset="0"/>
                <a:ea typeface="Calibri" panose="020F0502020204030204" pitchFamily="34" charset="0"/>
              </a:rPr>
              <a:t>In addition, a customer now can delegate management to a Microsoft partner that will securely mange devices on a customer's behalf. </a:t>
            </a:r>
            <a:endParaRPr lang="en-US" sz="1800" dirty="0">
              <a:effectLst/>
              <a:latin typeface="Times New Roman" panose="02020603050405020304" pitchFamily="18" charset="0"/>
              <a:ea typeface="Times New Roman" panose="02020603050405020304" pitchFamily="18" charset="0"/>
            </a:endParaRPr>
          </a:p>
          <a:p>
            <a:pPr marL="0" marR="0" lvl="0" indent="0">
              <a:lnSpc>
                <a:spcPct val="107000"/>
              </a:lnSpc>
              <a:spcBef>
                <a:spcPts val="0"/>
              </a:spcBef>
              <a:spcAft>
                <a:spcPts val="800"/>
              </a:spcAft>
              <a:buFont typeface="+mj-lt"/>
              <a:buNone/>
            </a:pPr>
            <a:endParaRPr lang="en-US" sz="882" b="1" kern="1200" dirty="0">
              <a:solidFill>
                <a:schemeClr val="tx1"/>
              </a:solidFill>
              <a:effectLst/>
              <a:latin typeface="Segoe UI" panose="020B0502040204020203" pitchFamily="34" charset="0"/>
              <a:ea typeface="+mn-ea"/>
              <a:cs typeface="+mn-cs"/>
            </a:endParaRPr>
          </a:p>
        </p:txBody>
      </p:sp>
      <p:sp>
        <p:nvSpPr>
          <p:cNvPr id="4" name="Header Placeholder 3"/>
          <p:cNvSpPr>
            <a:spLocks noGrp="1"/>
          </p:cNvSpPr>
          <p:nvPr>
            <p:ph type="hdr" sz="quarter"/>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5/4/2023 12:17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9285404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577">
              <a:spcAft>
                <a:spcPts val="352"/>
              </a:spcAft>
              <a:defRPr/>
            </a:pPr>
            <a:r>
              <a:rPr lang="en-US" dirty="0"/>
              <a:t>If possible, </a:t>
            </a:r>
            <a:r>
              <a:rPr lang="en-US" b="1" dirty="0"/>
              <a:t>do a live demo of TAC and don’t use the slides.</a:t>
            </a:r>
          </a:p>
          <a:p>
            <a:pPr defTabSz="966577">
              <a:spcAft>
                <a:spcPts val="352"/>
              </a:spcAft>
              <a:defRPr/>
            </a:pPr>
            <a:endParaRPr lang="en-US" b="1" dirty="0"/>
          </a:p>
          <a:p>
            <a:pPr defTabSz="966577">
              <a:spcAft>
                <a:spcPts val="352"/>
              </a:spcAft>
              <a:defRPr/>
            </a:pPr>
            <a:r>
              <a:rPr lang="en-US" dirty="0"/>
              <a:t>Access the Microsoft Teams admin center directly via this URL:  </a:t>
            </a:r>
            <a:r>
              <a:rPr lang="en-US" dirty="0">
                <a:hlinkClick r:id="rId3"/>
              </a:rPr>
              <a:t>https://admin.teams.microsoft.com</a:t>
            </a:r>
            <a:endParaRPr lang="en-US" dirty="0"/>
          </a:p>
          <a:p>
            <a:pPr defTabSz="966577">
              <a:spcAft>
                <a:spcPts val="352"/>
              </a:spcAft>
              <a:defRPr/>
            </a:pPr>
            <a:r>
              <a:rPr lang="en-US" dirty="0"/>
              <a:t>Teams Admin Center will only change MTR application settings; use Intune or something else to change other settings, generally in Windows.</a:t>
            </a:r>
          </a:p>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15</a:t>
            </a:fld>
            <a:endParaRPr lang="en-US" dirty="0"/>
          </a:p>
        </p:txBody>
      </p:sp>
    </p:spTree>
    <p:extLst>
      <p:ext uri="{BB962C8B-B14F-4D97-AF65-F5344CB8AC3E}">
        <p14:creationId xmlns:p14="http://schemas.microsoft.com/office/powerpoint/2010/main" val="36404336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577">
              <a:spcAft>
                <a:spcPts val="352"/>
              </a:spcAft>
              <a:defRPr/>
            </a:pPr>
            <a:r>
              <a:rPr lang="en-US" dirty="0"/>
              <a:t>If possible, </a:t>
            </a:r>
            <a:r>
              <a:rPr lang="en-US" b="1" dirty="0"/>
              <a:t>do a live demo of TAC and don’t use the slides.</a:t>
            </a:r>
          </a:p>
          <a:p>
            <a:pPr defTabSz="966577">
              <a:spcAft>
                <a:spcPts val="352"/>
              </a:spcAft>
              <a:defRPr/>
            </a:pPr>
            <a:endParaRPr lang="en-US" b="1" dirty="0"/>
          </a:p>
          <a:p>
            <a:pPr defTabSz="966577">
              <a:spcAft>
                <a:spcPts val="352"/>
              </a:spcAft>
              <a:defRPr/>
            </a:pPr>
            <a:r>
              <a:rPr lang="en-US" dirty="0"/>
              <a:t>Access the Microsoft Teams admin center directly via this URL:  </a:t>
            </a:r>
            <a:r>
              <a:rPr lang="en-US" dirty="0">
                <a:hlinkClick r:id="rId3"/>
              </a:rPr>
              <a:t>https://admin.teams.microsoft.com</a:t>
            </a:r>
            <a:endParaRPr lang="en-US" dirty="0"/>
          </a:p>
          <a:p>
            <a:pPr defTabSz="966577">
              <a:spcAft>
                <a:spcPts val="352"/>
              </a:spcAft>
              <a:defRPr/>
            </a:pPr>
            <a:r>
              <a:rPr lang="en-US" dirty="0"/>
              <a:t>Teams Admin Center will only change MTR application settings; use Intune or something else to change other settings, generally in Windows.</a:t>
            </a: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16</a:t>
            </a:fld>
            <a:endParaRPr lang="en-US" dirty="0"/>
          </a:p>
        </p:txBody>
      </p:sp>
    </p:spTree>
    <p:extLst>
      <p:ext uri="{BB962C8B-B14F-4D97-AF65-F5344CB8AC3E}">
        <p14:creationId xmlns:p14="http://schemas.microsoft.com/office/powerpoint/2010/main" val="37353595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MTRoW Landing page showing overview of devices.</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17</a:t>
            </a:fld>
            <a:endParaRPr lang="en-US" dirty="0"/>
          </a:p>
        </p:txBody>
      </p:sp>
    </p:spTree>
    <p:extLst>
      <p:ext uri="{BB962C8B-B14F-4D97-AF65-F5344CB8AC3E}">
        <p14:creationId xmlns:p14="http://schemas.microsoft.com/office/powerpoint/2010/main" val="6152866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After you drill into one of the devices, you can get stats and health information</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18</a:t>
            </a:fld>
            <a:endParaRPr lang="en-US" dirty="0"/>
          </a:p>
        </p:txBody>
      </p:sp>
    </p:spTree>
    <p:extLst>
      <p:ext uri="{BB962C8B-B14F-4D97-AF65-F5344CB8AC3E}">
        <p14:creationId xmlns:p14="http://schemas.microsoft.com/office/powerpoint/2010/main" val="25896012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More info and showing some highlights of the various tabs.</a:t>
            </a:r>
          </a:p>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19</a:t>
            </a:fld>
            <a:endParaRPr lang="en-US" dirty="0"/>
          </a:p>
        </p:txBody>
      </p:sp>
    </p:spTree>
    <p:extLst>
      <p:ext uri="{BB962C8B-B14F-4D97-AF65-F5344CB8AC3E}">
        <p14:creationId xmlns:p14="http://schemas.microsoft.com/office/powerpoint/2010/main" val="21029221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remote restart takes 1-2 minutes before the device begins restarting. There is no way to cancel the restart.</a:t>
            </a:r>
          </a:p>
          <a:p>
            <a:pPr defTabSz="966577">
              <a:spcAft>
                <a:spcPts val="352"/>
              </a:spcAft>
              <a:defRPr/>
            </a:pPr>
            <a:endParaRPr lang="en-US" dirty="0"/>
          </a:p>
          <a:p>
            <a:pPr defTabSz="966577">
              <a:spcAft>
                <a:spcPts val="352"/>
              </a:spcAft>
              <a:defRPr/>
            </a:pPr>
            <a:r>
              <a:rPr lang="en-US" dirty="0"/>
              <a:t>Note: You can do bulk settings changes from the Main Teams Rooms devices screen by selecting several MTR’s and clicking the “Settings” option.</a:t>
            </a:r>
          </a:p>
          <a:p>
            <a:endParaRPr lang="en-US" dirty="0"/>
          </a:p>
          <a:p>
            <a:r>
              <a:rPr lang="en-US" dirty="0"/>
              <a:t>Note: You can do bulk restarts from the Main Teams Rooms devices screen by selecting several MTR’s and clicking the “Restart” option.</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20</a:t>
            </a:fld>
            <a:endParaRPr lang="en-US" dirty="0"/>
          </a:p>
        </p:txBody>
      </p:sp>
    </p:spTree>
    <p:extLst>
      <p:ext uri="{BB962C8B-B14F-4D97-AF65-F5344CB8AC3E}">
        <p14:creationId xmlns:p14="http://schemas.microsoft.com/office/powerpoint/2010/main" val="15174066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90000"/>
              </a:lnSpc>
              <a:spcBef>
                <a:spcPts val="0"/>
              </a:spcBef>
              <a:spcAft>
                <a:spcPts val="340"/>
              </a:spcAft>
            </a:pPr>
            <a:r>
              <a:rPr lang="en-US" sz="1800" kern="1200" dirty="0">
                <a:solidFill>
                  <a:srgbClr val="000000"/>
                </a:solidFill>
                <a:effectLst/>
                <a:latin typeface="Segoe UI Semilight" panose="020B0402040204020203" pitchFamily="34" charset="0"/>
                <a:ea typeface="Times New Roman" panose="02020603050405020304" pitchFamily="18" charset="0"/>
              </a:rPr>
              <a:t>Next, we have created a new admin role strictly to manage devices.  </a:t>
            </a:r>
          </a:p>
          <a:p>
            <a:pPr marL="0" marR="0">
              <a:lnSpc>
                <a:spcPct val="90000"/>
              </a:lnSpc>
              <a:spcBef>
                <a:spcPts val="0"/>
              </a:spcBef>
              <a:spcAft>
                <a:spcPts val="340"/>
              </a:spcAft>
            </a:pPr>
            <a:endParaRPr lang="en-US" sz="1800" kern="1200" dirty="0">
              <a:solidFill>
                <a:srgbClr val="000000"/>
              </a:solidFill>
              <a:effectLst/>
              <a:latin typeface="Segoe UI Semilight" panose="020B0402040204020203" pitchFamily="34" charset="0"/>
              <a:ea typeface="Times New Roman" panose="02020603050405020304" pitchFamily="18" charset="0"/>
            </a:endParaRPr>
          </a:p>
          <a:p>
            <a:pPr marL="0" marR="0">
              <a:lnSpc>
                <a:spcPct val="90000"/>
              </a:lnSpc>
              <a:spcBef>
                <a:spcPts val="0"/>
              </a:spcBef>
              <a:spcAft>
                <a:spcPts val="340"/>
              </a:spcAft>
            </a:pPr>
            <a:r>
              <a:rPr lang="en-US" sz="1800" kern="1200" dirty="0">
                <a:solidFill>
                  <a:srgbClr val="000000"/>
                </a:solidFill>
                <a:effectLst/>
                <a:latin typeface="Segoe UI Semilight" panose="020B0402040204020203" pitchFamily="34" charset="0"/>
                <a:ea typeface="Times New Roman" panose="02020603050405020304" pitchFamily="18" charset="0"/>
              </a:rPr>
              <a:t>The new Teams Device Admin role will have the ability to view and manage only the Devices section in Teams Admin Center.  </a:t>
            </a:r>
          </a:p>
          <a:p>
            <a:pPr marL="0" marR="0">
              <a:lnSpc>
                <a:spcPct val="90000"/>
              </a:lnSpc>
              <a:spcBef>
                <a:spcPts val="0"/>
              </a:spcBef>
              <a:spcAft>
                <a:spcPts val="340"/>
              </a:spcAft>
            </a:pPr>
            <a:endParaRPr lang="en-US" sz="1800" kern="1200" dirty="0">
              <a:solidFill>
                <a:srgbClr val="000000"/>
              </a:solidFill>
              <a:effectLst/>
              <a:latin typeface="Segoe UI Semilight" panose="020B0402040204020203" pitchFamily="34" charset="0"/>
              <a:ea typeface="Times New Roman" panose="02020603050405020304" pitchFamily="18" charset="0"/>
            </a:endParaRPr>
          </a:p>
          <a:p>
            <a:pPr marL="0" marR="0">
              <a:lnSpc>
                <a:spcPct val="90000"/>
              </a:lnSpc>
              <a:spcBef>
                <a:spcPts val="0"/>
              </a:spcBef>
              <a:spcAft>
                <a:spcPts val="340"/>
              </a:spcAft>
            </a:pPr>
            <a:r>
              <a:rPr lang="en-US" sz="1800" kern="1200" dirty="0">
                <a:solidFill>
                  <a:srgbClr val="000000"/>
                </a:solidFill>
                <a:effectLst/>
                <a:latin typeface="Segoe UI Semilight" panose="020B0402040204020203" pitchFamily="34" charset="0"/>
                <a:ea typeface="Times New Roman" panose="02020603050405020304" pitchFamily="18" charset="0"/>
              </a:rPr>
              <a:t>This allows Global Admins and Teams Service Admins to delegate device management to individuals without the concern of many individuals in the organization having access to all Teams Admin functions.</a:t>
            </a:r>
          </a:p>
          <a:p>
            <a:pPr marL="0" marR="0">
              <a:lnSpc>
                <a:spcPct val="90000"/>
              </a:lnSpc>
              <a:spcBef>
                <a:spcPts val="0"/>
              </a:spcBef>
              <a:spcAft>
                <a:spcPts val="340"/>
              </a:spcAft>
            </a:pPr>
            <a:endParaRPr lang="en-US" sz="1800" kern="1200" dirty="0">
              <a:solidFill>
                <a:srgbClr val="000000"/>
              </a:solidFill>
              <a:effectLst/>
              <a:latin typeface="Segoe UI Semilight" panose="020B0402040204020203" pitchFamily="34" charset="0"/>
              <a:ea typeface="Times New Roman" panose="02020603050405020304" pitchFamily="18" charset="0"/>
            </a:endParaRPr>
          </a:p>
          <a:p>
            <a:pPr>
              <a:lnSpc>
                <a:spcPct val="100000"/>
              </a:lnSpc>
              <a:spcBef>
                <a:spcPts val="600"/>
              </a:spcBef>
              <a:spcAft>
                <a:spcPts val="600"/>
              </a:spcAft>
            </a:pPr>
            <a:r>
              <a:rPr lang="en-US" sz="1800" dirty="0"/>
              <a:t>Assign the role via portal.azure.com</a:t>
            </a:r>
            <a:endParaRPr lang="en-US" sz="1600" dirty="0"/>
          </a:p>
          <a:p>
            <a:r>
              <a:rPr lang="en-US" sz="1800" dirty="0"/>
              <a:t>This video walks through the process.</a:t>
            </a:r>
          </a:p>
          <a:p>
            <a:r>
              <a:rPr lang="en-US" sz="1800" dirty="0"/>
              <a:t>https://youtu.be/Gl-x27Vs0Tw</a:t>
            </a:r>
          </a:p>
          <a:p>
            <a:endParaRPr lang="en-US" sz="1800" dirty="0"/>
          </a:p>
          <a:p>
            <a:pPr algn="l"/>
            <a:r>
              <a:rPr lang="en-US" sz="1800" b="0" i="0" dirty="0">
                <a:solidFill>
                  <a:srgbClr val="242424"/>
                </a:solidFill>
                <a:effectLst/>
                <a:latin typeface="Segoe UI" panose="020B0502040204020203" pitchFamily="34" charset="0"/>
              </a:rPr>
              <a:t>You can access Real-Time Analytics if you have one of the following roles:</a:t>
            </a:r>
            <a:br>
              <a:rPr lang="en-US" sz="1800" b="0" i="0" dirty="0">
                <a:solidFill>
                  <a:srgbClr val="242424"/>
                </a:solidFill>
                <a:effectLst/>
                <a:latin typeface="Segoe UI" panose="020B0502040204020203" pitchFamily="34" charset="0"/>
              </a:rPr>
            </a:br>
            <a:endParaRPr lang="en-US" sz="1800" b="0" i="0" dirty="0">
              <a:solidFill>
                <a:srgbClr val="242424"/>
              </a:solidFill>
              <a:effectLst/>
              <a:latin typeface="Segoe UI" panose="020B0502040204020203" pitchFamily="34" charset="0"/>
            </a:endParaRPr>
          </a:p>
          <a:p>
            <a:pPr algn="l">
              <a:buFont typeface="Arial" panose="020B0604020202020204" pitchFamily="34" charset="0"/>
              <a:buChar char="•"/>
            </a:pPr>
            <a:r>
              <a:rPr lang="en-US" sz="1800" b="0" i="0" dirty="0">
                <a:solidFill>
                  <a:srgbClr val="242424"/>
                </a:solidFill>
                <a:effectLst/>
                <a:latin typeface="Segoe UI" panose="020B0502040204020203" pitchFamily="34" charset="0"/>
              </a:rPr>
              <a:t>Teams Administrator</a:t>
            </a:r>
          </a:p>
          <a:p>
            <a:pPr algn="l">
              <a:buFont typeface="Arial" panose="020B0604020202020204" pitchFamily="34" charset="0"/>
              <a:buChar char="•"/>
            </a:pPr>
            <a:r>
              <a:rPr lang="en-US" sz="1800" b="0" i="0" dirty="0">
                <a:solidFill>
                  <a:srgbClr val="242424"/>
                </a:solidFill>
                <a:effectLst/>
                <a:latin typeface="Segoe UI" panose="020B0502040204020203" pitchFamily="34" charset="0"/>
              </a:rPr>
              <a:t>Teams Communications Support Specialist</a:t>
            </a:r>
          </a:p>
          <a:p>
            <a:pPr algn="l">
              <a:buFont typeface="Arial" panose="020B0604020202020204" pitchFamily="34" charset="0"/>
              <a:buChar char="•"/>
            </a:pPr>
            <a:r>
              <a:rPr lang="en-US" sz="1800" b="0" i="0" dirty="0">
                <a:solidFill>
                  <a:srgbClr val="242424"/>
                </a:solidFill>
                <a:effectLst/>
                <a:latin typeface="Segoe UI" panose="020B0502040204020203" pitchFamily="34" charset="0"/>
              </a:rPr>
              <a:t>Teams Communications Support Engineer</a:t>
            </a:r>
          </a:p>
          <a:p>
            <a:endParaRPr lang="en-US" sz="1800" dirty="0"/>
          </a:p>
          <a:p>
            <a:endParaRPr lang="en-US" sz="1800" dirty="0"/>
          </a:p>
          <a:p>
            <a:pPr marL="0" marR="0">
              <a:lnSpc>
                <a:spcPct val="90000"/>
              </a:lnSpc>
              <a:spcBef>
                <a:spcPts val="0"/>
              </a:spcBef>
              <a:spcAft>
                <a:spcPts val="340"/>
              </a:spcAft>
            </a:pPr>
            <a:endParaRPr lang="en-US" sz="1800" dirty="0">
              <a:effectLst/>
              <a:latin typeface="Times New Roman" panose="02020603050405020304" pitchFamily="18" charset="0"/>
              <a:ea typeface="Times New Roman" panose="02020603050405020304" pitchFamily="18" charset="0"/>
            </a:endParaRPr>
          </a:p>
        </p:txBody>
      </p:sp>
      <p:sp>
        <p:nvSpPr>
          <p:cNvPr id="4" name="Header Placeholder 3"/>
          <p:cNvSpPr>
            <a:spLocks noGrp="1"/>
          </p:cNvSpPr>
          <p:nvPr>
            <p:ph type="hdr" sz="quarter"/>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rPr>
              <a:t>Microsoft 2016</a:t>
            </a: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5/4/2023 12:17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9321796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spcBef>
                <a:spcPts val="600"/>
              </a:spcBef>
              <a:spcAft>
                <a:spcPts val="600"/>
              </a:spcAft>
            </a:pPr>
            <a:r>
              <a:rPr lang="en-US" sz="900" dirty="0"/>
              <a:t>Assign the role via portal.azure.com</a:t>
            </a:r>
            <a:endParaRPr lang="en-US" sz="800" dirty="0"/>
          </a:p>
          <a:p>
            <a:r>
              <a:rPr lang="en-US" dirty="0"/>
              <a:t>This video walks through the process.</a:t>
            </a:r>
          </a:p>
          <a:p>
            <a:r>
              <a:rPr lang="en-US" dirty="0"/>
              <a:t>https://youtu.be/Gl-x27Vs0Tw</a:t>
            </a: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22</a:t>
            </a:fld>
            <a:endParaRPr lang="en-US" dirty="0"/>
          </a:p>
        </p:txBody>
      </p:sp>
    </p:spTree>
    <p:extLst>
      <p:ext uri="{BB962C8B-B14F-4D97-AF65-F5344CB8AC3E}">
        <p14:creationId xmlns:p14="http://schemas.microsoft.com/office/powerpoint/2010/main" val="37353595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spcBef>
                <a:spcPts val="600"/>
              </a:spcBef>
              <a:spcAft>
                <a:spcPts val="600"/>
              </a:spcAft>
            </a:pPr>
            <a:r>
              <a:rPr lang="en-US" sz="900" dirty="0"/>
              <a:t>Admin units can scope the devices TAC administrator has access too. So if someone is only responsible for devices in Asia, you would add their username and the Resource Accounts of devices in Asia to that Admin Unit named Asia. Now when they sign-in, they will only see the devices assigned to Asia instead of all devices in the tenant.</a:t>
            </a:r>
          </a:p>
          <a:p>
            <a:pPr>
              <a:lnSpc>
                <a:spcPct val="100000"/>
              </a:lnSpc>
              <a:spcBef>
                <a:spcPts val="600"/>
              </a:spcBef>
              <a:spcAft>
                <a:spcPts val="600"/>
              </a:spcAft>
            </a:pPr>
            <a:endParaRPr lang="en-US" sz="900" dirty="0"/>
          </a:p>
          <a:p>
            <a:pPr>
              <a:lnSpc>
                <a:spcPct val="100000"/>
              </a:lnSpc>
              <a:spcBef>
                <a:spcPts val="600"/>
              </a:spcBef>
              <a:spcAft>
                <a:spcPts val="600"/>
              </a:spcAft>
            </a:pPr>
            <a:r>
              <a:rPr lang="en-US" sz="900" dirty="0"/>
              <a:t>Configure via portal.azure.com</a:t>
            </a:r>
          </a:p>
          <a:p>
            <a:pPr>
              <a:lnSpc>
                <a:spcPct val="100000"/>
              </a:lnSpc>
              <a:spcBef>
                <a:spcPts val="600"/>
              </a:spcBef>
              <a:spcAft>
                <a:spcPts val="600"/>
              </a:spcAft>
            </a:pPr>
            <a:endParaRPr lang="en-US" sz="900" dirty="0"/>
          </a:p>
          <a:p>
            <a:pPr>
              <a:lnSpc>
                <a:spcPct val="100000"/>
              </a:lnSpc>
              <a:spcBef>
                <a:spcPts val="600"/>
              </a:spcBef>
              <a:spcAft>
                <a:spcPts val="600"/>
              </a:spcAft>
            </a:pPr>
            <a:r>
              <a:rPr lang="en-US" sz="900" dirty="0"/>
              <a:t>Add a new Admin unit if necessary.</a:t>
            </a:r>
          </a:p>
          <a:p>
            <a:pPr>
              <a:lnSpc>
                <a:spcPct val="100000"/>
              </a:lnSpc>
              <a:spcBef>
                <a:spcPts val="600"/>
              </a:spcBef>
              <a:spcAft>
                <a:spcPts val="600"/>
              </a:spcAft>
            </a:pPr>
            <a:endParaRPr lang="en-US" sz="900" dirty="0"/>
          </a:p>
          <a:p>
            <a:pPr>
              <a:lnSpc>
                <a:spcPct val="100000"/>
              </a:lnSpc>
              <a:spcBef>
                <a:spcPts val="600"/>
              </a:spcBef>
              <a:spcAft>
                <a:spcPts val="600"/>
              </a:spcAft>
            </a:pPr>
            <a:r>
              <a:rPr lang="en-US" sz="900" dirty="0"/>
              <a:t>Walkthrough video here:</a:t>
            </a:r>
          </a:p>
          <a:p>
            <a:pPr>
              <a:lnSpc>
                <a:spcPct val="100000"/>
              </a:lnSpc>
              <a:spcBef>
                <a:spcPts val="600"/>
              </a:spcBef>
              <a:spcAft>
                <a:spcPts val="600"/>
              </a:spcAft>
            </a:pPr>
            <a:r>
              <a:rPr lang="en-US" sz="800" dirty="0"/>
              <a:t>https://youtu.be/XAJj3_N4iPU</a:t>
            </a: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23</a:t>
            </a:fld>
            <a:endParaRPr lang="en-US" dirty="0"/>
          </a:p>
        </p:txBody>
      </p:sp>
    </p:spTree>
    <p:extLst>
      <p:ext uri="{BB962C8B-B14F-4D97-AF65-F5344CB8AC3E}">
        <p14:creationId xmlns:p14="http://schemas.microsoft.com/office/powerpoint/2010/main" val="9105961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spcBef>
                <a:spcPts val="600"/>
              </a:spcBef>
              <a:spcAft>
                <a:spcPts val="600"/>
              </a:spcAft>
            </a:pPr>
            <a:r>
              <a:rPr lang="en-US" sz="900" dirty="0"/>
              <a:t>Configure via portal.azure.com</a:t>
            </a:r>
          </a:p>
          <a:p>
            <a:pPr>
              <a:lnSpc>
                <a:spcPct val="100000"/>
              </a:lnSpc>
              <a:spcBef>
                <a:spcPts val="600"/>
              </a:spcBef>
              <a:spcAft>
                <a:spcPts val="600"/>
              </a:spcAft>
            </a:pPr>
            <a:endParaRPr lang="en-US" sz="900" dirty="0"/>
          </a:p>
          <a:p>
            <a:pPr>
              <a:lnSpc>
                <a:spcPct val="100000"/>
              </a:lnSpc>
              <a:spcBef>
                <a:spcPts val="600"/>
              </a:spcBef>
              <a:spcAft>
                <a:spcPts val="600"/>
              </a:spcAft>
            </a:pPr>
            <a:r>
              <a:rPr lang="en-US" sz="900" dirty="0"/>
              <a:t>You can only assign user account and static groups. You cannot assign Azure Devices or dynamic groups. </a:t>
            </a:r>
          </a:p>
          <a:p>
            <a:pPr>
              <a:lnSpc>
                <a:spcPct val="100000"/>
              </a:lnSpc>
              <a:spcBef>
                <a:spcPts val="600"/>
              </a:spcBef>
              <a:spcAft>
                <a:spcPts val="600"/>
              </a:spcAft>
            </a:pPr>
            <a:endParaRPr lang="en-US" sz="900" dirty="0"/>
          </a:p>
          <a:p>
            <a:pPr>
              <a:lnSpc>
                <a:spcPct val="100000"/>
              </a:lnSpc>
              <a:spcBef>
                <a:spcPts val="600"/>
              </a:spcBef>
              <a:spcAft>
                <a:spcPts val="600"/>
              </a:spcAft>
            </a:pPr>
            <a:endParaRPr lang="en-US" sz="900" dirty="0"/>
          </a:p>
          <a:p>
            <a:pPr marL="0" marR="0" lvl="0" indent="0" algn="l" defTabSz="914367" rtl="0" eaLnBrk="1" fontAlgn="auto" latinLnBrk="0" hangingPunct="1">
              <a:lnSpc>
                <a:spcPct val="100000"/>
              </a:lnSpc>
              <a:spcBef>
                <a:spcPts val="600"/>
              </a:spcBef>
              <a:spcAft>
                <a:spcPts val="600"/>
              </a:spcAft>
              <a:buClrTx/>
              <a:buSzTx/>
              <a:buFontTx/>
              <a:buNone/>
              <a:tabLst/>
              <a:defRPr/>
            </a:pPr>
            <a:r>
              <a:rPr lang="en-US" sz="800" dirty="0"/>
              <a:t>https://youtu.be/XAJj3_N4iPU</a:t>
            </a:r>
          </a:p>
          <a:p>
            <a:pPr>
              <a:lnSpc>
                <a:spcPct val="100000"/>
              </a:lnSpc>
              <a:spcBef>
                <a:spcPts val="600"/>
              </a:spcBef>
              <a:spcAft>
                <a:spcPts val="600"/>
              </a:spcAft>
            </a:pPr>
            <a:endParaRPr lang="en-US" sz="900" dirty="0"/>
          </a:p>
          <a:p>
            <a:pPr>
              <a:lnSpc>
                <a:spcPct val="100000"/>
              </a:lnSpc>
              <a:spcBef>
                <a:spcPts val="600"/>
              </a:spcBef>
              <a:spcAft>
                <a:spcPts val="600"/>
              </a:spcAft>
            </a:pPr>
            <a:endParaRPr lang="en-US" sz="900" dirty="0"/>
          </a:p>
          <a:p>
            <a:pPr>
              <a:lnSpc>
                <a:spcPct val="100000"/>
              </a:lnSpc>
              <a:spcBef>
                <a:spcPts val="600"/>
              </a:spcBef>
              <a:spcAft>
                <a:spcPts val="600"/>
              </a:spcAft>
            </a:pPr>
            <a:endParaRPr lang="en-US" sz="800" dirty="0"/>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24</a:t>
            </a:fld>
            <a:endParaRPr lang="en-US" dirty="0"/>
          </a:p>
        </p:txBody>
      </p:sp>
    </p:spTree>
    <p:extLst>
      <p:ext uri="{BB962C8B-B14F-4D97-AF65-F5344CB8AC3E}">
        <p14:creationId xmlns:p14="http://schemas.microsoft.com/office/powerpoint/2010/main" val="2963592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spcBef>
                <a:spcPts val="600"/>
              </a:spcBef>
              <a:spcAft>
                <a:spcPts val="600"/>
              </a:spcAft>
            </a:pPr>
            <a:r>
              <a:rPr lang="en-US" sz="900" dirty="0"/>
              <a:t>Note only 1 MTRoW available, scroll back up and you’ll see there are 2 MTRoW in this tenant. Also note the devices administrator username (allend@teamsdeviceslab.com) is in the previous screen shot.</a:t>
            </a:r>
            <a:endParaRPr lang="en-US" dirty="0"/>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25</a:t>
            </a:fld>
            <a:endParaRPr lang="en-US" dirty="0"/>
          </a:p>
        </p:txBody>
      </p:sp>
    </p:spTree>
    <p:extLst>
      <p:ext uri="{BB962C8B-B14F-4D97-AF65-F5344CB8AC3E}">
        <p14:creationId xmlns:p14="http://schemas.microsoft.com/office/powerpoint/2010/main" val="200374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0"/>
              </a:spcAft>
            </a:pPr>
            <a:r>
              <a:rPr lang="en-US" sz="1800" kern="12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Now we are adding a troubleshooting enhanced capability to the existing device health check, this will help us to efficiently identify any issues much faster - this is the Device Management Alerting.</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0"/>
              </a:spcAft>
            </a:pPr>
            <a:r>
              <a:rPr lang="en-US" sz="1800" kern="12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0"/>
              </a:spcAft>
            </a:pPr>
            <a:r>
              <a:rPr lang="en-US" sz="1800" kern="12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With device management alerting, Admins can setup alerting conditions for your devices.  If a device goes Offline or is in an Unhealthy state, an alert can be sent to a Teams channel of the Admins that are predefined in the system, this triggered notification can be turned into an immediate correction action.</a:t>
            </a:r>
          </a:p>
          <a:p>
            <a:pPr marL="0" marR="0">
              <a:lnSpc>
                <a:spcPct val="107000"/>
              </a:lnSpc>
              <a:spcBef>
                <a:spcPts val="0"/>
              </a:spcBef>
              <a:spcAft>
                <a:spcPts val="0"/>
              </a:spcAft>
            </a:pPr>
            <a:r>
              <a:rPr lang="en-US" sz="1800" kern="12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0"/>
              </a:spcAft>
            </a:pPr>
            <a:r>
              <a:rPr lang="en-US" sz="1800" kern="12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The alerts can be managed according to flexible rules of prioritized devices.</a:t>
            </a:r>
          </a:p>
          <a:p>
            <a:pPr marL="0" marR="0">
              <a:lnSpc>
                <a:spcPct val="107000"/>
              </a:lnSpc>
              <a:spcBef>
                <a:spcPts val="0"/>
              </a:spcBef>
              <a:spcAft>
                <a:spcPts val="0"/>
              </a:spcAft>
            </a:pPr>
            <a:endParaRPr lang="en-US" sz="1800" kern="1200" dirty="0">
              <a:solidFill>
                <a:srgbClr val="000000"/>
              </a:solidFill>
              <a:effectLst/>
              <a:latin typeface="Segoe UI" panose="020B0502040204020203" pitchFamily="34" charset="0"/>
              <a:ea typeface="Calibri" panose="020F0502020204030204" pitchFamily="34" charset="0"/>
              <a:cs typeface="Arial" panose="020B0604020202020204" pitchFamily="34" charset="0"/>
            </a:endParaRPr>
          </a:p>
          <a:p>
            <a:pPr marL="0" marR="0">
              <a:lnSpc>
                <a:spcPct val="107000"/>
              </a:lnSpc>
              <a:spcBef>
                <a:spcPts val="0"/>
              </a:spcBef>
              <a:spcAft>
                <a:spcPts val="0"/>
              </a:spcAft>
            </a:pPr>
            <a:r>
              <a:rPr lang="en-US" sz="1800" kern="1200" dirty="0">
                <a:solidFill>
                  <a:srgbClr val="000000"/>
                </a:solidFill>
                <a:effectLst/>
                <a:latin typeface="Segoe UI" panose="020B0502040204020203" pitchFamily="34" charset="0"/>
                <a:ea typeface="Calibri" panose="020F0502020204030204" pitchFamily="34" charset="0"/>
                <a:cs typeface="Arial" panose="020B0604020202020204" pitchFamily="34" charset="0"/>
              </a:rPr>
              <a:t>Let’s see how it goes: </a:t>
            </a:r>
          </a:p>
          <a:p>
            <a:pPr marL="0" marR="0">
              <a:lnSpc>
                <a:spcPct val="107000"/>
              </a:lnSpc>
              <a:spcBef>
                <a:spcPts val="0"/>
              </a:spcBef>
              <a:spcAft>
                <a:spcPts val="0"/>
              </a:spcAft>
            </a:pPr>
            <a:endParaRPr lang="en-US" sz="1800" kern="1200" dirty="0">
              <a:solidFill>
                <a:srgbClr val="000000"/>
              </a:solidFill>
              <a:effectLst/>
              <a:latin typeface="Segoe UI" panose="020B0502040204020203"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US" sz="1800" i="1"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&lt;Click to start the video&gt;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0"/>
              </a:spcAft>
            </a:pPr>
            <a:endParaRPr lang="en-US" sz="1800" kern="1200" dirty="0">
              <a:solidFill>
                <a:srgbClr val="000000"/>
              </a:solidFill>
              <a:effectLst/>
              <a:latin typeface="Segoe UI" panose="020B0502040204020203" pitchFamily="34" charset="0"/>
              <a:ea typeface="Calibri" panose="020F0502020204030204" pitchFamily="34" charset="0"/>
              <a:cs typeface="Arial" panose="020B0604020202020204" pitchFamily="34" charset="0"/>
            </a:endParaRPr>
          </a:p>
          <a:p>
            <a:pPr algn="l"/>
            <a:r>
              <a:rPr lang="en-US" sz="1800" b="0" i="0" dirty="0">
                <a:effectLst/>
                <a:latin typeface="Segoe UI" panose="020B0502040204020203" pitchFamily="34" charset="0"/>
              </a:rPr>
              <a:t>With predefined device state rule, admins can monitor an offline state of devices. </a:t>
            </a:r>
            <a:endParaRPr lang="en-US" sz="2800" b="0" i="0" dirty="0">
              <a:effectLst/>
              <a:latin typeface="Segoe UI" panose="020B0502040204020203" pitchFamily="34" charset="0"/>
            </a:endParaRPr>
          </a:p>
          <a:p>
            <a:pPr algn="l"/>
            <a:r>
              <a:rPr lang="en-US" sz="1800" b="0" i="0" dirty="0">
                <a:effectLst/>
                <a:latin typeface="Segoe UI" panose="020B0502040204020203" pitchFamily="34" charset="0"/>
              </a:rPr>
              <a:t>With this rule, admin can monitor device offline status for multiple users and get alerted in real-time if those device goes offline. they can also subscribe to external web book and process those alerts in external</a:t>
            </a:r>
          </a:p>
          <a:p>
            <a:pPr algn="l"/>
            <a:r>
              <a:rPr lang="en-US" sz="1800" b="0" i="0" dirty="0">
                <a:effectLst/>
                <a:latin typeface="Segoe UI" panose="020B0502040204020203" pitchFamily="34" charset="0"/>
              </a:rPr>
              <a:t>Systems</a:t>
            </a:r>
            <a:endParaRPr lang="en-US" sz="2800" b="0" i="0" dirty="0">
              <a:effectLst/>
              <a:latin typeface="Segoe UI" panose="020B0502040204020203" pitchFamily="34" charset="0"/>
            </a:endParaRPr>
          </a:p>
          <a:p>
            <a:pPr algn="l"/>
            <a:r>
              <a:rPr lang="en-US" sz="1800" b="0" i="0" dirty="0">
                <a:effectLst/>
                <a:latin typeface="Segoe UI" panose="020B0502040204020203" pitchFamily="34" charset="0"/>
              </a:rPr>
              <a:t>If device goes offline  – Admin gats alerted in Teams  channel with offline device information for given user</a:t>
            </a:r>
            <a:endParaRPr lang="en-US" sz="2800" b="0" i="0" dirty="0">
              <a:effectLst/>
              <a:latin typeface="Segoe UI" panose="020B0502040204020203" pitchFamily="34" charset="0"/>
            </a:endParaRPr>
          </a:p>
          <a:p>
            <a:r>
              <a:rPr lang="en-US" sz="2800" dirty="0"/>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0"/>
              </a:spcAft>
            </a:pPr>
            <a:r>
              <a:rPr lang="en-US" sz="1800" kern="12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1800" i="1"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&lt;move to next slide&gt;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rPr>
              <a:t>Microsoft 2016</a:t>
            </a:r>
          </a:p>
        </p:txBody>
      </p:sp>
      <p:sp>
        <p:nvSpPr>
          <p:cNvPr id="5" name="Footer Placeholder 4"/>
          <p:cNvSpPr>
            <a:spLocks noGrp="1"/>
          </p:cNvSpPr>
          <p:nvPr>
            <p:ph type="ftr" sz="quarter" idx="4"/>
          </p:nvPr>
        </p:nvSpPr>
        <p:spPr/>
        <p:txBody>
          <a:bodyPr/>
          <a:lstStyle/>
          <a:p>
            <a:pPr marL="604133"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5/4/2023 12:17 PM</a:t>
            </a:fld>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27</a:t>
            </a:fld>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8688000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28</a:t>
            </a:fld>
            <a:endParaRPr lang="en-US" dirty="0"/>
          </a:p>
        </p:txBody>
      </p:sp>
    </p:spTree>
    <p:extLst>
      <p:ext uri="{BB962C8B-B14F-4D97-AF65-F5344CB8AC3E}">
        <p14:creationId xmlns:p14="http://schemas.microsoft.com/office/powerpoint/2010/main" val="21541809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Only add VIP rooms to the list to monitor. Otherwise you’ll get way too many alerts as end users accidentally reboot a phone or something like that.</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29</a:t>
            </a:fld>
            <a:endParaRPr lang="en-US" dirty="0"/>
          </a:p>
        </p:txBody>
      </p:sp>
    </p:spTree>
    <p:extLst>
      <p:ext uri="{BB962C8B-B14F-4D97-AF65-F5344CB8AC3E}">
        <p14:creationId xmlns:p14="http://schemas.microsoft.com/office/powerpoint/2010/main" val="17050708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“Admin Alerts and Notifications Team and MonitoringAlerts channel are created by this service.</a:t>
            </a:r>
          </a:p>
          <a:p>
            <a:endParaRPr lang="en-US" dirty="0"/>
          </a:p>
          <a:p>
            <a:r>
              <a:rPr lang="en-US" dirty="0"/>
              <a:t>The lower left image shows a sample alert</a:t>
            </a:r>
          </a:p>
          <a:p>
            <a:endParaRPr lang="en-US" dirty="0"/>
          </a:p>
          <a:p>
            <a:r>
              <a:rPr lang="en-US" dirty="0"/>
              <a:t>The right side text is sample JSON from the webhook</a:t>
            </a:r>
          </a:p>
        </p:txBody>
      </p:sp>
      <p:sp>
        <p:nvSpPr>
          <p:cNvPr id="4" name="Slide Number Placeholder 3"/>
          <p:cNvSpPr>
            <a:spLocks noGrp="1"/>
          </p:cNvSpPr>
          <p:nvPr>
            <p:ph type="sldNum" sz="quarter" idx="5"/>
          </p:nvPr>
        </p:nvSpPr>
        <p:spPr/>
        <p:txBody>
          <a:bodyPr/>
          <a:lstStyle/>
          <a:p>
            <a:fld id="{C5BB479D-8711-4AA6-8C99-B5488E92A210}" type="slidenum">
              <a:rPr lang="en-GB" smtClean="0"/>
              <a:t>30</a:t>
            </a:fld>
            <a:endParaRPr lang="en-GB" dirty="0"/>
          </a:p>
        </p:txBody>
      </p:sp>
    </p:spTree>
    <p:extLst>
      <p:ext uri="{BB962C8B-B14F-4D97-AF65-F5344CB8AC3E}">
        <p14:creationId xmlns:p14="http://schemas.microsoft.com/office/powerpoint/2010/main" val="32231298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E2F19A73-88F5-4B80-A929-CF8E66EE5449}"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31</a:t>
            </a:fld>
            <a:endParaRPr lang="en-US" dirty="0"/>
          </a:p>
        </p:txBody>
      </p:sp>
    </p:spTree>
    <p:extLst>
      <p:ext uri="{BB962C8B-B14F-4D97-AF65-F5344CB8AC3E}">
        <p14:creationId xmlns:p14="http://schemas.microsoft.com/office/powerpoint/2010/main" val="79732879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u="sng"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Talk Track:</a:t>
            </a:r>
          </a:p>
          <a:p>
            <a:r>
              <a:rPr lang="en-US" dirty="0"/>
              <a:t>Most in IT are already aware of the great monitoring and management features for a broad range of devices in the Teams Admin Center. However, meeting and conference rooms are a unique sub-ecoystem of devices and software. </a:t>
            </a:r>
          </a:p>
          <a:p>
            <a:endParaRPr lang="en-US" dirty="0"/>
          </a:p>
          <a:p>
            <a:r>
              <a:rPr lang="en-US" dirty="0"/>
              <a:t>The Teams Rooms Management portal available with Teams Rooms Pro, enables inventory and management, analytics and reports, and incident reporting and remediation for meeting rooms of all types with multiple devices – all in a single pane of glass. </a:t>
            </a:r>
          </a:p>
          <a:p>
            <a:endParaRPr lang="en-US" dirty="0"/>
          </a:p>
          <a:p>
            <a:r>
              <a:rPr lang="en-US" dirty="0"/>
              <a:t>The AI-driven platform monitors, applies learning, and provides proactive insights to help prevent issues before they become a productivity-impacting problem and reduce the number of in-room touches that need to happen by IT.  </a:t>
            </a:r>
          </a:p>
          <a:p>
            <a:endParaRPr lang="en-US" dirty="0"/>
          </a:p>
          <a:p>
            <a:r>
              <a:rPr lang="en-US" dirty="0"/>
              <a:t>With our Teams Rooms Partner locator on the Web, you can find the expertise you need for planning, device purchase and deployment, and ongoing management for rooms of all sizes.</a:t>
            </a:r>
          </a:p>
          <a:p>
            <a:r>
              <a:rPr lang="en-US" dirty="0">
                <a:hlinkClick r:id="rId3"/>
              </a:rPr>
              <a:t>Microsoft 365 &amp; Security for Partners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EE57594-05FA-4A07-87FF-93F06474CA9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32379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u="sng"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Talk Track:</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The Teams Rooms Pro Management portal allows management of all Teams Meeting Rooms devices and settings in one location. After device login and setup, the device auto enrolls in Teams Admin Center. Then, with the extra software agent (on Windows devices) for Teams Rooms Pro, management for meeting room environment devices is taken to the next level.</a:t>
            </a: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There are </a:t>
            </a:r>
            <a:r>
              <a:rPr lang="en-US" sz="1800" b="1" dirty="0">
                <a:effectLst/>
                <a:latin typeface="Calibri" panose="020F0502020204030204" pitchFamily="34" charset="0"/>
                <a:ea typeface="Calibri" panose="020F0502020204030204" pitchFamily="34" charset="0"/>
                <a:cs typeface="Calibri" panose="020F0502020204030204" pitchFamily="34" charset="0"/>
              </a:rPr>
              <a:t>planning guides and a wizard-like tool </a:t>
            </a:r>
            <a:r>
              <a:rPr lang="en-US" sz="1800" dirty="0">
                <a:effectLst/>
                <a:latin typeface="Calibri" panose="020F0502020204030204" pitchFamily="34" charset="0"/>
                <a:ea typeface="Calibri" panose="020F0502020204030204" pitchFamily="34" charset="0"/>
                <a:cs typeface="Calibri" panose="020F0502020204030204" pitchFamily="34" charset="0"/>
              </a:rPr>
              <a:t>to help plan, find the right devices, and deploy room configurations of differing size and types.  </a:t>
            </a: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Room environment </a:t>
            </a:r>
            <a:r>
              <a:rPr lang="en-US" sz="1800" b="1" dirty="0">
                <a:effectLst/>
                <a:latin typeface="Calibri" panose="020F0502020204030204" pitchFamily="34" charset="0"/>
                <a:ea typeface="Calibri" panose="020F0502020204030204" pitchFamily="34" charset="0"/>
                <a:cs typeface="Calibri" panose="020F0502020204030204" pitchFamily="34" charset="0"/>
              </a:rPr>
              <a:t>devices are inventoried and granular controls through the Rooms Pro Management portal providing approved users with remote device configuration access on Windows devices, including Surface Hub, as well as enrollment, monitoring and configuration (to a lesser extent) on Android devices</a:t>
            </a:r>
            <a:r>
              <a:rPr lang="en-US" sz="1800" dirty="0">
                <a:effectLst/>
                <a:latin typeface="Calibri" panose="020F0502020204030204" pitchFamily="34" charset="0"/>
                <a:ea typeface="Calibri" panose="020F0502020204030204" pitchFamily="34" charset="0"/>
                <a:cs typeface="Calibri" panose="020F0502020204030204" pitchFamily="34" charset="0"/>
              </a:rPr>
              <a:t>. In the inventory view, devices can be filtered to quickly identify devices that need attention, providing a granular device-level view of what may be causing an issue.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dirty="0">
                <a:effectLst/>
                <a:latin typeface="Calibri" panose="020F0502020204030204" pitchFamily="34" charset="0"/>
                <a:ea typeface="Calibri" panose="020F0502020204030204" pitchFamily="34" charset="0"/>
                <a:cs typeface="Calibri" panose="020F0502020204030204" pitchFamily="34" charset="0"/>
              </a:rPr>
              <a:t>Devices with the Teams Rooms Pro Management agent provide rich health signals, easy configuration and management, and reporting and insights that help customers more proactively manage their meeting rooms and remediate issues reducing downtime, in-room touches by IT, and end-user frustration.  </a:t>
            </a:r>
            <a:r>
              <a:rPr lang="en-US" sz="1800" b="1" dirty="0">
                <a:effectLst/>
                <a:latin typeface="Calibri" panose="020F0502020204030204" pitchFamily="34" charset="0"/>
                <a:ea typeface="Calibri" panose="020F0502020204030204" pitchFamily="34" charset="0"/>
                <a:cs typeface="Calibri" panose="020F0502020204030204" pitchFamily="34" charset="0"/>
              </a:rPr>
              <a:t>The AI-driven platform applies learning across thousands of managed devices to help take care of issues before they become a problem. </a:t>
            </a:r>
            <a:r>
              <a:rPr lang="en-US" sz="1800" b="0" dirty="0">
                <a:effectLst/>
                <a:latin typeface="Calibri" panose="020F0502020204030204" pitchFamily="34" charset="0"/>
                <a:ea typeface="Calibri" panose="020F0502020204030204" pitchFamily="34" charset="0"/>
                <a:cs typeface="Calibri" panose="020F0502020204030204" pitchFamily="34" charset="0"/>
              </a:rPr>
              <a:t>The system can automatically do some remediations such as updating devices, optimizing the hard drive space, and other quick fixes.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b="1"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b="1" dirty="0">
                <a:effectLst/>
                <a:latin typeface="Calibri" panose="020F0502020204030204" pitchFamily="34" charset="0"/>
                <a:ea typeface="Calibri" panose="020F0502020204030204" pitchFamily="34" charset="0"/>
                <a:cs typeface="Calibri" panose="020F0502020204030204" pitchFamily="34" charset="0"/>
              </a:rPr>
              <a:t>Call quality analytics </a:t>
            </a:r>
            <a:r>
              <a:rPr lang="en-US" sz="1800" dirty="0">
                <a:effectLst/>
                <a:latin typeface="Calibri" panose="020F0502020204030204" pitchFamily="34" charset="0"/>
                <a:ea typeface="Calibri" panose="020F0502020204030204" pitchFamily="34" charset="0"/>
                <a:cs typeface="Calibri" panose="020F0502020204030204" pitchFamily="34" charset="0"/>
              </a:rPr>
              <a:t>help IT admins identify problems and the root cause of the issues directly through the Teams Admin Center portal, with all room devices monitored according to various signals; network connectivity, sign-in status, peripheral health, and software health.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b="1" dirty="0">
                <a:effectLst/>
                <a:latin typeface="Calibri" panose="020F0502020204030204" pitchFamily="34" charset="0"/>
                <a:ea typeface="Calibri" panose="020F0502020204030204" pitchFamily="34" charset="0"/>
                <a:cs typeface="Calibri" panose="020F0502020204030204" pitchFamily="34" charset="0"/>
              </a:rPr>
              <a:t>Role-based access settings </a:t>
            </a:r>
            <a:r>
              <a:rPr lang="en-US" sz="1800" dirty="0">
                <a:effectLst/>
                <a:latin typeface="Calibri" panose="020F0502020204030204" pitchFamily="34" charset="0"/>
                <a:ea typeface="Calibri" panose="020F0502020204030204" pitchFamily="34" charset="0"/>
                <a:cs typeface="Calibri" panose="020F0502020204030204" pitchFamily="34" charset="0"/>
              </a:rPr>
              <a:t>enable assigning a trusted, approved partner to serve as Admin on a customer’s behalf.</a:t>
            </a:r>
          </a:p>
          <a:p>
            <a:pPr marL="0" marR="0">
              <a:lnSpc>
                <a:spcPct val="107000"/>
              </a:lnSpc>
              <a:spcBef>
                <a:spcPts val="0"/>
              </a:spcBef>
              <a:spcAft>
                <a:spcPts val="800"/>
              </a:spcAft>
            </a:pPr>
            <a:endParaRPr lang="en-US" sz="1200" dirty="0">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r>
              <a:rPr lang="en-US" sz="1050" b="1" i="1" dirty="0">
                <a:effectLst/>
                <a:latin typeface="+mn-lt"/>
                <a:ea typeface="Calibri" panose="020F0502020204030204" pitchFamily="34" charset="0"/>
                <a:cs typeface="Calibri" panose="020F0502020204030204" pitchFamily="34" charset="0"/>
              </a:rPr>
              <a:t>Note: </a:t>
            </a:r>
            <a:r>
              <a:rPr lang="en-US" sz="1050" dirty="0">
                <a:effectLst/>
                <a:latin typeface="+mn-lt"/>
                <a:ea typeface="Calibri" panose="020F0502020204030204" pitchFamily="34" charset="0"/>
                <a:cs typeface="Calibri" panose="020F0502020204030204" pitchFamily="34" charset="0"/>
              </a:rPr>
              <a:t>Currently, an additional piece of software ( the monitoring service agent) must be installed on Windows devices to provision the room in the Teams Rooms Pro Management portal. That can be pre-configured on a device, installed, or pushed via a Windows update. Find easy, step-by-step device enrollment guide on the Microsoft Learn site at </a:t>
            </a:r>
            <a:r>
              <a:rPr lang="en-US" sz="1050" dirty="0">
                <a:latin typeface="+mn-lt"/>
                <a:hlinkClick r:id="rId3"/>
              </a:rPr>
              <a:t>Enroll a Teams Room device into Pro Management - Microsoft Teams | Microsoft Learn</a:t>
            </a:r>
            <a:r>
              <a:rPr lang="en-US" sz="1050" dirty="0">
                <a:latin typeface="+mn-lt"/>
              </a:rPr>
              <a:t>/. The product team plans to integrate the agent into the Teams Meeting Room software and will eventually eliminate the additional step required.</a:t>
            </a:r>
            <a:endParaRPr lang="en-US" sz="1050" dirty="0">
              <a:effectLst/>
              <a:latin typeface="+mn-lt"/>
              <a:ea typeface="Calibri" panose="020F0502020204030204" pitchFamily="34" charset="0"/>
              <a:cs typeface="Times New Roman" panose="02020603050405020304" pitchFamily="18" charset="0"/>
            </a:endParaRP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EE57594-05FA-4A07-87FF-93F06474CA9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24394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u="sng" dirty="0"/>
              <a:t>Talk Track:</a:t>
            </a:r>
          </a:p>
          <a:p>
            <a:pPr marL="0" indent="0">
              <a:buFont typeface="Arial" panose="020B0604020202020204" pitchFamily="34" charset="0"/>
              <a:buNone/>
            </a:pPr>
            <a:r>
              <a:rPr lang="en-US" dirty="0"/>
              <a:t>An essential question when we talk about device management is, what devices are supported and managed with the solution</a:t>
            </a:r>
            <a:r>
              <a:rPr lang="en-US" b="0" dirty="0"/>
              <a:t>.  With the Teams Rooms Pro Management service, you can enroll and manage Teams-certified Windows devices, including Surface Hub, </a:t>
            </a:r>
            <a:r>
              <a:rPr lang="en-US" b="1" dirty="0"/>
              <a:t>as of the beginning 2023, Android devices and peripherals are visible and monitored with essential health signals including is connect and/or online.  </a:t>
            </a:r>
            <a:r>
              <a:rPr lang="en-US" b="0" dirty="0"/>
              <a:t>There are additional health signal management capabilities for Android devices rolling out over the first half of the year.</a:t>
            </a:r>
          </a:p>
          <a:p>
            <a:pPr marL="0" indent="0">
              <a:buFont typeface="Arial" panose="020B0604020202020204" pitchFamily="34" charset="0"/>
              <a:buNone/>
            </a:pPr>
            <a:endParaRPr lang="en-US" dirty="0"/>
          </a:p>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Calibri" panose="020F0502020204030204" pitchFamily="34" charset="0"/>
              </a:rPr>
              <a:t>Currently, on Windows devices, an additional piece of software (the Teams Rooms Pro agent) must be installed to provision the room in the Teams Rooms Pro Management portal. That agent can be pre-installed on a device, installed, or delivered through Windows Intune enrollment or a Windows update. </a:t>
            </a:r>
          </a:p>
          <a:p>
            <a:pPr marL="0" marR="0">
              <a:lnSpc>
                <a:spcPct val="107000"/>
              </a:lnSpc>
              <a:spcBef>
                <a:spcPts val="0"/>
              </a:spcBef>
              <a:spcAft>
                <a:spcPts val="800"/>
              </a:spcAft>
            </a:pPr>
            <a:endParaRPr lang="en-US" sz="1200" dirty="0">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Calibri" panose="020F0502020204030204" pitchFamily="34" charset="0"/>
              </a:rPr>
              <a:t>Easy, step-by-step instructions are on the Microsoft Teams Rooms Pro Microsoft Learn site </a:t>
            </a:r>
            <a:r>
              <a:rPr lang="en-US" dirty="0">
                <a:hlinkClick r:id="rId3"/>
              </a:rPr>
              <a:t>Enroll a Teams Room device into Pro Management - Microsoft Teams | Microsoft Learn</a:t>
            </a:r>
            <a:r>
              <a:rPr lang="en-US" dirty="0"/>
              <a:t>. The engineering team has plans to include the agent in Microsoft Teams Rooms so there won’t be any additional steps required.</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Calibri" panose="020F0502020204030204" pitchFamily="34"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Font typeface="Arial" panose="020B0604020202020204" pitchFamily="34" charset="0"/>
              <a:buNone/>
            </a:pPr>
            <a:endParaRPr lang="en-US" dirty="0"/>
          </a:p>
          <a:p>
            <a:pPr marL="0" indent="0">
              <a:buFont typeface="Arial" panose="020B0604020202020204" pitchFamily="34" charset="0"/>
              <a:buNone/>
            </a:pPr>
            <a:endParaRPr lang="en-US" dirty="0"/>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EE57594-05FA-4A07-87FF-93F06474CA9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68049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u="sng"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Talk Track:</a:t>
            </a:r>
          </a:p>
          <a:p>
            <a:r>
              <a:rPr lang="en-US" dirty="0"/>
              <a:t>For planning and inventory our goal is to simplify and automate the planning and inventory management flows that can be manual and expensive in many customers.</a:t>
            </a:r>
          </a:p>
          <a:p>
            <a:endParaRPr lang="en-US" dirty="0"/>
          </a:p>
          <a:p>
            <a:r>
              <a:rPr lang="en-US" dirty="0"/>
              <a:t>The first step is to automatically discover information in your environment. This might be information you aren’t even aware of. We uncover it by interrogating the directory system and organizing it for you. </a:t>
            </a:r>
          </a:p>
          <a:p>
            <a:endParaRPr lang="en-US" dirty="0"/>
          </a:p>
          <a:p>
            <a:r>
              <a:rPr lang="en-US" dirty="0"/>
              <a:t>Customers get a full inventory view that is easy to navigate and can be updated with physical assets such as room furniture, whiteboards, or similar items if desired. </a:t>
            </a:r>
          </a:p>
          <a:p>
            <a:endParaRPr lang="en-US" dirty="0"/>
          </a:p>
          <a:p>
            <a:r>
              <a:rPr lang="en-US" dirty="0"/>
              <a:t>From what is discovered and what is in place, we suggest room equipment you might want to standardize around based on what works well across our service. If you are starting from scratch and have no equipment in place, we help with suggestions to get you started.</a:t>
            </a:r>
          </a:p>
          <a:p>
            <a:endParaRPr lang="en-US" dirty="0"/>
          </a:p>
          <a:p>
            <a:r>
              <a:rPr lang="en-US" dirty="0"/>
              <a:t>Once we guide you to establishing your standards, we let you publish your recommendations across your organization. You can specify the publishing scope to the organization, to a region, to a site or to a specific building. </a:t>
            </a:r>
          </a:p>
          <a:p>
            <a:endParaRPr lang="en-US" dirty="0"/>
          </a:p>
          <a:p>
            <a:r>
              <a:rPr lang="en-US" dirty="0"/>
              <a:t>And as a final optional step, you can share your room plans with your partners and see status on equipment you may have ordered.</a:t>
            </a:r>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5/4/2023 12:17 PM</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0478917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u="sng"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Talk Track:</a:t>
            </a:r>
          </a:p>
          <a:p>
            <a:r>
              <a:rPr lang="en-US" dirty="0"/>
              <a:t>Monitoring and operations is a core value that the management service brings. The platform monitors your rooms 24x7 using all the intelligence we have built from managing 10s of thousands of rooms and thousands of customers. When we see a new issue, we feed that back into our AI operations platform so that it gets proactively fixed, and if it recurs or emerges in another customer, it is automatically handled. </a:t>
            </a:r>
          </a:p>
          <a:p>
            <a:endParaRPr lang="en-US" dirty="0"/>
          </a:p>
          <a:p>
            <a:r>
              <a:rPr lang="en-US" dirty="0"/>
              <a:t>Our software platform allows for detailed system discovery and system targeting, so that we can make sure the best configuration is initially placed and then </a:t>
            </a:r>
            <a:r>
              <a:rPr lang="en-US" i="1" dirty="0"/>
              <a:t>maintained</a:t>
            </a:r>
            <a:r>
              <a:rPr lang="en-US" i="0" dirty="0"/>
              <a:t> on each of your systems. If any new intelligence is learned within our service network that will optimize your configuration, it is automatically applied onto your systems.</a:t>
            </a:r>
          </a:p>
          <a:p>
            <a:endParaRPr lang="en-US" i="0" dirty="0"/>
          </a:p>
          <a:p>
            <a:r>
              <a:rPr lang="en-US" i="0" dirty="0"/>
              <a:t>In addition to making sure things run well we also provide you with operational insights into room reliability and usage that help you understand your room health and allow you to make purchasing decisions that optimize your footprint going forward.  We have an engineering team that analyzes telemetry identifies issue themes and.</a:t>
            </a:r>
          </a:p>
          <a:p>
            <a:endParaRPr lang="en-US" i="0" dirty="0"/>
          </a:p>
          <a:p>
            <a:r>
              <a:rPr lang="en-US" i="0" dirty="0"/>
              <a:t>Finally, we offer ticket integration with ServiceNow, one of the most used IT Service Management systems. </a:t>
            </a:r>
            <a:endParaRPr lang="en-US" dirty="0"/>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5/4/2023 12:17 PM</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05340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6000"/>
              </a:lnSpc>
              <a:spcAft>
                <a:spcPts val="1000"/>
              </a:spcAft>
            </a:pPr>
            <a:r>
              <a:rPr lang="en-US" sz="1800" u="sng" dirty="0">
                <a:latin typeface="Calibri"/>
                <a:ea typeface="Times New Roman" panose="02020603050405020304" pitchFamily="18" charset="0"/>
                <a:cs typeface="Calibri"/>
              </a:rPr>
              <a:t>Talk Track:</a:t>
            </a:r>
          </a:p>
          <a:p>
            <a:pPr>
              <a:lnSpc>
                <a:spcPct val="106000"/>
              </a:lnSpc>
              <a:spcAft>
                <a:spcPts val="1000"/>
              </a:spcAft>
            </a:pPr>
            <a:r>
              <a:rPr lang="en-US" sz="1800" dirty="0">
                <a:latin typeface="Calibri"/>
                <a:ea typeface="Times New Roman" panose="02020603050405020304" pitchFamily="18" charset="0"/>
                <a:cs typeface="Calibri"/>
              </a:rPr>
              <a:t>The health signals generated from customer environments are grouped into these key categories.  As the system gains learning across devices and we continue to add capabilities and device support, additional categories beyond the 9 you see today will be added.</a:t>
            </a:r>
          </a:p>
          <a:p>
            <a:pPr>
              <a:lnSpc>
                <a:spcPct val="106000"/>
              </a:lnSpc>
              <a:spcAft>
                <a:spcPts val="1000"/>
              </a:spcAft>
            </a:pPr>
            <a:endParaRPr lang="en-US" sz="1800" dirty="0">
              <a:latin typeface="Calibri"/>
              <a:ea typeface="Times New Roman" panose="02020603050405020304" pitchFamily="18" charset="0"/>
              <a:cs typeface="Calibri"/>
            </a:endParaRPr>
          </a:p>
          <a:p>
            <a:pPr>
              <a:lnSpc>
                <a:spcPct val="106000"/>
              </a:lnSpc>
              <a:spcAft>
                <a:spcPts val="1000"/>
              </a:spcAft>
            </a:pPr>
            <a:r>
              <a:rPr lang="en-US" sz="1800" dirty="0">
                <a:latin typeface="Calibri"/>
                <a:ea typeface="Times New Roman" panose="02020603050405020304" pitchFamily="18" charset="0"/>
                <a:cs typeface="Calibri"/>
              </a:rPr>
              <a:t>With initial device support for Android, the most essential signals of if its on and reporting and connectivity.  There will be a couple updates in the coming year to enable more and more health</a:t>
            </a:r>
          </a:p>
          <a:p>
            <a:pPr>
              <a:lnSpc>
                <a:spcPct val="106000"/>
              </a:lnSpc>
              <a:spcAft>
                <a:spcPts val="1000"/>
              </a:spcAft>
            </a:pPr>
            <a:r>
              <a:rPr lang="en-US" sz="1800" dirty="0">
                <a:latin typeface="Calibri"/>
                <a:ea typeface="Times New Roman" panose="02020603050405020304" pitchFamily="18" charset="0"/>
                <a:cs typeface="Calibri"/>
              </a:rPr>
              <a:t>signals. In June 2023, several additional device health signals for Windows and Android devices will be added. </a:t>
            </a:r>
          </a:p>
          <a:p>
            <a:pPr>
              <a:lnSpc>
                <a:spcPct val="106000"/>
              </a:lnSpc>
              <a:spcAft>
                <a:spcPts val="1000"/>
              </a:spcAft>
            </a:pPr>
            <a:endParaRPr lang="en-US" sz="1800" dirty="0">
              <a:latin typeface="Calibri"/>
              <a:ea typeface="Times New Roman" panose="02020603050405020304" pitchFamily="18" charset="0"/>
              <a:cs typeface="Calibri"/>
            </a:endParaRPr>
          </a:p>
          <a:p>
            <a:pPr>
              <a:lnSpc>
                <a:spcPct val="106000"/>
              </a:lnSpc>
              <a:spcAft>
                <a:spcPts val="1000"/>
              </a:spcAft>
            </a:pPr>
            <a:r>
              <a:rPr lang="en-US" sz="1800" dirty="0">
                <a:latin typeface="Calibri"/>
                <a:ea typeface="Times New Roman" panose="02020603050405020304" pitchFamily="18" charset="0"/>
                <a:cs typeface="Calibri"/>
              </a:rPr>
              <a:t>Announcements of new features, reports, and device health signals are included in the Teams Rooms Pro Management Portal home page.</a:t>
            </a:r>
            <a:endParaRPr lang="en-US" sz="1800" dirty="0">
              <a:latin typeface="Calibri" panose="020F0502020204030204" pitchFamily="34" charset="0"/>
              <a:ea typeface="Times New Roman" panose="02020603050405020304" pitchFamily="18" charset="0"/>
              <a:cs typeface="Calibri" panose="020F0502020204030204" pitchFamily="34" charset="0"/>
            </a:endParaRPr>
          </a:p>
        </p:txBody>
      </p:sp>
      <p:sp>
        <p:nvSpPr>
          <p:cNvPr id="4" name="Header Placeholder 3"/>
          <p:cNvSpPr>
            <a:spLocks noGrp="1"/>
          </p:cNvSpPr>
          <p:nvPr>
            <p:ph type="hdr" sz="quarter"/>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5/4/2023 12:17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0527601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6000"/>
              </a:lnSpc>
              <a:spcBef>
                <a:spcPts val="0"/>
              </a:spcBef>
              <a:spcAft>
                <a:spcPts val="1000"/>
              </a:spcAft>
              <a:buClrTx/>
              <a:buSzTx/>
              <a:buFontTx/>
              <a:buNone/>
              <a:tabLst/>
              <a:defRPr/>
            </a:pPr>
            <a:r>
              <a:rPr lang="en-US" sz="1800" u="sng"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Talk Track:</a:t>
            </a:r>
          </a:p>
          <a:p>
            <a:pPr>
              <a:lnSpc>
                <a:spcPct val="106000"/>
              </a:lnSpc>
              <a:spcAft>
                <a:spcPts val="10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One of the important Meeting room devices is the Surface Hub. Teams Rooms Pro Management can alert IT on if pen battery is low and needs to be recharged, and Cart battery levels for the devices that move around through buildings. You can event get insight on how much the Hub is used as a collaboration tool or just a large display for optimize planning of resources.</a:t>
            </a:r>
          </a:p>
        </p:txBody>
      </p:sp>
      <p:sp>
        <p:nvSpPr>
          <p:cNvPr id="4" name="Header Placeholder 3"/>
          <p:cNvSpPr>
            <a:spLocks noGrp="1"/>
          </p:cNvSpPr>
          <p:nvPr>
            <p:ph type="hdr" sz="quarter"/>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5/4/2023 12:17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3486961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u="sng"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Talk Track:</a:t>
            </a:r>
          </a:p>
          <a:p>
            <a:r>
              <a:rPr lang="en-US" dirty="0"/>
              <a:t>Software only remains functioning and secure if it is kept up to date. Even the best hardware and software suppliers in the world find issues they need to patch and security concerns they need to address over the life of their systems. Room systems have at least a 3–5-year lifecycle so keeping them current is highly important.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Updates are automatically run and you get notification of updates necessary for your specific equipment, but you can control the pace of updates </a:t>
            </a:r>
            <a:r>
              <a:rPr lang="en-US" i="1" dirty="0"/>
              <a:t>within</a:t>
            </a:r>
            <a:r>
              <a:rPr lang="en-US" i="0" dirty="0"/>
              <a:t> your environment. </a:t>
            </a:r>
          </a:p>
          <a:p>
            <a:r>
              <a:rPr lang="en-US" dirty="0"/>
              <a:t>Our rings give you the control you need to managed rollouts and push updates to rooms.</a:t>
            </a:r>
          </a:p>
          <a:p>
            <a:endParaRPr lang="en-US" dirty="0"/>
          </a:p>
          <a:p>
            <a:r>
              <a:rPr lang="en-US" b="1" i="0" dirty="0"/>
              <a:t>By default, we provide customers with a staging ring, a general ring, and an executive ring, but his list can be expanded if you wish</a:t>
            </a:r>
            <a:r>
              <a:rPr lang="en-US" i="0" dirty="0"/>
              <a:t>. Updates start in the pilot ring, which might contain machines closely monitored by the IT team, before moving to subsequent rings. This model allows you to make sure updates are working well as they roll across your organization. In addition, you can also make sure that your IT staff gets to see software changes </a:t>
            </a:r>
            <a:r>
              <a:rPr lang="en-US" b="1" i="0" dirty="0"/>
              <a:t>before </a:t>
            </a:r>
            <a:r>
              <a:rPr lang="en-US" b="0" i="0" dirty="0"/>
              <a:t>other users in the organization, so they are ready to handle end user support questions.</a:t>
            </a:r>
          </a:p>
          <a:p>
            <a:endParaRPr lang="en-US" b="0" i="0" dirty="0"/>
          </a:p>
          <a:p>
            <a:r>
              <a:rPr lang="en-US" b="0" i="0" dirty="0"/>
              <a:t>The fact that staging rings exist across our customers means that when we deploy updates into our user base you are getting the benefit of being part of a huge community of customers with staging rooms across diverse environments. If an issue arises, we are more likely to see it early in the managed service. </a:t>
            </a:r>
          </a:p>
          <a:p>
            <a:endParaRPr lang="en-US" b="0" i="0" dirty="0"/>
          </a:p>
          <a:p>
            <a:r>
              <a:rPr lang="en-US" b="0" i="0" dirty="0"/>
              <a:t>Finally, the system monitors and validates them to make sure they have their intended effect in your specific environment.</a:t>
            </a:r>
            <a:endParaRPr lang="en-US" dirty="0"/>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5/4/2023 12:17 PM</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203293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u="sng"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Talk Track:</a:t>
            </a:r>
          </a:p>
          <a:p>
            <a:r>
              <a:rPr lang="en-US" dirty="0"/>
              <a:t>With our enhanced insights we can corelate incident, health and usage data across your organization. We package this information in a way to assist you in understanding what is happening and to guide you towards implementing strategies to improve system health and optimize room usage. You see overall trends and can also drill down into specific incidents, rooms and timeframes to understand system performance. You can also see the actions that the managed service is taking on your behalf to have a good sense of how Microsoft has been working to maintain your system security, reliability and performance.</a:t>
            </a:r>
          </a:p>
          <a:p>
            <a:endParaRPr lang="en-US" dirty="0"/>
          </a:p>
          <a:p>
            <a:r>
              <a:rPr lang="en-US" dirty="0"/>
              <a:t>In addition, part of the benefit of being a member of the managed service community is that we have intelligence we draw from our whole network of rooms across multiple customers. We can use this global learning to inform every customer about overall trends and how they compare to our larger data set. This can be incredibly useful for putting your own operations posture into context against others in our system. </a:t>
            </a:r>
          </a:p>
          <a:p>
            <a:endParaRPr lang="en-US" dirty="0"/>
          </a:p>
          <a:p>
            <a:r>
              <a:rPr lang="en-US" dirty="0"/>
              <a:t>We also work hard to highlight what it is necessary for you to know and take action on, and not overwhelm you with noise that is not relevant for ongoing room operations.</a:t>
            </a:r>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5/4/2023 12:17 PM</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171689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u="sng"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Talk Track:</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Aptos" panose="020B0004020202020204" pitchFamily="34" charset="0"/>
                <a:ea typeface="Aptos" panose="020B0004020202020204" pitchFamily="34" charset="0"/>
                <a:cs typeface="Times New Roman" panose="02020603050405020304" pitchFamily="18" charset="0"/>
              </a:rPr>
              <a:t>The usage report gives you a detailed view of how your rooms are being used.  Utilization is calculated based on the number of meetings scheduled over an 8 hour day. All room calendar percentages are averaged together to provide a top level metric across all of your rooms. And, you can ‘drill down’ to get specific room </a:t>
            </a:r>
            <a:r>
              <a:rPr lang="en-US" sz="1200">
                <a:effectLst/>
                <a:latin typeface="Aptos" panose="020B0004020202020204" pitchFamily="34" charset="0"/>
                <a:ea typeface="Aptos" panose="020B0004020202020204" pitchFamily="34" charset="0"/>
                <a:cs typeface="Times New Roman" panose="02020603050405020304" pitchFamily="18" charset="0"/>
              </a:rPr>
              <a:t>by room data.</a:t>
            </a:r>
            <a:endParaRPr lang="en-US" sz="1200" u="sng"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5/4/2023 12:17 PM</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32407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u="sng"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Talk Track:</a:t>
            </a:r>
          </a:p>
          <a:p>
            <a:r>
              <a:rPr lang="en-US" b="1" dirty="0"/>
              <a:t>A few key callouts:</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chemeClr val="tx1"/>
                </a:solidFill>
                <a:effectLst/>
                <a:latin typeface="Segoe UI" panose="020B0502040204020203" pitchFamily="34" charset="0"/>
              </a:rPr>
              <a:t>With smart recommendations, build room standards and publish to a region, site, building, or a specific meeting room to make Teams Rooms </a:t>
            </a:r>
            <a:r>
              <a:rPr lang="en-US" sz="1200" b="1" i="0" dirty="0">
                <a:solidFill>
                  <a:schemeClr val="tx1"/>
                </a:solidFill>
                <a:effectLst/>
                <a:latin typeface="Segoe UI" panose="020B0502040204020203" pitchFamily="34" charset="0"/>
              </a:rPr>
              <a:t>planning and deployment </a:t>
            </a:r>
            <a:r>
              <a:rPr lang="en-US" sz="1200" b="0" i="0" dirty="0">
                <a:solidFill>
                  <a:schemeClr val="tx1"/>
                </a:solidFill>
                <a:effectLst/>
                <a:latin typeface="Segoe UI" panose="020B0502040204020203" pitchFamily="34" charset="0"/>
              </a:rPr>
              <a:t>easier.  IT can get recommended configurations and pointers to Teams-certified devices that could be used. There is even a connection to web tool (currently US only) to build cost estimates for rooms.</a:t>
            </a:r>
            <a:endParaRPr lang="en-US" sz="1200" dirty="0">
              <a:solidFill>
                <a:schemeClr val="tx1"/>
              </a:solidFill>
              <a:effectLst/>
              <a:latin typeface="+mn-lt"/>
              <a:ea typeface="+mn-ea"/>
              <a:cs typeface="Segoe UI" panose="020B0502040204020203" pitchFamily="34" charset="0"/>
            </a:endParaRPr>
          </a:p>
          <a:p>
            <a:endParaRPr lang="en-US" dirty="0"/>
          </a:p>
          <a:p>
            <a:r>
              <a:rPr lang="en-US" dirty="0"/>
              <a:t>Monitor 9 categories of device health signals and have the system proactively act on items, such as pushing updates to Windows devices, and freeing up hard drive space without a visit to the room.</a:t>
            </a:r>
          </a:p>
        </p:txBody>
      </p:sp>
      <p:sp>
        <p:nvSpPr>
          <p:cNvPr id="4" name="Slide Number Placeholder 3"/>
          <p:cNvSpPr>
            <a:spLocks noGrp="1"/>
          </p:cNvSpPr>
          <p:nvPr>
            <p:ph type="sldNum" sz="quarter" idx="5"/>
          </p:nvPr>
        </p:nvSpPr>
        <p:spPr/>
        <p:txBody>
          <a:bodyPr/>
          <a:lstStyle/>
          <a:p>
            <a:pPr marL="0" marR="0" lvl="0" indent="0" algn="r" defTabSz="1910145" rtl="0" eaLnBrk="1" fontAlgn="auto" latinLnBrk="0" hangingPunct="1">
              <a:lnSpc>
                <a:spcPct val="100000"/>
              </a:lnSpc>
              <a:spcBef>
                <a:spcPts val="0"/>
              </a:spcBef>
              <a:spcAft>
                <a:spcPts val="0"/>
              </a:spcAft>
              <a:buClrTx/>
              <a:buSzTx/>
              <a:buFontTx/>
              <a:buNone/>
              <a:tabLst/>
              <a:defRPr/>
            </a:pPr>
            <a:fld id="{DEE57594-05FA-4A07-87FF-93F06474CA9B}" type="slidenum">
              <a:rPr kumimoji="0" lang="en-US" sz="25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1910145" rtl="0" eaLnBrk="1" fontAlgn="auto" latinLnBrk="0" hangingPunct="1">
                <a:lnSpc>
                  <a:spcPct val="100000"/>
                </a:lnSpc>
                <a:spcBef>
                  <a:spcPts val="0"/>
                </a:spcBef>
                <a:spcAft>
                  <a:spcPts val="0"/>
                </a:spcAft>
                <a:buClrTx/>
                <a:buSzTx/>
                <a:buFontTx/>
                <a:buNone/>
                <a:tabLst/>
                <a:defRPr/>
              </a:pPr>
              <a:t>42</a:t>
            </a:fld>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980427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rtl="0" eaLnBrk="1" fontAlgn="t" latinLnBrk="0" hangingPunct="1">
              <a:spcBef>
                <a:spcPts val="0"/>
              </a:spcBef>
              <a:spcAft>
                <a:spcPts val="0"/>
              </a:spcAft>
            </a:pPr>
            <a:r>
              <a:rPr lang="en-US" sz="1200" b="0" i="0" u="sng" dirty="0">
                <a:effectLst/>
              </a:rPr>
              <a:t>Talk Track:</a:t>
            </a:r>
          </a:p>
          <a:p>
            <a:pPr marL="0" algn="l" rtl="0" eaLnBrk="1" fontAlgn="t" latinLnBrk="0" hangingPunct="1">
              <a:spcBef>
                <a:spcPts val="0"/>
              </a:spcBef>
              <a:spcAft>
                <a:spcPts val="0"/>
              </a:spcAft>
            </a:pPr>
            <a:r>
              <a:rPr lang="en-US" sz="1200" b="0" i="0" dirty="0">
                <a:effectLst/>
              </a:rPr>
              <a:t>AI operations, what does that mean from Microsoft. Microsoft has built and continues to invest in a platform that allows us to differentiate in a foundational way from other services and other offers that are in the market. And as you go around the wheel this is how we do things. This is what we have built in terms of software and expertise to offer this service. </a:t>
            </a:r>
          </a:p>
          <a:p>
            <a:pPr marL="0" algn="l" rtl="0" eaLnBrk="1" fontAlgn="t" latinLnBrk="0" hangingPunct="1">
              <a:spcBef>
                <a:spcPts val="0"/>
              </a:spcBef>
              <a:spcAft>
                <a:spcPts val="0"/>
              </a:spcAft>
            </a:pPr>
            <a:endParaRPr lang="en-US" sz="1200" b="0" i="0" dirty="0">
              <a:effectLst/>
            </a:endParaRPr>
          </a:p>
          <a:p>
            <a:pPr marL="0" algn="l" rtl="0" eaLnBrk="1" fontAlgn="t" latinLnBrk="0" hangingPunct="1">
              <a:spcBef>
                <a:spcPts val="0"/>
              </a:spcBef>
              <a:spcAft>
                <a:spcPts val="0"/>
              </a:spcAft>
            </a:pPr>
            <a:r>
              <a:rPr lang="en-US" sz="1200" b="0" i="0" dirty="0">
                <a:effectLst/>
              </a:rPr>
              <a:t>This management platform can save IT groups time and money so they can use the manpower they have in the most efficient ways. </a:t>
            </a:r>
            <a:r>
              <a:rPr lang="en-US" sz="1800" dirty="0">
                <a:effectLst/>
                <a:latin typeface="Calibri" panose="020F0502020204030204" pitchFamily="34" charset="0"/>
                <a:ea typeface="Calibri" panose="020F0502020204030204" pitchFamily="34" charset="0"/>
                <a:cs typeface="Times New Roman" panose="02020603050405020304" pitchFamily="18" charset="0"/>
              </a:rPr>
              <a:t>Our software platform takes signals from the rooms environment, understands what’s going on and automatically applies fixes before they impact customers. </a:t>
            </a:r>
          </a:p>
          <a:p>
            <a:pPr marL="0" algn="l" rtl="0" eaLnBrk="1" fontAlgn="t" latinLnBrk="0" hangingPunct="1">
              <a:spcBef>
                <a:spcPts val="0"/>
              </a:spcBef>
              <a:spcAft>
                <a:spcPts val="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l" rtl="0" eaLnBrk="1" fontAlgn="t" latinLnBrk="0" hangingPunct="1">
              <a:spcBef>
                <a:spcPts val="0"/>
              </a:spcBef>
              <a:spcAft>
                <a:spcPts val="0"/>
              </a:spcAft>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Let’s start at the top of the picture.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Automatic and proactive</a:t>
            </a:r>
            <a:r>
              <a:rPr lang="en-US" sz="1800" dirty="0">
                <a:effectLst/>
                <a:latin typeface="Calibri" panose="020F0502020204030204" pitchFamily="34" charset="0"/>
                <a:ea typeface="Calibri" panose="020F0502020204030204" pitchFamily="34" charset="0"/>
                <a:cs typeface="Times New Roman" panose="02020603050405020304" pitchFamily="18" charset="0"/>
              </a:rPr>
              <a:t>. We built a system where we’re monitoring signals across all these rooms. We are pulling that telemetry up to the cloud, we are mapping it against problems that we’ve seen in the past and remediations we’ve built, and we’re looking for new problems too. So we’re doing problem detection, resolution at scale and when we find a problem in one customer we’ll see it early, probably earlier than anybody else on the planet because of the number of machines and diverse customers we have in our network. When we see a problem, we can fix it once, and then apply the fix broadly across the environment. It is something we invest a lot of software expertise in, and we are continuing to invest in. We also built a platform in which we can easily update our monitoring and our automatic remediations so turn around time for improving the platform’s response to new issues is minimal. In addition, were are beginning to look at how we can train the system to use machine learning to auto-detect and auto-remediate emerging issues. </a:t>
            </a:r>
          </a:p>
          <a:p>
            <a:pPr marL="342900" indent="-342900" algn="l" rtl="0" eaLnBrk="1" fontAlgn="t" latinLnBrk="0" hangingPunct="1">
              <a:spcBef>
                <a:spcPts val="0"/>
              </a:spcBef>
              <a:spcAft>
                <a:spcPts val="0"/>
              </a:spcAft>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second big benefit is that we have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elastic scale</a:t>
            </a:r>
            <a:r>
              <a:rPr lang="en-US" sz="1800" dirty="0">
                <a:effectLst/>
                <a:latin typeface="Calibri" panose="020F0502020204030204" pitchFamily="34" charset="0"/>
                <a:ea typeface="Calibri" panose="020F0502020204030204" pitchFamily="34" charset="0"/>
                <a:cs typeface="Times New Roman" panose="02020603050405020304" pitchFamily="18" charset="0"/>
              </a:rPr>
              <a:t>. Some customers might have staff in their headquarters and they can do a good job in one part of their organization, but if you’re a global organization, and you’re trying to make sure everyone has a great experience, everywhere, in the head office or in one of your remote offices, it is a huge advantage to leverage our elastic scale. As you grow, or no matter where you are, you can rely on us to be your operations arm worldwide. Microsoft has the resources and footprint to be effective worldwide for an organization.</a:t>
            </a:r>
          </a:p>
          <a:p>
            <a:pPr marL="342900" indent="-342900" algn="l" rtl="0" eaLnBrk="1" fontAlgn="t" latinLnBrk="0" hangingPunct="1">
              <a:spcBef>
                <a:spcPts val="0"/>
              </a:spcBef>
              <a:spcAft>
                <a:spcPts val="0"/>
              </a:spcAft>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Today, our management service will notify of passwords that need to be changed and ensure devices are all up-to-date which help ensure secure meeting room environments. We are growing our capabilities here with active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security protection </a:t>
            </a:r>
            <a:r>
              <a:rPr lang="en-US" sz="1800" dirty="0">
                <a:effectLst/>
                <a:latin typeface="Calibri" panose="020F0502020204030204" pitchFamily="34" charset="0"/>
                <a:ea typeface="Calibri" panose="020F0502020204030204" pitchFamily="34" charset="0"/>
                <a:cs typeface="Times New Roman" panose="02020603050405020304" pitchFamily="18" charset="0"/>
              </a:rPr>
              <a:t>with threat and vulnerability detection. Microsoft has an extensive threat vulnerability service in Microsoft Defender for Endpoint. We are integrating the Defender service in the first half of 2023 to protect rooms we manage. </a:t>
            </a:r>
          </a:p>
          <a:p>
            <a:pPr marL="342900" indent="-342900" algn="l" rtl="0" eaLnBrk="1" fontAlgn="t" latinLnBrk="0" hangingPunct="1">
              <a:spcBef>
                <a:spcPts val="0"/>
              </a:spcBef>
              <a:spcAft>
                <a:spcPts val="0"/>
              </a:spcAft>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fourth aspect is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tailored operations</a:t>
            </a:r>
            <a:r>
              <a:rPr lang="en-US" sz="1800" dirty="0">
                <a:effectLst/>
                <a:latin typeface="Calibri" panose="020F0502020204030204" pitchFamily="34" charset="0"/>
                <a:ea typeface="Calibri" panose="020F0502020204030204" pitchFamily="34" charset="0"/>
                <a:cs typeface="Times New Roman" panose="02020603050405020304" pitchFamily="18" charset="0"/>
              </a:rPr>
              <a:t>. We are </a:t>
            </a:r>
            <a:r>
              <a:rPr lang="en-US" sz="1800" u="sng" dirty="0">
                <a:effectLst/>
                <a:latin typeface="Calibri" panose="020F0502020204030204" pitchFamily="34" charset="0"/>
                <a:ea typeface="Calibri" panose="020F0502020204030204" pitchFamily="34" charset="0"/>
                <a:cs typeface="Times New Roman" panose="02020603050405020304" pitchFamily="18" charset="0"/>
              </a:rPr>
              <a:t>literally</a:t>
            </a:r>
            <a:r>
              <a:rPr lang="en-US" sz="1800" dirty="0">
                <a:effectLst/>
                <a:latin typeface="Calibri" panose="020F0502020204030204" pitchFamily="34" charset="0"/>
                <a:ea typeface="Calibri" panose="020F0502020204030204" pitchFamily="34" charset="0"/>
                <a:cs typeface="Times New Roman" panose="02020603050405020304" pitchFamily="18" charset="0"/>
              </a:rPr>
              <a:t> running these rooms. We see and tailor updates, configuration, and remediations specifically to the customer we are managing. Even beyond broad software or hardware issues, what we are specifically solving for are the places where the software intersects with the customer’s specific environment. This might be a network issue or a configuration issue. We have seen cases where a customer might be running three versions of antivirus on a room machine and impacting performance. We’ve seen cases where the network routes are mis-configured or service endpoints are not addressable through network ports. We even caught a case where the clock was misconfigured on the system from AM to PM so that nightly updates were running in the middle of the day. We have the ability to intersect with our customers environment and tailor </a:t>
            </a:r>
            <a:r>
              <a:rPr lang="en-US" sz="1800" i="1" dirty="0">
                <a:effectLst/>
                <a:latin typeface="Calibri" panose="020F0502020204030204" pitchFamily="34" charset="0"/>
                <a:ea typeface="Calibri" panose="020F0502020204030204" pitchFamily="34" charset="0"/>
                <a:cs typeface="Times New Roman" panose="02020603050405020304" pitchFamily="18" charset="0"/>
              </a:rPr>
              <a:t>updates</a:t>
            </a:r>
            <a:r>
              <a:rPr lang="en-US" sz="1800" dirty="0">
                <a:effectLst/>
                <a:latin typeface="Calibri" panose="020F0502020204030204" pitchFamily="34" charset="0"/>
                <a:ea typeface="Calibri" panose="020F0502020204030204" pitchFamily="34" charset="0"/>
                <a:cs typeface="Times New Roman" panose="02020603050405020304" pitchFamily="18" charset="0"/>
              </a:rPr>
              <a:t> and </a:t>
            </a:r>
            <a:r>
              <a:rPr lang="en-US" sz="1800" i="1" dirty="0">
                <a:effectLst/>
                <a:latin typeface="Calibri" panose="020F0502020204030204" pitchFamily="34" charset="0"/>
                <a:ea typeface="Calibri" panose="020F0502020204030204" pitchFamily="34" charset="0"/>
                <a:cs typeface="Times New Roman" panose="02020603050405020304" pitchFamily="18" charset="0"/>
              </a:rPr>
              <a:t>configuration</a:t>
            </a:r>
            <a:r>
              <a:rPr lang="en-US" sz="1800" dirty="0">
                <a:effectLst/>
                <a:latin typeface="Calibri" panose="020F0502020204030204" pitchFamily="34" charset="0"/>
                <a:ea typeface="Calibri" panose="020F0502020204030204" pitchFamily="34" charset="0"/>
                <a:cs typeface="Times New Roman" panose="02020603050405020304" pitchFamily="18" charset="0"/>
              </a:rPr>
              <a:t> to their specific equipment. We are doing this across a lot of customers so we can see the patterns at a large scale then target the solution to any specific customer. </a:t>
            </a:r>
          </a:p>
          <a:p>
            <a:pPr marL="342900" indent="-342900" algn="l" rtl="0" eaLnBrk="1" fontAlgn="t" latinLnBrk="0" hangingPunct="1">
              <a:spcBef>
                <a:spcPts val="0"/>
              </a:spcBef>
              <a:spcAft>
                <a:spcPts val="0"/>
              </a:spcAft>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And finally, a big benefit is the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built-in best practices</a:t>
            </a:r>
            <a:r>
              <a:rPr lang="en-US" sz="1800" dirty="0">
                <a:effectLst/>
                <a:latin typeface="Calibri" panose="020F0502020204030204" pitchFamily="34" charset="0"/>
                <a:ea typeface="Calibri" panose="020F0502020204030204" pitchFamily="34" charset="0"/>
                <a:cs typeface="Times New Roman" panose="02020603050405020304" pitchFamily="18" charset="0"/>
              </a:rPr>
              <a:t>. We have service engineers that are proactively researching what we need to understand about every environment, updates that are coming, patches that need to be applied. Not every patch is required. There are a variety of OEMs and a variety of equipment out there so it’s not always obvious what you need to apply and when you should apply it. Not every update is required, and some ones you might really need might not be easily discoverable. So, our team is doing that research and learning for you. In addition, since we are constantly running 10’s of thousands of machines, we gain the operational expertise of running a very large system that we can bring to you.</a:t>
            </a:r>
          </a:p>
          <a:p>
            <a:pPr marL="0" marR="0" fontAlgn="base">
              <a:lnSpc>
                <a:spcPct val="107000"/>
              </a:lnSpc>
              <a:spcBef>
                <a:spcPts val="0"/>
              </a:spcBef>
              <a:spcAft>
                <a:spcPts val="800"/>
              </a:spcAft>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C3AACFB-A45A-41CF-82FA-D68D7D70BA4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242950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Segoe UI" panose="020B0502040204020203" pitchFamily="34" charset="0"/>
                <a:ea typeface="Calibri" panose="020F0502020204030204" pitchFamily="34" charset="0"/>
                <a:cs typeface="Arial" panose="020B0604020202020204" pitchFamily="34" charset="0"/>
              </a:rPr>
              <a:t>Our goal is to provide a one-stop portal for all Teams device types with consistent UI across Teams device types.  While convergence of capabilities and customer ease is a priority in our technology roadmap, we don’t have a firm timeline to share.  The first step, coming later this year, is to make the Teams Rooms Pro Management portal accessible for Teams Rooms Pro customers from within the Teams Admin Center (TAC) navigation while retaining all the functionality and UI in the Pro Management portal.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Segoe UI" panose="020B0502040204020203"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Segoe UI" panose="020B0502040204020203" pitchFamily="34" charset="0"/>
                <a:ea typeface="Calibri" panose="020F0502020204030204" pitchFamily="34" charset="0"/>
                <a:cs typeface="Arial" panose="020B0604020202020204" pitchFamily="34" charset="0"/>
              </a:rPr>
              <a:t>One portal does not replace the other. Think of the Teams Admin Center as a place for setting and administration for Teams Devices as a whole, then Teams Rooms Pro customers get the added benefit of holistic meeting room management of the multi-OS, multi-brand device ecoystem as well as reporting and insights to optimize investments and inform planning.</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EE57594-05FA-4A07-87FF-93F06474CA9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119610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None/>
            </a:pPr>
            <a:r>
              <a:rPr lang="en-US" sz="1800" b="0" i="0" dirty="0">
                <a:solidFill>
                  <a:srgbClr val="242424"/>
                </a:solidFill>
                <a:effectLst/>
                <a:latin typeface="-apple-system"/>
              </a:rPr>
              <a:t>Microsoft Teams Rooms Managed Services is an AI-driven managed service with proactive management and custom health alerts.</a:t>
            </a:r>
            <a:br>
              <a:rPr lang="en-US" sz="2800" b="0" i="0" dirty="0">
                <a:solidFill>
                  <a:srgbClr val="242424"/>
                </a:solidFill>
                <a:effectLst/>
                <a:latin typeface="-apple-system"/>
              </a:rPr>
            </a:br>
            <a:endParaRPr lang="en-US" sz="2800" b="0" i="0" dirty="0">
              <a:solidFill>
                <a:srgbClr val="242424"/>
              </a:solidFill>
              <a:effectLst/>
              <a:latin typeface="-apple-system"/>
            </a:endParaRPr>
          </a:p>
          <a:p>
            <a:pPr algn="l">
              <a:buFont typeface="Arial" panose="020B0604020202020204" pitchFamily="34" charset="0"/>
              <a:buNone/>
            </a:pPr>
            <a:r>
              <a:rPr lang="en-US" sz="1800" b="0" i="0" dirty="0">
                <a:solidFill>
                  <a:srgbClr val="242424"/>
                </a:solidFill>
                <a:effectLst/>
                <a:latin typeface="-apple-system"/>
              </a:rPr>
              <a:t>The service enables customers to reduce burden on IT with a partner that provides continuous service that delivers improved room operations, helping enhance in-room meeting productivity. Microsoft recognizes that productive meetings start behind the scenes, with excellent operations. We also recognize that most IT teams are overtaxed and lack both the bandwidth and knowledge to fully optimize room operations and follow a proactive maintenance model.</a:t>
            </a:r>
            <a:endParaRPr lang="en-US" sz="2800" b="0" i="0" dirty="0">
              <a:solidFill>
                <a:srgbClr val="242424"/>
              </a:solidFill>
              <a:effectLst/>
              <a:latin typeface="-apple-system"/>
            </a:endParaRPr>
          </a:p>
          <a:p>
            <a:pPr algn="l">
              <a:buFont typeface="Arial" panose="020B0604020202020204" pitchFamily="34" charset="0"/>
              <a:buNone/>
            </a:pPr>
            <a:endParaRPr lang="en-US" sz="1800" b="0" i="0" dirty="0">
              <a:solidFill>
                <a:srgbClr val="242424"/>
              </a:solidFill>
              <a:effectLst/>
              <a:latin typeface="-apple-system"/>
            </a:endParaRPr>
          </a:p>
          <a:p>
            <a:pPr algn="l">
              <a:buFont typeface="Arial" panose="020B0604020202020204" pitchFamily="34" charset="0"/>
              <a:buNone/>
            </a:pPr>
            <a:r>
              <a:rPr lang="en-US" sz="1800" b="0" i="0" dirty="0">
                <a:solidFill>
                  <a:srgbClr val="242424"/>
                </a:solidFill>
                <a:effectLst/>
                <a:latin typeface="-apple-system"/>
              </a:rPr>
              <a:t>A true proactive operational model requires aggregating a lot of data to understand the root cause of incidents, that’s why we built an intelligent system driven by AI and advanced analytics. This intelligent system is the backbone of the service providing the following benefits:</a:t>
            </a:r>
          </a:p>
          <a:p>
            <a:pPr algn="l">
              <a:buFont typeface="Arial" panose="020B0604020202020204" pitchFamily="34" charset="0"/>
              <a:buNone/>
            </a:pPr>
            <a:endParaRPr lang="en-US" sz="2800" b="0" i="0" dirty="0">
              <a:solidFill>
                <a:srgbClr val="242424"/>
              </a:solidFill>
              <a:effectLst/>
              <a:latin typeface="-apple-system"/>
            </a:endParaRPr>
          </a:p>
          <a:p>
            <a:pPr algn="l">
              <a:buFont typeface="Arial" panose="020B0604020202020204" pitchFamily="34" charset="0"/>
              <a:buChar char="•"/>
            </a:pPr>
            <a:r>
              <a:rPr lang="en-US" sz="1800" b="0" i="0" dirty="0">
                <a:solidFill>
                  <a:srgbClr val="242424"/>
                </a:solidFill>
                <a:effectLst/>
                <a:latin typeface="-apple-system"/>
              </a:rPr>
              <a:t> Built-in best practices from thousands of endpoint engagements</a:t>
            </a:r>
            <a:endParaRPr lang="en-US" sz="2800" b="0" i="0" dirty="0">
              <a:solidFill>
                <a:srgbClr val="242424"/>
              </a:solidFill>
              <a:effectLst/>
              <a:latin typeface="-apple-system"/>
            </a:endParaRPr>
          </a:p>
          <a:p>
            <a:pPr algn="l">
              <a:buFont typeface="Arial" panose="020B0604020202020204" pitchFamily="34" charset="0"/>
              <a:buChar char="•"/>
            </a:pPr>
            <a:r>
              <a:rPr lang="en-US" sz="1800" b="0" i="0" dirty="0">
                <a:solidFill>
                  <a:srgbClr val="242424"/>
                </a:solidFill>
                <a:effectLst/>
                <a:latin typeface="-apple-system"/>
              </a:rPr>
              <a:t> Proactive operations</a:t>
            </a:r>
            <a:endParaRPr lang="en-US" sz="2800" b="0" i="0" dirty="0">
              <a:solidFill>
                <a:srgbClr val="242424"/>
              </a:solidFill>
              <a:effectLst/>
              <a:latin typeface="-apple-system"/>
            </a:endParaRPr>
          </a:p>
          <a:p>
            <a:pPr algn="l">
              <a:buFont typeface="Arial" panose="020B0604020202020204" pitchFamily="34" charset="0"/>
              <a:buChar char="•"/>
            </a:pPr>
            <a:r>
              <a:rPr lang="en-US" sz="1800" b="0" i="0" dirty="0">
                <a:solidFill>
                  <a:srgbClr val="242424"/>
                </a:solidFill>
                <a:effectLst/>
                <a:latin typeface="-apple-system"/>
              </a:rPr>
              <a:t> Advanced analytics through correlated data across your ecosystem.</a:t>
            </a:r>
            <a:endParaRPr lang="en-US" sz="2800" b="0" i="0" dirty="0">
              <a:solidFill>
                <a:srgbClr val="242424"/>
              </a:solidFill>
              <a:effectLst/>
              <a:latin typeface="-apple-system"/>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EE57594-05FA-4A07-87FF-93F06474CA9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66578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anose="020B0502040204020203" pitchFamily="34" charset="0"/>
              <a:ea typeface="+mn-ea"/>
              <a:cs typeface="+mn-cs"/>
            </a:endParaRPr>
          </a:p>
        </p:txBody>
      </p:sp>
      <p:sp>
        <p:nvSpPr>
          <p:cNvPr id="5" name="Footer Placeholder 4"/>
          <p:cNvSpPr>
            <a:spLocks noGrp="1"/>
          </p:cNvSpPr>
          <p:nvPr>
            <p:ph type="ftr" sz="quarter" idx="4"/>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anose="020B0502040204020203"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5/4/2023 12:17 PM</a:t>
            </a:fld>
            <a:endParaRPr kumimoji="0" lang="en-US" sz="1200" b="0" i="0" u="none" strike="noStrike" kern="1200" cap="none" spc="0" normalizeH="0" baseline="0" noProof="0">
              <a:ln>
                <a:noFill/>
              </a:ln>
              <a:solidFill>
                <a:prstClr val="black"/>
              </a:solidFill>
              <a:effectLst/>
              <a:uLnTx/>
              <a:uFillTx/>
              <a:latin typeface="Segoe UI" panose="020B0502040204020203"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anose="020B0502040204020203"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Segoe UI" panose="020B0502040204020203" pitchFamily="34" charset="0"/>
              <a:ea typeface="+mn-ea"/>
              <a:cs typeface="+mn-cs"/>
            </a:endParaRPr>
          </a:p>
        </p:txBody>
      </p:sp>
    </p:spTree>
    <p:extLst>
      <p:ext uri="{BB962C8B-B14F-4D97-AF65-F5344CB8AC3E}">
        <p14:creationId xmlns:p14="http://schemas.microsoft.com/office/powerpoint/2010/main" val="237856131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61616"/>
                </a:solidFill>
                <a:effectLst/>
                <a:latin typeface="Segoe UI" panose="020B0502040204020203" pitchFamily="34" charset="0"/>
              </a:rPr>
              <a:t>The monitoring service agent is for use with certified Microsoft Teams Room (MTR) systems and peripherals. And have the pro license</a:t>
            </a:r>
          </a:p>
          <a:p>
            <a:endParaRPr lang="en-GB" b="0" i="0" dirty="0">
              <a:solidFill>
                <a:srgbClr val="161616"/>
              </a:solidFill>
              <a:effectLst/>
              <a:latin typeface="Segoe UI" panose="020B0502040204020203" pitchFamily="34" charset="0"/>
            </a:endParaRPr>
          </a:p>
          <a:p>
            <a:r>
              <a:rPr lang="en-GB" b="0" i="0" dirty="0">
                <a:solidFill>
                  <a:srgbClr val="161616"/>
                </a:solidFill>
                <a:effectLst/>
                <a:latin typeface="Segoe UI" panose="020B0502040204020203" pitchFamily="34" charset="0"/>
              </a:rPr>
              <a:t>https://learn.microsoft.com/en-us/microsoftteams/rooms/enroll-a-device</a:t>
            </a:r>
          </a:p>
          <a:p>
            <a:endParaRPr lang="en-GB" b="0" i="0" dirty="0">
              <a:solidFill>
                <a:srgbClr val="161616"/>
              </a:solidFill>
              <a:effectLst/>
              <a:latin typeface="Segoe UI" panose="020B0502040204020203" pitchFamily="34" charset="0"/>
            </a:endParaRPr>
          </a:p>
          <a:p>
            <a:pPr marL="228600" indent="-228600">
              <a:buAutoNum type="arabicPeriod"/>
            </a:pPr>
            <a:r>
              <a:rPr lang="en-GB" b="0" i="0" dirty="0">
                <a:solidFill>
                  <a:srgbClr val="161616"/>
                </a:solidFill>
                <a:effectLst/>
                <a:latin typeface="Segoe UI" panose="020B0502040204020203" pitchFamily="34" charset="0"/>
              </a:rPr>
              <a:t>Proxy settings on the local machine are optional and dependant on whether the enterprise have a proxy solution in place. If they do have a proxy then configure this as required, either per machine or via </a:t>
            </a:r>
            <a:r>
              <a:rPr lang="en-GB" b="0" i="0" dirty="0" err="1">
                <a:solidFill>
                  <a:srgbClr val="161616"/>
                </a:solidFill>
                <a:effectLst/>
                <a:latin typeface="Segoe UI" panose="020B0502040204020203" pitchFamily="34" charset="0"/>
              </a:rPr>
              <a:t>intune</a:t>
            </a:r>
            <a:r>
              <a:rPr lang="en-GB" b="0" i="0" dirty="0">
                <a:solidFill>
                  <a:srgbClr val="161616"/>
                </a:solidFill>
                <a:effectLst/>
                <a:latin typeface="Segoe UI" panose="020B0502040204020203" pitchFamily="34" charset="0"/>
              </a:rPr>
              <a:t>.</a:t>
            </a:r>
          </a:p>
          <a:p>
            <a:pPr marL="228600" indent="-228600">
              <a:buAutoNum type="arabicPeriod"/>
            </a:pPr>
            <a:r>
              <a:rPr lang="en-GB" b="0" i="0" dirty="0">
                <a:solidFill>
                  <a:srgbClr val="161616"/>
                </a:solidFill>
                <a:effectLst/>
                <a:latin typeface="Segoe UI" panose="020B0502040204020203" pitchFamily="34" charset="0"/>
              </a:rPr>
              <a:t>Enable the TPM settings within the bios, if this is disabled you cannot enrol the device into Pro Portal</a:t>
            </a:r>
          </a:p>
          <a:p>
            <a:pPr marL="228600" indent="-228600">
              <a:buAutoNum type="arabicPeriod"/>
            </a:pPr>
            <a:r>
              <a:rPr lang="en-GB" b="0" i="0" dirty="0">
                <a:solidFill>
                  <a:srgbClr val="161616"/>
                </a:solidFill>
                <a:effectLst/>
                <a:latin typeface="Segoe UI" panose="020B0502040204020203" pitchFamily="34" charset="0"/>
              </a:rPr>
              <a:t>All network traffic between the MTR devices agent and the Microsoft Teams Rooms Pro Management portal is SSL over port 443*.* </a:t>
            </a:r>
            <a:r>
              <a:rPr lang="en-GB" b="0" i="0" dirty="0">
                <a:solidFill>
                  <a:srgbClr val="161616"/>
                </a:solidFill>
                <a:effectLst/>
                <a:latin typeface="Segoe UI" panose="020B0502040204020203" pitchFamily="34" charset="0"/>
                <a:sym typeface="Wingdings" panose="05000000000000000000" pitchFamily="2" charset="2"/>
              </a:rPr>
              <a:t> https://learn.microsoft.com/en-us/microsoft-365/enterprise/urls-and-ip-address-ranges?view=o365-worldwide&amp;preserve-view=true</a:t>
            </a:r>
          </a:p>
          <a:p>
            <a:pPr marL="228600" indent="-228600">
              <a:buAutoNum type="arabicPeriod"/>
            </a:pPr>
            <a:r>
              <a:rPr lang="en-GB" b="0" i="0" dirty="0">
                <a:solidFill>
                  <a:srgbClr val="161616"/>
                </a:solidFill>
                <a:effectLst/>
                <a:latin typeface="Segoe UI" panose="020B0502040204020203" pitchFamily="34" charset="0"/>
              </a:rPr>
              <a:t>Download and Install the Managed Room Installer MSI either locally or via Intune (</a:t>
            </a:r>
            <a:r>
              <a:rPr lang="en-GB" b="0" i="0" u="none" strike="noStrike" dirty="0">
                <a:effectLst/>
                <a:latin typeface="Segoe UI" panose="020B0502040204020203" pitchFamily="34" charset="0"/>
                <a:hlinkClick r:id="rId3"/>
              </a:rPr>
              <a:t>https://aka.ms/serviceportalagentmsi</a:t>
            </a:r>
            <a:r>
              <a:rPr lang="en-GB" b="0" i="0" u="none" strike="noStrike" dirty="0">
                <a:effectLst/>
                <a:latin typeface="Segoe UI" panose="020B0502040204020203" pitchFamily="34" charset="0"/>
              </a:rPr>
              <a:t>)</a:t>
            </a:r>
          </a:p>
          <a:p>
            <a:pPr marL="228600" indent="-228600">
              <a:buAutoNum type="arabicPeriod"/>
            </a:pPr>
            <a:endParaRPr lang="en-GB" b="0" i="0" u="none" strike="noStrike" dirty="0">
              <a:solidFill>
                <a:srgbClr val="161616"/>
              </a:solidFill>
              <a:effectLst/>
              <a:latin typeface="Segoe UI" panose="020B0502040204020203" pitchFamily="34" charset="0"/>
            </a:endParaRPr>
          </a:p>
          <a:p>
            <a:pPr marL="0" indent="0">
              <a:buNone/>
            </a:pPr>
            <a:r>
              <a:rPr lang="en-GB" b="0" i="0" dirty="0">
                <a:solidFill>
                  <a:srgbClr val="161616"/>
                </a:solidFill>
                <a:effectLst/>
                <a:latin typeface="Segoe UI" panose="020B0502040204020203" pitchFamily="34" charset="0"/>
              </a:rPr>
              <a:t>Following installation, the MTR Pro agent may take up to eight hours to execute a self-update to the latest version and become listed in the MTR Pro portal. To expedite the automatic </a:t>
            </a:r>
            <a:r>
              <a:rPr lang="en-GB" b="0" i="0" dirty="0" err="1">
                <a:solidFill>
                  <a:srgbClr val="161616"/>
                </a:solidFill>
                <a:effectLst/>
                <a:latin typeface="Segoe UI" panose="020B0502040204020203" pitchFamily="34" charset="0"/>
              </a:rPr>
              <a:t>enrollment</a:t>
            </a:r>
            <a:r>
              <a:rPr lang="en-GB" b="0" i="0" dirty="0">
                <a:solidFill>
                  <a:srgbClr val="161616"/>
                </a:solidFill>
                <a:effectLst/>
                <a:latin typeface="Segoe UI" panose="020B0502040204020203" pitchFamily="34" charset="0"/>
              </a:rPr>
              <a:t> in the MTR Pro portal, consider restarting the MTR device following the agent deployment.</a:t>
            </a:r>
          </a:p>
          <a:p>
            <a:endParaRPr lang="en-GB" b="0" i="0" dirty="0">
              <a:solidFill>
                <a:srgbClr val="161616"/>
              </a:solidFill>
              <a:effectLst/>
              <a:latin typeface="Segoe UI" panose="020B0502040204020203" pitchFamily="34" charset="0"/>
            </a:endParaRPr>
          </a:p>
          <a:p>
            <a:endParaRPr lang="en-GB" b="0" i="0" dirty="0">
              <a:solidFill>
                <a:srgbClr val="161616"/>
              </a:solidFill>
              <a:effectLst/>
              <a:latin typeface="Segoe UI" panose="020B0502040204020203" pitchFamily="34" charset="0"/>
            </a:endParaRPr>
          </a:p>
          <a:p>
            <a:endParaRPr lang="en-GB" b="0" i="0" dirty="0">
              <a:solidFill>
                <a:srgbClr val="161616"/>
              </a:solidFill>
              <a:effectLst/>
              <a:latin typeface="Segoe UI" panose="020B0502040204020203" pitchFamily="34" charset="0"/>
            </a:endParaRPr>
          </a:p>
          <a:p>
            <a:endParaRPr lang="en-GB"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4133" marR="0" lvl="0" indent="0" algn="l" defTabSz="96629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72E0C910-0166-48E0-B8EF-5071277A02A8}" type="datetime8">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5/4/2023 12:17 PM</a:t>
            </a:fld>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47</a:t>
            </a:fld>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53584127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4133" marR="0" lvl="0" indent="0" algn="l" defTabSz="96629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72E0C910-0166-48E0-B8EF-5071277A02A8}" type="datetime8">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5/4/2023 12:17 PM</a:t>
            </a:fld>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48</a:t>
            </a:fld>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25372289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anose="020B0502040204020203" pitchFamily="34" charset="0"/>
              <a:ea typeface="+mn-ea"/>
              <a:cs typeface="+mn-cs"/>
            </a:endParaRPr>
          </a:p>
        </p:txBody>
      </p:sp>
      <p:sp>
        <p:nvSpPr>
          <p:cNvPr id="5" name="Footer Placeholder 4"/>
          <p:cNvSpPr>
            <a:spLocks noGrp="1"/>
          </p:cNvSpPr>
          <p:nvPr>
            <p:ph type="ftr" sz="quarter" idx="4"/>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anose="020B0502040204020203"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5/4/2023 12:17 PM</a:t>
            </a:fld>
            <a:endParaRPr kumimoji="0" lang="en-US" sz="1200" b="0" i="0" u="none" strike="noStrike" kern="1200" cap="none" spc="0" normalizeH="0" baseline="0" noProof="0">
              <a:ln>
                <a:noFill/>
              </a:ln>
              <a:solidFill>
                <a:prstClr val="black"/>
              </a:solidFill>
              <a:effectLst/>
              <a:uLnTx/>
              <a:uFillTx/>
              <a:latin typeface="Segoe UI" panose="020B0502040204020203"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anose="020B0502040204020203"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Segoe UI" panose="020B0502040204020203" pitchFamily="34" charset="0"/>
              <a:ea typeface="+mn-ea"/>
              <a:cs typeface="+mn-cs"/>
            </a:endParaRPr>
          </a:p>
        </p:txBody>
      </p:sp>
    </p:spTree>
    <p:extLst>
      <p:ext uri="{BB962C8B-B14F-4D97-AF65-F5344CB8AC3E}">
        <p14:creationId xmlns:p14="http://schemas.microsoft.com/office/powerpoint/2010/main" val="259520292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Updates are provided through windows updates – doesn’t only updates windows OS updates but the Teams Rooms App updates, Device updates including firmware for peripherals too</a:t>
            </a:r>
          </a:p>
          <a:p>
            <a:r>
              <a:rPr lang="en-GB" dirty="0"/>
              <a:t>Applied in the teams rooms nightly maintenance window</a:t>
            </a:r>
          </a:p>
          <a:p>
            <a:endParaRPr lang="en-GB" dirty="0"/>
          </a:p>
          <a:p>
            <a:r>
              <a:rPr lang="en-GB" dirty="0"/>
              <a:t>The Teams Rooms Pro Management allow you to control when updates are applied to your rooms through the concept of Rings</a:t>
            </a:r>
          </a:p>
          <a:p>
            <a:endParaRPr lang="en-GB" dirty="0"/>
          </a:p>
          <a:p>
            <a:r>
              <a:rPr lang="en-GB" dirty="0"/>
              <a:t>Rings provide the ability to group rooms into different populations for a more controlled time rollout of any update</a:t>
            </a:r>
          </a:p>
          <a:p>
            <a:endParaRPr lang="en-GB" dirty="0"/>
          </a:p>
          <a:p>
            <a:r>
              <a:rPr lang="en-GB" dirty="0"/>
              <a:t>Rooms are then evaluated during the nightly maintenance window (</a:t>
            </a:r>
            <a:r>
              <a:rPr lang="en-GB" b="0" i="0" dirty="0">
                <a:solidFill>
                  <a:srgbClr val="161616"/>
                </a:solidFill>
                <a:effectLst/>
                <a:latin typeface="Segoe UI" panose="020B0502040204020203" pitchFamily="34" charset="0"/>
              </a:rPr>
              <a:t>which is room local time </a:t>
            </a:r>
            <a:r>
              <a:rPr lang="en-GB" b="1" i="0" dirty="0">
                <a:solidFill>
                  <a:srgbClr val="161616"/>
                </a:solidFill>
                <a:effectLst/>
                <a:latin typeface="Segoe UI" panose="020B0502040204020203" pitchFamily="34" charset="0"/>
              </a:rPr>
              <a:t>12:00am – 5:00am</a:t>
            </a:r>
            <a:r>
              <a:rPr lang="en-GB" b="0" i="0" dirty="0">
                <a:solidFill>
                  <a:srgbClr val="161616"/>
                </a:solidFill>
                <a:effectLst/>
                <a:latin typeface="Segoe UI" panose="020B0502040204020203" pitchFamily="34" charset="0"/>
              </a:rPr>
              <a:t> to avoid any kind of interruptions)</a:t>
            </a:r>
            <a:r>
              <a:rPr lang="en-GB" dirty="0"/>
              <a:t> on whether they are a candidate for an update, if so the update will be flighted to the tenant for visibility and then it will be determined if it is time for the device to depending on their ring where they have been assigned.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solidFill>
                <a:srgbClr val="161616"/>
              </a:solidFill>
              <a:effectLst/>
              <a:latin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161616"/>
                </a:solidFill>
                <a:effectLst/>
                <a:latin typeface="Segoe UI" panose="020B0502040204020203" pitchFamily="34" charset="0"/>
              </a:rPr>
              <a:t>Eventually, the room devices will be updated to common standards, except for exceptions due to issues with a specific hardware installation.</a:t>
            </a:r>
          </a:p>
          <a:p>
            <a:endParaRPr lang="en-GB"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50</a:t>
            </a:fld>
            <a:endParaRPr lang="en-US"/>
          </a:p>
        </p:txBody>
      </p:sp>
    </p:spTree>
    <p:extLst>
      <p:ext uri="{BB962C8B-B14F-4D97-AF65-F5344CB8AC3E}">
        <p14:creationId xmlns:p14="http://schemas.microsoft.com/office/powerpoint/2010/main" val="177620036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any point you have the ability to </a:t>
            </a:r>
            <a:r>
              <a:rPr lang="en-GB" b="1" dirty="0"/>
              <a:t>Pause</a:t>
            </a:r>
            <a:r>
              <a:rPr lang="en-GB" b="0" dirty="0"/>
              <a:t> and update, </a:t>
            </a:r>
            <a:r>
              <a:rPr lang="en-GB" b="1" dirty="0"/>
              <a:t>Restart</a:t>
            </a:r>
            <a:r>
              <a:rPr lang="en-GB" b="0" dirty="0"/>
              <a:t> an update or even </a:t>
            </a:r>
            <a:r>
              <a:rPr lang="en-GB" b="1" dirty="0"/>
              <a:t>Force</a:t>
            </a:r>
            <a:r>
              <a:rPr lang="en-GB" b="0" dirty="0"/>
              <a:t> an update on one of the many devices outside of their ring assignment.</a:t>
            </a:r>
          </a:p>
          <a:p>
            <a:endParaRPr lang="en-GB" b="0" dirty="0"/>
          </a:p>
          <a:p>
            <a:pPr algn="l">
              <a:buFont typeface="Arial" panose="020B0604020202020204" pitchFamily="34" charset="0"/>
              <a:buChar char="•"/>
            </a:pPr>
            <a:r>
              <a:rPr lang="en-GB" b="0" i="0" dirty="0">
                <a:solidFill>
                  <a:srgbClr val="161616"/>
                </a:solidFill>
                <a:effectLst/>
                <a:latin typeface="Segoe UI" panose="020B0502040204020203" pitchFamily="34" charset="0"/>
              </a:rPr>
              <a:t>If an update failure occurs, a ticket is automatically generated for tracking.</a:t>
            </a:r>
          </a:p>
          <a:p>
            <a:pPr algn="l">
              <a:buFont typeface="Arial" panose="020B0604020202020204" pitchFamily="34" charset="0"/>
              <a:buChar char="•"/>
            </a:pPr>
            <a:r>
              <a:rPr lang="en-GB" b="0" i="0" dirty="0">
                <a:solidFill>
                  <a:srgbClr val="161616"/>
                </a:solidFill>
                <a:effectLst/>
                <a:latin typeface="Segoe UI" panose="020B0502040204020203" pitchFamily="34" charset="0"/>
              </a:rPr>
              <a:t>If you see an update causing issues, you can pause the update with the </a:t>
            </a:r>
            <a:r>
              <a:rPr lang="en-GB" b="1" i="0" dirty="0">
                <a:solidFill>
                  <a:srgbClr val="161616"/>
                </a:solidFill>
                <a:effectLst/>
                <a:latin typeface="Segoe UI" panose="020B0502040204020203" pitchFamily="34" charset="0"/>
              </a:rPr>
              <a:t>Pause</a:t>
            </a:r>
            <a:r>
              <a:rPr lang="en-GB" b="0" i="0" dirty="0">
                <a:solidFill>
                  <a:srgbClr val="161616"/>
                </a:solidFill>
                <a:effectLst/>
                <a:latin typeface="Segoe UI" panose="020B0502040204020203" pitchFamily="34" charset="0"/>
              </a:rPr>
              <a:t> button. Hitting the Pause button will prompt creation of a Record an issue ticket for your team to investigate.</a:t>
            </a:r>
          </a:p>
          <a:p>
            <a:pPr algn="l">
              <a:buFont typeface="Arial" panose="020B0604020202020204" pitchFamily="34" charset="0"/>
              <a:buChar char="•"/>
            </a:pPr>
            <a:r>
              <a:rPr lang="en-GB" b="0" i="0" dirty="0">
                <a:solidFill>
                  <a:srgbClr val="161616"/>
                </a:solidFill>
                <a:effectLst/>
                <a:latin typeface="Segoe UI" panose="020B0502040204020203" pitchFamily="34" charset="0"/>
              </a:rPr>
              <a:t>If you see an update has failed in a room and you have corrected a plausible reason such as network disconnect, you can retry the update with </a:t>
            </a:r>
            <a:r>
              <a:rPr lang="en-GB" b="1" i="0" dirty="0">
                <a:solidFill>
                  <a:srgbClr val="161616"/>
                </a:solidFill>
                <a:effectLst/>
                <a:latin typeface="Segoe UI" panose="020B0502040204020203" pitchFamily="34" charset="0"/>
              </a:rPr>
              <a:t>Retry all failed</a:t>
            </a:r>
            <a:r>
              <a:rPr lang="en-GB" b="0" i="0" dirty="0">
                <a:solidFill>
                  <a:srgbClr val="161616"/>
                </a:solidFill>
                <a:effectLst/>
                <a:latin typeface="Segoe UI" panose="020B0502040204020203" pitchFamily="34" charset="0"/>
              </a:rPr>
              <a:t> button.</a:t>
            </a:r>
          </a:p>
          <a:p>
            <a:pPr algn="l">
              <a:buFont typeface="Arial" panose="020B0604020202020204" pitchFamily="34" charset="0"/>
              <a:buChar char="•"/>
            </a:pPr>
            <a:r>
              <a:rPr lang="en-GB" b="0" i="0" dirty="0">
                <a:solidFill>
                  <a:srgbClr val="161616"/>
                </a:solidFill>
                <a:effectLst/>
                <a:latin typeface="Segoe UI" panose="020B0502040204020203" pitchFamily="34" charset="0"/>
              </a:rPr>
              <a:t>There may be urgent situations when you may decide to make an update available earlier. In this case, you can use the </a:t>
            </a:r>
            <a:r>
              <a:rPr lang="en-GB" b="1" i="0" dirty="0">
                <a:solidFill>
                  <a:srgbClr val="161616"/>
                </a:solidFill>
                <a:effectLst/>
                <a:latin typeface="Segoe UI" panose="020B0502040204020203" pitchFamily="34" charset="0"/>
              </a:rPr>
              <a:t>Force updates</a:t>
            </a:r>
            <a:r>
              <a:rPr lang="en-GB" b="0" i="0" dirty="0">
                <a:solidFill>
                  <a:srgbClr val="161616"/>
                </a:solidFill>
                <a:effectLst/>
                <a:latin typeface="Segoe UI" panose="020B0502040204020203" pitchFamily="34" charset="0"/>
              </a:rPr>
              <a:t> button. When using the Force Update option, you have the choice to force the update immediately or when next the room is available.</a:t>
            </a:r>
          </a:p>
          <a:p>
            <a:endParaRPr lang="en-GB" b="0"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51</a:t>
            </a:fld>
            <a:endParaRPr lang="en-US"/>
          </a:p>
        </p:txBody>
      </p:sp>
    </p:spTree>
    <p:extLst>
      <p:ext uri="{BB962C8B-B14F-4D97-AF65-F5344CB8AC3E}">
        <p14:creationId xmlns:p14="http://schemas.microsoft.com/office/powerpoint/2010/main" val="161336979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a:p>
            <a:r>
              <a:rPr lang="en-GB" dirty="0"/>
              <a:t>There are three default rings, a </a:t>
            </a:r>
            <a:r>
              <a:rPr lang="en-GB" b="1" dirty="0"/>
              <a:t>staging</a:t>
            </a:r>
            <a:r>
              <a:rPr lang="en-GB" dirty="0"/>
              <a:t> ring, a </a:t>
            </a:r>
            <a:r>
              <a:rPr lang="en-GB" b="1" dirty="0"/>
              <a:t>general</a:t>
            </a:r>
            <a:r>
              <a:rPr lang="en-GB" dirty="0"/>
              <a:t> ring, and an </a:t>
            </a:r>
            <a:r>
              <a:rPr lang="en-GB" b="1" dirty="0"/>
              <a:t>executive</a:t>
            </a:r>
            <a:r>
              <a:rPr lang="en-GB" dirty="0"/>
              <a:t> ring, which works for most customers, but you can create as many rings as you like. </a:t>
            </a:r>
          </a:p>
          <a:p>
            <a:r>
              <a:rPr lang="en-GB" dirty="0"/>
              <a:t>Each ring can be configured for a duration of time that the system observes before moving to the next ring.</a:t>
            </a:r>
          </a:p>
          <a:p>
            <a:endParaRPr lang="en-GB" dirty="0"/>
          </a:p>
          <a:p>
            <a:r>
              <a:rPr lang="en-GB" dirty="0"/>
              <a:t>Bult in rings cannot be deleted. However you can edit the rollout and test periods.</a:t>
            </a:r>
          </a:p>
          <a:p>
            <a:endParaRPr lang="en-GB" dirty="0"/>
          </a:p>
          <a:p>
            <a:pPr algn="l">
              <a:buFont typeface="Arial" panose="020B0604020202020204" pitchFamily="34" charset="0"/>
              <a:buChar char="•"/>
            </a:pPr>
            <a:r>
              <a:rPr lang="en-GB" b="1" i="0" dirty="0">
                <a:solidFill>
                  <a:srgbClr val="161616"/>
                </a:solidFill>
                <a:effectLst/>
                <a:latin typeface="Segoe UI" panose="020B0502040204020203" pitchFamily="34" charset="0"/>
              </a:rPr>
              <a:t>Staging</a:t>
            </a:r>
            <a:r>
              <a:rPr lang="en-GB" b="0" i="0" dirty="0">
                <a:solidFill>
                  <a:srgbClr val="161616"/>
                </a:solidFill>
                <a:effectLst/>
                <a:latin typeface="Segoe UI" panose="020B0502040204020203" pitchFamily="34" charset="0"/>
              </a:rPr>
              <a:t>: Assign rooms to the Staging ring, which is your testbed. All new updates will roll out here first. Generally, you will want to ensure that your staging ring represents rooms with the diversity of device types in your environment. If there are certain types of rooms with an uncommon configuration or a history of seeing issues, please consider representing them in Staging.</a:t>
            </a:r>
          </a:p>
          <a:p>
            <a:pPr algn="l">
              <a:buFont typeface="Arial" panose="020B0604020202020204" pitchFamily="34" charset="0"/>
              <a:buChar char="•"/>
            </a:pPr>
            <a:r>
              <a:rPr lang="en-GB" b="1" i="0" dirty="0">
                <a:solidFill>
                  <a:srgbClr val="161616"/>
                </a:solidFill>
                <a:effectLst/>
                <a:latin typeface="Segoe UI" panose="020B0502040204020203" pitchFamily="34" charset="0"/>
              </a:rPr>
              <a:t>General</a:t>
            </a:r>
            <a:r>
              <a:rPr lang="en-GB" b="0" i="0" dirty="0">
                <a:solidFill>
                  <a:srgbClr val="161616"/>
                </a:solidFill>
                <a:effectLst/>
                <a:latin typeface="Segoe UI" panose="020B0502040204020203" pitchFamily="34" charset="0"/>
              </a:rPr>
              <a:t>: By default, all rooms are placed in this ring. Most of the room devices being used across the enterprise fall into this category.</a:t>
            </a:r>
          </a:p>
          <a:p>
            <a:pPr algn="l">
              <a:buFont typeface="Arial" panose="020B0604020202020204" pitchFamily="34" charset="0"/>
              <a:buChar char="•"/>
            </a:pPr>
            <a:r>
              <a:rPr lang="en-GB" b="1" i="0" dirty="0">
                <a:solidFill>
                  <a:srgbClr val="161616"/>
                </a:solidFill>
                <a:effectLst/>
                <a:latin typeface="Segoe UI" panose="020B0502040204020203" pitchFamily="34" charset="0"/>
              </a:rPr>
              <a:t>Executive</a:t>
            </a:r>
            <a:r>
              <a:rPr lang="en-GB" b="0" i="0" dirty="0">
                <a:solidFill>
                  <a:srgbClr val="161616"/>
                </a:solidFill>
                <a:effectLst/>
                <a:latin typeface="Segoe UI" panose="020B0502040204020203" pitchFamily="34" charset="0"/>
              </a:rPr>
              <a:t>: This group should include your most high-profile rooms where you want to minimize disruption proactively. A good example is a large conference room used for executive meetings or large team meetings.</a:t>
            </a:r>
          </a:p>
          <a:p>
            <a:endParaRPr lang="en-GB"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52</a:t>
            </a:fld>
            <a:endParaRPr lang="en-US"/>
          </a:p>
        </p:txBody>
      </p:sp>
    </p:spTree>
    <p:extLst>
      <p:ext uri="{BB962C8B-B14F-4D97-AF65-F5344CB8AC3E}">
        <p14:creationId xmlns:p14="http://schemas.microsoft.com/office/powerpoint/2010/main" val="264235430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two specific attributes for each ring configuration, </a:t>
            </a:r>
            <a:r>
              <a:rPr lang="en-GB" b="1" dirty="0"/>
              <a:t>rollout days </a:t>
            </a:r>
            <a:r>
              <a:rPr lang="en-GB" dirty="0"/>
              <a:t>and </a:t>
            </a:r>
            <a:r>
              <a:rPr lang="en-GB" b="1" dirty="0"/>
              <a:t>test period</a:t>
            </a:r>
            <a:r>
              <a:rPr lang="en-GB" dirty="0"/>
              <a:t>. </a:t>
            </a:r>
          </a:p>
          <a:p>
            <a:r>
              <a:rPr lang="en-GB" dirty="0"/>
              <a:t>The combination of these two numbers makes up the length of time and days for this particular ring. </a:t>
            </a:r>
          </a:p>
          <a:p>
            <a:endParaRPr lang="en-GB" dirty="0"/>
          </a:p>
          <a:p>
            <a:r>
              <a:rPr lang="en-GB" dirty="0"/>
              <a:t>For a ring that has a </a:t>
            </a:r>
            <a:r>
              <a:rPr lang="en-GB" b="1" dirty="0"/>
              <a:t>rollout</a:t>
            </a:r>
            <a:r>
              <a:rPr lang="en-GB" dirty="0"/>
              <a:t> day equal to two, the total number of rooms in that ring will be randomly divided by two, which means on day one of the ring, half of the rooms in the ring will receive the update. And then on Day 2, the remaining other half will receive the update. </a:t>
            </a:r>
          </a:p>
          <a:p>
            <a:endParaRPr lang="en-GB" dirty="0"/>
          </a:p>
          <a:p>
            <a:r>
              <a:rPr lang="en-GB" dirty="0"/>
              <a:t>The </a:t>
            </a:r>
            <a:r>
              <a:rPr lang="en-GB" b="1" dirty="0"/>
              <a:t>test period </a:t>
            </a:r>
            <a:r>
              <a:rPr lang="en-GB" dirty="0"/>
              <a:t>is the number of days you want to test, or just wait to see if any issues emerge before rolling on to the next ring. So for this same ring illustrated here, your test days is equal to 5 you'd have a seven day ring, 2 for the rollout days, plus the five for testing. </a:t>
            </a:r>
          </a:p>
          <a:p>
            <a:r>
              <a:rPr lang="en-GB" dirty="0"/>
              <a:t>Then on day eight, the next ring would begin automatically.</a:t>
            </a:r>
          </a:p>
          <a:p>
            <a:endParaRPr lang="en-GB"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53</a:t>
            </a:fld>
            <a:endParaRPr lang="en-US"/>
          </a:p>
        </p:txBody>
      </p:sp>
    </p:spTree>
    <p:extLst>
      <p:ext uri="{BB962C8B-B14F-4D97-AF65-F5344CB8AC3E}">
        <p14:creationId xmlns:p14="http://schemas.microsoft.com/office/powerpoint/2010/main" val="295394187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Moving a room from one ring to another can be done from the ring, select the rooms, and then select the target ring.</a:t>
            </a:r>
          </a:p>
          <a:p>
            <a:endParaRPr lang="en-GB" dirty="0"/>
          </a:p>
          <a:p>
            <a:r>
              <a:rPr lang="en-GB" dirty="0"/>
              <a:t> </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54</a:t>
            </a:fld>
            <a:endParaRPr lang="en-US"/>
          </a:p>
        </p:txBody>
      </p:sp>
    </p:spTree>
    <p:extLst>
      <p:ext uri="{BB962C8B-B14F-4D97-AF65-F5344CB8AC3E}">
        <p14:creationId xmlns:p14="http://schemas.microsoft.com/office/powerpoint/2010/main" val="123134062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Deferment Period: </a:t>
            </a:r>
            <a:r>
              <a:rPr lang="en-GB" b="0" i="0" dirty="0">
                <a:solidFill>
                  <a:srgbClr val="161616"/>
                </a:solidFill>
                <a:effectLst/>
                <a:latin typeface="Segoe UI" panose="020B0502040204020203" pitchFamily="34" charset="0"/>
              </a:rPr>
              <a:t>Once an update starts with the first ring, the deferment period is the delay in days before the update is initiated on the next ring</a:t>
            </a:r>
            <a:endParaRPr lang="en-GB" dirty="0"/>
          </a:p>
          <a:p>
            <a:endParaRPr lang="en-GB" dirty="0"/>
          </a:p>
          <a:p>
            <a:r>
              <a:rPr lang="en-GB" b="1" dirty="0"/>
              <a:t> Scheduling</a:t>
            </a:r>
          </a:p>
          <a:p>
            <a:pPr algn="l"/>
            <a:r>
              <a:rPr lang="en-GB" b="0" i="0" dirty="0">
                <a:solidFill>
                  <a:srgbClr val="161616"/>
                </a:solidFill>
                <a:effectLst/>
                <a:latin typeface="Segoe UI" panose="020B0502040204020203" pitchFamily="34" charset="0"/>
              </a:rPr>
              <a:t>Updates are scheduled for rooms based on the equipment in the room and if they are not meeting recommended standards for applicable software and firmware.</a:t>
            </a:r>
          </a:p>
          <a:p>
            <a:pPr algn="l">
              <a:buFont typeface="Arial" panose="020B0604020202020204" pitchFamily="34" charset="0"/>
              <a:buChar char="•"/>
            </a:pPr>
            <a:r>
              <a:rPr lang="en-GB" b="0" i="0" dirty="0">
                <a:solidFill>
                  <a:srgbClr val="161616"/>
                </a:solidFill>
                <a:effectLst/>
                <a:latin typeface="Segoe UI" panose="020B0502040204020203" pitchFamily="34" charset="0"/>
              </a:rPr>
              <a:t>To help you meet change management requirements, update deployment start on </a:t>
            </a:r>
            <a:r>
              <a:rPr lang="en-GB" b="1" i="0" dirty="0">
                <a:solidFill>
                  <a:srgbClr val="161616"/>
                </a:solidFill>
                <a:effectLst/>
                <a:latin typeface="Segoe UI" panose="020B0502040204020203" pitchFamily="34" charset="0"/>
              </a:rPr>
              <a:t>Wednesdays</a:t>
            </a:r>
            <a:r>
              <a:rPr lang="en-GB" b="0" i="0" dirty="0">
                <a:solidFill>
                  <a:srgbClr val="161616"/>
                </a:solidFill>
                <a:effectLst/>
                <a:latin typeface="Segoe UI" panose="020B0502040204020203" pitchFamily="34" charset="0"/>
              </a:rPr>
              <a:t> in the staging ring. If a critical update is required, this schedule will be by-passed and the update released as soon as it’s available.</a:t>
            </a:r>
          </a:p>
          <a:p>
            <a:pPr algn="l">
              <a:buFont typeface="Arial" panose="020B0604020202020204" pitchFamily="34" charset="0"/>
              <a:buChar char="•"/>
            </a:pPr>
            <a:r>
              <a:rPr lang="en-GB" b="0" i="0" dirty="0">
                <a:solidFill>
                  <a:srgbClr val="161616"/>
                </a:solidFill>
                <a:effectLst/>
                <a:latin typeface="Segoe UI" panose="020B0502040204020203" pitchFamily="34" charset="0"/>
              </a:rPr>
              <a:t>Updates are sequenced based on the need in a particular room.</a:t>
            </a:r>
          </a:p>
          <a:p>
            <a:pPr algn="l">
              <a:buFont typeface="Arial" panose="020B0604020202020204" pitchFamily="34" charset="0"/>
              <a:buChar char="•"/>
            </a:pPr>
            <a:r>
              <a:rPr lang="en-GB" b="0" i="0" dirty="0">
                <a:solidFill>
                  <a:srgbClr val="161616"/>
                </a:solidFill>
                <a:effectLst/>
                <a:latin typeface="Segoe UI" panose="020B0502040204020203" pitchFamily="34" charset="0"/>
              </a:rPr>
              <a:t>If you have setup rings to validate the updates, the update will progress through the ring order.</a:t>
            </a:r>
          </a:p>
          <a:p>
            <a:pPr algn="l">
              <a:buFont typeface="Arial" panose="020B0604020202020204" pitchFamily="34" charset="0"/>
              <a:buChar char="•"/>
            </a:pPr>
            <a:r>
              <a:rPr lang="en-GB" b="0" i="0" dirty="0">
                <a:solidFill>
                  <a:srgbClr val="161616"/>
                </a:solidFill>
                <a:effectLst/>
                <a:latin typeface="Segoe UI" panose="020B0502040204020203" pitchFamily="34" charset="0"/>
              </a:rPr>
              <a:t>A new update can supersede an update that is queued up if it is determined that room stability will improve, based on your situation.</a:t>
            </a:r>
          </a:p>
          <a:p>
            <a:pPr algn="l">
              <a:buFont typeface="Arial" panose="020B0604020202020204" pitchFamily="34" charset="0"/>
              <a:buChar char="•"/>
            </a:pPr>
            <a:r>
              <a:rPr lang="en-GB" b="0" i="0" dirty="0">
                <a:solidFill>
                  <a:srgbClr val="161616"/>
                </a:solidFill>
                <a:effectLst/>
                <a:latin typeface="Segoe UI" panose="020B0502040204020203" pitchFamily="34" charset="0"/>
              </a:rPr>
              <a:t>Updates are typically applied during our nightly maintenance window – which is room local time </a:t>
            </a:r>
            <a:r>
              <a:rPr lang="en-GB" b="1" i="0" dirty="0">
                <a:solidFill>
                  <a:srgbClr val="161616"/>
                </a:solidFill>
                <a:effectLst/>
                <a:latin typeface="Segoe UI" panose="020B0502040204020203" pitchFamily="34" charset="0"/>
              </a:rPr>
              <a:t>12:00am – 5:00am</a:t>
            </a:r>
            <a:r>
              <a:rPr lang="en-GB" b="0" i="0" dirty="0">
                <a:solidFill>
                  <a:srgbClr val="161616"/>
                </a:solidFill>
                <a:effectLst/>
                <a:latin typeface="Segoe UI" panose="020B0502040204020203" pitchFamily="34" charset="0"/>
              </a:rPr>
              <a:t> to avoid any kind of interruptions.</a:t>
            </a:r>
          </a:p>
          <a:p>
            <a:endParaRPr lang="en-GB"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55</a:t>
            </a:fld>
            <a:endParaRPr lang="en-US"/>
          </a:p>
        </p:txBody>
      </p:sp>
    </p:spTree>
    <p:extLst>
      <p:ext uri="{BB962C8B-B14F-4D97-AF65-F5344CB8AC3E}">
        <p14:creationId xmlns:p14="http://schemas.microsoft.com/office/powerpoint/2010/main" val="71276454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E2F19A73-88F5-4B80-A929-CF8E66EE5449}"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56</a:t>
            </a:fld>
            <a:endParaRPr lang="en-US" dirty="0"/>
          </a:p>
        </p:txBody>
      </p:sp>
    </p:spTree>
    <p:extLst>
      <p:ext uri="{BB962C8B-B14F-4D97-AF65-F5344CB8AC3E}">
        <p14:creationId xmlns:p14="http://schemas.microsoft.com/office/powerpoint/2010/main" val="376103476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XML file lets you set all the values found within the Admin interface of an MTR</a:t>
            </a:r>
          </a:p>
          <a:p>
            <a:endParaRPr lang="en-US" dirty="0"/>
          </a:p>
          <a:p>
            <a:r>
              <a:rPr lang="en-US" dirty="0"/>
              <a:t>This is being deprecated in favor of using Teams Admin Center.</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57</a:t>
            </a:fld>
            <a:endParaRPr lang="en-US" dirty="0"/>
          </a:p>
        </p:txBody>
      </p:sp>
    </p:spTree>
    <p:extLst>
      <p:ext uri="{BB962C8B-B14F-4D97-AF65-F5344CB8AC3E}">
        <p14:creationId xmlns:p14="http://schemas.microsoft.com/office/powerpoint/2010/main" val="160108967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XML Notepad is a good option. There is a sample</a:t>
            </a:r>
            <a:r>
              <a:rPr lang="en-US" baseline="0" dirty="0"/>
              <a:t> on docs.microsoft.com to get started with. </a:t>
            </a:r>
          </a:p>
          <a:p>
            <a:r>
              <a:rPr lang="en-US" dirty="0">
                <a:hlinkClick r:id="rId3"/>
              </a:rPr>
              <a:t>https://docs.microsoft.com/en-us/MicrosoftTeams/room-systems/xml-config-file#create-an-xml-configuration-file</a:t>
            </a:r>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58</a:t>
            </a:fld>
            <a:endParaRPr lang="en-US" dirty="0"/>
          </a:p>
        </p:txBody>
      </p:sp>
    </p:spTree>
    <p:extLst>
      <p:ext uri="{BB962C8B-B14F-4D97-AF65-F5344CB8AC3E}">
        <p14:creationId xmlns:p14="http://schemas.microsoft.com/office/powerpoint/2010/main" val="106347236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can also use other tools to distribute the XML</a:t>
            </a:r>
            <a:r>
              <a:rPr lang="en-US" baseline="0" dirty="0"/>
              <a:t> file beyond Group Policy and PowerShell. Those were listed just as examples of 1</a:t>
            </a:r>
            <a:r>
              <a:rPr lang="en-US" baseline="30000" dirty="0"/>
              <a:t>st</a:t>
            </a:r>
            <a:r>
              <a:rPr lang="en-US" baseline="0" dirty="0"/>
              <a:t> party tools one could use.</a:t>
            </a:r>
          </a:p>
          <a:p>
            <a:endParaRPr lang="en-US" baseline="0" dirty="0"/>
          </a:p>
          <a:p>
            <a:r>
              <a:rPr lang="en-US" sz="900" dirty="0"/>
              <a:t>You are free to use any method you like so long as you can use it to transfer files and trigger a restart on the console device. The file must be readable, writable, and delete-able by the device's local user account. Preferably it is owned by and has full privileges granted to that user. If the file permissions are not set correctly, the software can fail to apply the settings, can fail to delete the file upon successful processing, and can even potentially crash.</a:t>
            </a:r>
            <a:endParaRPr lang="en-US" baseline="0" dirty="0"/>
          </a:p>
          <a:p>
            <a:endParaRPr lang="en-US" baseline="0" dirty="0"/>
          </a:p>
          <a:p>
            <a:r>
              <a:rPr lang="en-US" baseline="0" dirty="0"/>
              <a:t>Deleting the file is also a security step. If you use SkypeSettings.XML to set/change a password, that password is sitting in cleartext on the MTR. So be sure to restart the MTR immediately after pushing an XML file with a password in it.</a:t>
            </a:r>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59</a:t>
            </a:fld>
            <a:endParaRPr lang="en-US" dirty="0"/>
          </a:p>
        </p:txBody>
      </p:sp>
    </p:spTree>
    <p:extLst>
      <p:ext uri="{BB962C8B-B14F-4D97-AF65-F5344CB8AC3E}">
        <p14:creationId xmlns:p14="http://schemas.microsoft.com/office/powerpoint/2010/main" val="64148539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 1440p or 4K support and is required for single screen deployments as well).</a:t>
            </a:r>
          </a:p>
          <a:p>
            <a:endParaRPr lang="en-US" dirty="0"/>
          </a:p>
          <a:p>
            <a:r>
              <a:rPr lang="en-US" dirty="0"/>
              <a:t>Note that you cannot skin the console, only the front of room displays. This is for accessibility reasons as customer were customizing it poorly.</a:t>
            </a:r>
          </a:p>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60</a:t>
            </a:fld>
            <a:endParaRPr lang="en-US" dirty="0"/>
          </a:p>
        </p:txBody>
      </p:sp>
    </p:spTree>
    <p:extLst>
      <p:ext uri="{BB962C8B-B14F-4D97-AF65-F5344CB8AC3E}">
        <p14:creationId xmlns:p14="http://schemas.microsoft.com/office/powerpoint/2010/main" val="69686354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Download this file and open with paint.net (or something else) to get a feel for the file. There are multiple layers. Each layer is a demo image. The screen captures in this slide are from this file. Note how the blue image has instructions on the image. This can be helpful to attendees in the room not familiar with Teams Rooms. They can just look at the display for help.</a:t>
            </a:r>
          </a:p>
          <a:p>
            <a:endParaRPr lang="en-US" dirty="0"/>
          </a:p>
          <a:p>
            <a:r>
              <a:rPr lang="en-US" dirty="0"/>
              <a:t>The file also contains samples of what a bad background would look like.</a:t>
            </a:r>
          </a:p>
          <a:p>
            <a:endParaRPr lang="en-US" dirty="0"/>
          </a:p>
          <a:p>
            <a:r>
              <a:rPr lang="en-US" dirty="0"/>
              <a:t>https://docs.microsoft.com/en-us/microsoftteams/downloads/ThemingTemplateMicrosoftTeamsRooms_v2.1.psd</a:t>
            </a:r>
          </a:p>
          <a:p>
            <a:endParaRPr lang="en-US" dirty="0"/>
          </a:p>
          <a:p>
            <a:r>
              <a:rPr lang="en-US" dirty="0"/>
              <a:t>Use Bing and there is a free PhotoShop plug-in for Paint.Net that can open and manipulate this file if you don’ have some other tool that can open the file.</a:t>
            </a:r>
          </a:p>
          <a:p>
            <a:endParaRPr lang="en-US" dirty="0"/>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61</a:t>
            </a:fld>
            <a:endParaRPr lang="en-US" dirty="0"/>
          </a:p>
        </p:txBody>
      </p:sp>
    </p:spTree>
    <p:extLst>
      <p:ext uri="{BB962C8B-B14F-4D97-AF65-F5344CB8AC3E}">
        <p14:creationId xmlns:p14="http://schemas.microsoft.com/office/powerpoint/2010/main" val="29426270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Leave all other values the same. </a:t>
            </a:r>
          </a:p>
          <a:p>
            <a:endParaRPr lang="en-US" dirty="0"/>
          </a:p>
          <a:p>
            <a:r>
              <a:rPr lang="en-US" sz="900" dirty="0"/>
              <a:t>Custom text colors are no longer supported, but the &lt;CustomThemeColor&gt; must still be included in the XML. We will have a backlog item to remove this at a later time.</a:t>
            </a:r>
          </a:p>
          <a:p>
            <a:endParaRPr lang="en-US" sz="900" dirty="0"/>
          </a:p>
          <a:p>
            <a:r>
              <a:rPr lang="en-US" sz="900" dirty="0"/>
              <a:t>RGB values do nothing currently, they can enter 1,1,1 if they like.</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62</a:t>
            </a:fld>
            <a:endParaRPr lang="en-US" dirty="0"/>
          </a:p>
        </p:txBody>
      </p:sp>
    </p:spTree>
    <p:extLst>
      <p:ext uri="{BB962C8B-B14F-4D97-AF65-F5344CB8AC3E}">
        <p14:creationId xmlns:p14="http://schemas.microsoft.com/office/powerpoint/2010/main" val="128360596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By default, you cannot access the path. Windows will ask you if you want to grant yourself rights so accept that.</a:t>
            </a:r>
          </a:p>
          <a:p>
            <a:endParaRPr lang="en-US" dirty="0"/>
          </a:p>
          <a:p>
            <a:r>
              <a:rPr lang="en-US" dirty="0"/>
              <a:t>Alternately, copy the file in remotely. You’ll probably need to open the “File and Printer Sharing” rule son Windows Firewall to allow the inbound connection.</a:t>
            </a:r>
          </a:p>
          <a:p>
            <a:r>
              <a:rPr lang="en-US" dirty="0"/>
              <a:t>You also probably needs this registry key set:</a:t>
            </a:r>
          </a:p>
          <a:p>
            <a:endParaRPr lang="en-US" dirty="0"/>
          </a:p>
          <a:p>
            <a:r>
              <a:rPr lang="en-US" sz="900" dirty="0"/>
              <a:t>Add a quick entry in the registry of the target computer. In the registry, navigate to</a:t>
            </a:r>
          </a:p>
          <a:p>
            <a:r>
              <a:rPr lang="en-US" sz="900" dirty="0"/>
              <a:t>HKEY_LOCAL_MACHINE\SOFTWARE\Microsoft\Windows\CurrentVersion\Policies\System.</a:t>
            </a:r>
            <a:br>
              <a:rPr lang="en-US" sz="900" dirty="0"/>
            </a:br>
            <a:endParaRPr lang="en-US" sz="900" dirty="0"/>
          </a:p>
          <a:p>
            <a:r>
              <a:rPr lang="en-US" sz="900" dirty="0"/>
              <a:t>Create a DWORD value called </a:t>
            </a:r>
            <a:r>
              <a:rPr lang="en-US" sz="900" b="1" dirty="0"/>
              <a:t>LocalAccountTokenFilterPolicy</a:t>
            </a:r>
            <a:r>
              <a:rPr lang="en-US" sz="900" dirty="0"/>
              <a:t> and assign it a value of </a:t>
            </a:r>
            <a:r>
              <a:rPr lang="en-US" sz="900" b="1" dirty="0"/>
              <a:t>1</a:t>
            </a:r>
            <a:r>
              <a:rPr lang="en-US" sz="900" dirty="0"/>
              <a:t>.</a:t>
            </a:r>
          </a:p>
          <a:p>
            <a:endParaRPr lang="en-US" dirty="0"/>
          </a:p>
          <a:p>
            <a:r>
              <a:rPr lang="en-US" dirty="0"/>
              <a:t>Restart the compute</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63</a:t>
            </a:fld>
            <a:endParaRPr lang="en-US" dirty="0"/>
          </a:p>
        </p:txBody>
      </p:sp>
    </p:spTree>
    <p:extLst>
      <p:ext uri="{BB962C8B-B14F-4D97-AF65-F5344CB8AC3E}">
        <p14:creationId xmlns:p14="http://schemas.microsoft.com/office/powerpoint/2010/main" val="140575897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E2F19A73-88F5-4B80-A929-CF8E66EE5449}"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64</a:t>
            </a:fld>
            <a:endParaRPr lang="en-US" dirty="0"/>
          </a:p>
        </p:txBody>
      </p:sp>
    </p:spTree>
    <p:extLst>
      <p:ext uri="{BB962C8B-B14F-4D97-AF65-F5344CB8AC3E}">
        <p14:creationId xmlns:p14="http://schemas.microsoft.com/office/powerpoint/2010/main" val="119515959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what PowerShell is. Can’t assume every attendee knows it. And many who know about it are afraid of it!</a:t>
            </a: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65</a:t>
            </a:fld>
            <a:endParaRPr lang="en-US" dirty="0"/>
          </a:p>
        </p:txBody>
      </p:sp>
    </p:spTree>
    <p:extLst>
      <p:ext uri="{BB962C8B-B14F-4D97-AF65-F5344CB8AC3E}">
        <p14:creationId xmlns:p14="http://schemas.microsoft.com/office/powerpoint/2010/main" val="282505101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that you can also do windows management via PowerShell. This section only highlights the MTR-specific PowerShell capabilities</a:t>
            </a:r>
          </a:p>
          <a:p>
            <a:endParaRPr lang="en-US" dirty="0"/>
          </a:p>
          <a:p>
            <a:r>
              <a:rPr lang="en-US" dirty="0"/>
              <a:t>And there isn’t much you can do….mostly just inventorying or grabbing log files.</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66</a:t>
            </a:fld>
            <a:endParaRPr lang="en-US" dirty="0"/>
          </a:p>
        </p:txBody>
      </p:sp>
    </p:spTree>
    <p:extLst>
      <p:ext uri="{BB962C8B-B14F-4D97-AF65-F5344CB8AC3E}">
        <p14:creationId xmlns:p14="http://schemas.microsoft.com/office/powerpoint/2010/main" val="80750577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Enable-PSRemoting complains about the network profile being Public you can change it to Private: </a:t>
            </a:r>
          </a:p>
          <a:p>
            <a:r>
              <a:rPr lang="en-US" dirty="0"/>
              <a:t>Get-NetConnectionProfile</a:t>
            </a:r>
          </a:p>
          <a:p>
            <a:r>
              <a:rPr lang="en-US" dirty="0"/>
              <a:t>Set-NetConnectionProfile -InterfaceIndex 13 -NetworkCategory Private</a:t>
            </a:r>
          </a:p>
          <a:p>
            <a:endParaRPr lang="en-US" dirty="0"/>
          </a:p>
          <a:p>
            <a:r>
              <a:rPr lang="en-US" dirty="0"/>
              <a:t>If that doesn’t help, run this:</a:t>
            </a:r>
          </a:p>
          <a:p>
            <a:r>
              <a:rPr lang="en-US" dirty="0"/>
              <a:t>Enable-PSRemoting –SkipNetworkProfileCheck –force</a:t>
            </a:r>
          </a:p>
          <a:p>
            <a:endParaRPr lang="en-US" dirty="0"/>
          </a:p>
          <a:p>
            <a:r>
              <a:rPr lang="en-US" dirty="0"/>
              <a:t>For non-domain joined MTR’s run this from the workstation initiating the commands (e.g., not the MTR but the Admin workstation):</a:t>
            </a:r>
          </a:p>
          <a:p>
            <a:r>
              <a:rPr lang="en-US" dirty="0"/>
              <a:t> Set-item wsman:localhost\client\trustedhosts -value *</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67</a:t>
            </a:fld>
            <a:endParaRPr lang="en-US" dirty="0"/>
          </a:p>
        </p:txBody>
      </p:sp>
    </p:spTree>
    <p:extLst>
      <p:ext uri="{BB962C8B-B14F-4D97-AF65-F5344CB8AC3E}">
        <p14:creationId xmlns:p14="http://schemas.microsoft.com/office/powerpoint/2010/main" val="138244405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and the following slides are just for a quick reference. No need to dig in to the cmdlets as they are all documented here: </a:t>
            </a:r>
            <a:r>
              <a:rPr lang="en-US" dirty="0">
                <a:hlinkClick r:id="rId3"/>
              </a:rPr>
              <a:t>https://docs.microsoft.com/en-us/microsoftteams/room-systems/room-systems-v2-operations</a:t>
            </a:r>
            <a:endParaRPr lang="en-US" dirty="0"/>
          </a:p>
          <a:p>
            <a:endParaRPr lang="en-US" dirty="0"/>
          </a:p>
          <a:p>
            <a:r>
              <a:rPr lang="en-US" dirty="0"/>
              <a:t>For non-domain joined MTR’s, you must use get-credentials – </a:t>
            </a:r>
          </a:p>
          <a:p>
            <a:endParaRPr lang="en-US" dirty="0"/>
          </a:p>
          <a:p>
            <a:r>
              <a:rPr lang="en-US" dirty="0"/>
              <a:t> </a:t>
            </a:r>
            <a:r>
              <a:rPr lang="en-US" sz="900" dirty="0"/>
              <a:t>$cred = get-credential</a:t>
            </a:r>
          </a:p>
          <a:p>
            <a:r>
              <a:rPr lang="en-US" sz="900" dirty="0"/>
              <a:t>invoke-command -credential $cred {Write-Host "VIDEO DEVICES:" </a:t>
            </a:r>
          </a:p>
          <a:p>
            <a:r>
              <a:rPr lang="en-US" sz="900" dirty="0"/>
              <a:t>gwmi -Class Win32_PnPEntity | where {$_.PNPClass -eq "Image"} | Format-Table Name,Status,Present; Write-Host "AUDIO DEVICES:" </a:t>
            </a:r>
          </a:p>
          <a:p>
            <a:r>
              <a:rPr lang="en-US" sz="900" dirty="0"/>
              <a:t>gwmi -Class Win32_PnPEntity | where {$_.PNPClass -eq "Media"} | Format-Table Name,Status,Present; Write-Host "DISPLAY DEVICES:" </a:t>
            </a:r>
          </a:p>
          <a:p>
            <a:pPr defTabSz="966577">
              <a:spcAft>
                <a:spcPts val="352"/>
              </a:spcAft>
              <a:defRPr/>
            </a:pPr>
            <a:r>
              <a:rPr lang="en-US" sz="900" dirty="0"/>
              <a:t>gwmi -Class Win32_PnPEntity | where {$_.PNPClass -eq "Monitor"} | Format-Table Name,Status,Present} -ComputerName </a:t>
            </a:r>
            <a:r>
              <a:rPr lang="en-US" sz="800" dirty="0">
                <a:solidFill>
                  <a:srgbClr val="696969"/>
                </a:solidFill>
                <a:latin typeface="Lucida Console" panose="020B0609040504020204" pitchFamily="49" charset="0"/>
              </a:rPr>
              <a:t>&lt;</a:t>
            </a:r>
            <a:r>
              <a:rPr lang="en-US" sz="800" dirty="0">
                <a:solidFill>
                  <a:srgbClr val="8A2BE2"/>
                </a:solidFill>
                <a:latin typeface="Lucida Console" panose="020B0609040504020204" pitchFamily="49" charset="0"/>
              </a:rPr>
              <a:t>Device</a:t>
            </a:r>
            <a:r>
              <a:rPr lang="en-US" sz="800" dirty="0">
                <a:solidFill>
                  <a:prstClr val="black"/>
                </a:solidFill>
                <a:latin typeface="Lucida Console" panose="020B0609040504020204" pitchFamily="49" charset="0"/>
              </a:rPr>
              <a:t> </a:t>
            </a:r>
            <a:r>
              <a:rPr lang="en-US" sz="800" dirty="0">
                <a:solidFill>
                  <a:srgbClr val="8A2BE2"/>
                </a:solidFill>
                <a:latin typeface="Lucida Console" panose="020B0609040504020204" pitchFamily="49" charset="0"/>
              </a:rPr>
              <a:t>fqdn&gt; </a:t>
            </a:r>
          </a:p>
          <a:p>
            <a:endParaRPr lang="en-US" sz="900" dirty="0"/>
          </a:p>
          <a:p>
            <a:r>
              <a:rPr lang="en-US" sz="900" dirty="0"/>
              <a:t>Reboot System:</a:t>
            </a:r>
          </a:p>
          <a:p>
            <a:pPr defTabSz="966577">
              <a:spcAft>
                <a:spcPts val="352"/>
              </a:spcAft>
              <a:defRPr/>
            </a:pPr>
            <a:r>
              <a:rPr lang="en-US" sz="1000" dirty="0">
                <a:solidFill>
                  <a:srgbClr val="0000FF"/>
                </a:solidFill>
                <a:latin typeface="Lucida Console" panose="020B0609040504020204" pitchFamily="49" charset="0"/>
              </a:rPr>
              <a:t>invoke-command </a:t>
            </a:r>
            <a:r>
              <a:rPr lang="en-US" sz="1000" dirty="0">
                <a:solidFill>
                  <a:prstClr val="black"/>
                </a:solidFill>
                <a:latin typeface="Lucida Console" panose="020B0609040504020204" pitchFamily="49" charset="0"/>
              </a:rPr>
              <a:t>{</a:t>
            </a:r>
            <a:r>
              <a:rPr lang="en-US" sz="1000" dirty="0">
                <a:solidFill>
                  <a:srgbClr val="0000FF"/>
                </a:solidFill>
                <a:latin typeface="Lucida Console" panose="020B0609040504020204" pitchFamily="49" charset="0"/>
              </a:rPr>
              <a:t>Shutdown</a:t>
            </a:r>
            <a:r>
              <a:rPr lang="en-US" sz="1000" dirty="0">
                <a:solidFill>
                  <a:prstClr val="black"/>
                </a:solidFill>
                <a:latin typeface="Lucida Console" panose="020B0609040504020204" pitchFamily="49" charset="0"/>
              </a:rPr>
              <a:t> </a:t>
            </a:r>
            <a:r>
              <a:rPr lang="en-US" sz="1000" dirty="0">
                <a:solidFill>
                  <a:srgbClr val="8A2BE2"/>
                </a:solidFill>
                <a:latin typeface="Lucida Console" panose="020B0609040504020204" pitchFamily="49" charset="0"/>
              </a:rPr>
              <a:t>/r</a:t>
            </a:r>
            <a:r>
              <a:rPr lang="en-US" sz="1000" dirty="0">
                <a:solidFill>
                  <a:prstClr val="black"/>
                </a:solidFill>
                <a:latin typeface="Lucida Console" panose="020B0609040504020204" pitchFamily="49" charset="0"/>
              </a:rPr>
              <a:t> </a:t>
            </a:r>
            <a:r>
              <a:rPr lang="en-US" sz="1000" dirty="0">
                <a:solidFill>
                  <a:srgbClr val="8A2BE2"/>
                </a:solidFill>
                <a:latin typeface="Lucida Console" panose="020B0609040504020204" pitchFamily="49" charset="0"/>
              </a:rPr>
              <a:t>/t</a:t>
            </a:r>
            <a:r>
              <a:rPr lang="en-US" sz="1000" dirty="0">
                <a:solidFill>
                  <a:prstClr val="black"/>
                </a:solidFill>
                <a:latin typeface="Lucida Console" panose="020B0609040504020204" pitchFamily="49" charset="0"/>
              </a:rPr>
              <a:t> </a:t>
            </a:r>
            <a:r>
              <a:rPr lang="en-US" sz="1000" dirty="0">
                <a:solidFill>
                  <a:srgbClr val="800080"/>
                </a:solidFill>
                <a:latin typeface="Lucida Console" panose="020B0609040504020204" pitchFamily="49" charset="0"/>
              </a:rPr>
              <a:t>0</a:t>
            </a:r>
            <a:r>
              <a:rPr lang="en-US" sz="1000" dirty="0">
                <a:solidFill>
                  <a:prstClr val="black"/>
                </a:solidFill>
                <a:latin typeface="Lucida Console" panose="020B0609040504020204" pitchFamily="49" charset="0"/>
              </a:rPr>
              <a:t>} </a:t>
            </a:r>
            <a:r>
              <a:rPr lang="en-US" sz="1000" dirty="0">
                <a:solidFill>
                  <a:srgbClr val="000080"/>
                </a:solidFill>
                <a:latin typeface="Lucida Console" panose="020B0609040504020204" pitchFamily="49" charset="0"/>
              </a:rPr>
              <a:t>-ComputerName</a:t>
            </a:r>
            <a:r>
              <a:rPr lang="en-US" sz="1000" dirty="0">
                <a:solidFill>
                  <a:prstClr val="black"/>
                </a:solidFill>
                <a:latin typeface="Lucida Console" panose="020B0609040504020204" pitchFamily="49" charset="0"/>
              </a:rPr>
              <a:t> </a:t>
            </a:r>
            <a:r>
              <a:rPr lang="en-US" sz="1000" dirty="0">
                <a:solidFill>
                  <a:srgbClr val="696969"/>
                </a:solidFill>
                <a:latin typeface="Lucida Console" panose="020B0609040504020204" pitchFamily="49" charset="0"/>
              </a:rPr>
              <a:t>&lt;</a:t>
            </a:r>
            <a:r>
              <a:rPr lang="en-US" sz="1000" dirty="0">
                <a:solidFill>
                  <a:srgbClr val="8A2BE2"/>
                </a:solidFill>
                <a:latin typeface="Lucida Console" panose="020B0609040504020204" pitchFamily="49" charset="0"/>
              </a:rPr>
              <a:t>Device</a:t>
            </a:r>
            <a:r>
              <a:rPr lang="en-US" sz="1000" dirty="0">
                <a:solidFill>
                  <a:prstClr val="black"/>
                </a:solidFill>
                <a:latin typeface="Lucida Console" panose="020B0609040504020204" pitchFamily="49" charset="0"/>
              </a:rPr>
              <a:t> </a:t>
            </a:r>
            <a:r>
              <a:rPr lang="en-US" sz="1000" dirty="0">
                <a:solidFill>
                  <a:srgbClr val="8A2BE2"/>
                </a:solidFill>
                <a:latin typeface="Lucida Console" panose="020B0609040504020204" pitchFamily="49" charset="0"/>
              </a:rPr>
              <a:t>fqdn&gt; </a:t>
            </a:r>
          </a:p>
          <a:p>
            <a:endParaRPr lang="en-US" sz="900"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68</a:t>
            </a:fld>
            <a:endParaRPr lang="en-US" dirty="0"/>
          </a:p>
        </p:txBody>
      </p:sp>
    </p:spTree>
    <p:extLst>
      <p:ext uri="{BB962C8B-B14F-4D97-AF65-F5344CB8AC3E}">
        <p14:creationId xmlns:p14="http://schemas.microsoft.com/office/powerpoint/2010/main" val="182595839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Get App Status: (get-credential and –credential $cred) only needed when MTR is not domain joined.</a:t>
            </a:r>
          </a:p>
          <a:p>
            <a:r>
              <a:rPr lang="en-US" dirty="0"/>
              <a:t> </a:t>
            </a:r>
            <a:r>
              <a:rPr lang="en-US" sz="900" dirty="0"/>
              <a:t>$cred = get-credential</a:t>
            </a:r>
          </a:p>
          <a:p>
            <a:r>
              <a:rPr lang="en-US" sz="900" dirty="0"/>
              <a:t>invoke-command -credential $cred { $package = get-appxpackage -User Skype -Name Microsoft.SkypeRoomSystem; if ($package -eq $null) {Write-host "SkypeRoomSystems not installed."} else {write-host "SkypeRoomSystem Version : " $package.Version}; $process = Get-Process -Name "Microsoft.SkypeRoomSystem" -ErrorAction SilentlyContinue; if ($process -eq $null) {write-host "App not running."} else {$process | format-list StartTime,Responding}}  -ComputerName &lt;Device FQDN&gt;</a:t>
            </a:r>
          </a:p>
          <a:p>
            <a:endParaRPr lang="en-US" sz="900" dirty="0"/>
          </a:p>
          <a:p>
            <a:r>
              <a:rPr lang="en-US" sz="900" dirty="0"/>
              <a:t>Get-System Info:</a:t>
            </a:r>
          </a:p>
          <a:p>
            <a:r>
              <a:rPr lang="en-US" sz="900" dirty="0"/>
              <a:t>invoke-command {gwmi -Class Win32_ComputerSystem | Format-List PartOfDomain,Domain,Workgroup,Manufacturer,Model</a:t>
            </a:r>
          </a:p>
          <a:p>
            <a:r>
              <a:rPr lang="en-US" sz="900" dirty="0"/>
              <a:t>gwmi -Class Win32_Bios | Format-List SerialNumber,SMBIOSBIOSVersion} -ComputerName &lt;Device FQDN&gt;</a:t>
            </a:r>
          </a:p>
          <a:p>
            <a:endParaRPr lang="en-US" sz="900" dirty="0"/>
          </a:p>
          <a:p>
            <a:r>
              <a:rPr lang="en-US" sz="1000" dirty="0"/>
              <a:t>Retrieve logs – remove all the Credentials if it is a domain-joined MTR</a:t>
            </a:r>
          </a:p>
          <a:p>
            <a:endParaRPr lang="en-US" sz="1000" dirty="0"/>
          </a:p>
          <a:p>
            <a:pPr defTabSz="966577">
              <a:spcAft>
                <a:spcPts val="352"/>
              </a:spcAft>
              <a:defRPr/>
            </a:pPr>
            <a:r>
              <a:rPr lang="en-US" sz="900" dirty="0"/>
              <a:t>$cred = get-credential </a:t>
            </a:r>
          </a:p>
          <a:p>
            <a:r>
              <a:rPr lang="en-US" sz="900" dirty="0"/>
              <a:t>$targetDevice = &lt;“Device FQDN&gt;”</a:t>
            </a:r>
          </a:p>
          <a:p>
            <a:endParaRPr lang="en-US" sz="900" dirty="0"/>
          </a:p>
          <a:p>
            <a:r>
              <a:rPr lang="en-US" sz="900" dirty="0"/>
              <a:t>$logFile = invoke-command -credential $cred {$output = Powershell.exe -ExecutionPolicy Bypass -File C:\Rigel\x64\Scripts\Provisioning\ScriptLaunch.ps1 CollectSrsV2Logs.ps1</a:t>
            </a:r>
          </a:p>
          <a:p>
            <a:r>
              <a:rPr lang="en-US" sz="900" dirty="0"/>
              <a:t>Get-ChildItem -Path C:\Rigel\*.zip | Sort-Object -Descending -Property LastWriteTime | Select-Object -First 1} -ComputerName $targetDevice</a:t>
            </a:r>
          </a:p>
          <a:p>
            <a:r>
              <a:rPr lang="en-US" sz="900" dirty="0"/>
              <a:t>$session = new-pssession -ComputerName $targetDevice -credential $cred</a:t>
            </a:r>
          </a:p>
          <a:p>
            <a:r>
              <a:rPr lang="en-US" sz="900" dirty="0"/>
              <a:t>Copy-Item -Path $logFile.FullName -Destination .\ -FromSession $session; invoke-command {remove-item -force C:\Rigel\*.zip} -ComputerName $targetDevice</a:t>
            </a:r>
          </a:p>
          <a:p>
            <a:r>
              <a:rPr lang="en-US" sz="900" dirty="0"/>
              <a:t> </a:t>
            </a:r>
          </a:p>
          <a:p>
            <a:endParaRPr lang="en-US" sz="900" dirty="0"/>
          </a:p>
          <a:p>
            <a:r>
              <a:rPr lang="en-US" sz="900" dirty="0"/>
              <a:t>Copy a file (like SkypeSettings.XML) to MTR</a:t>
            </a:r>
          </a:p>
          <a:p>
            <a:r>
              <a:rPr lang="en-US" sz="1000" dirty="0">
                <a:solidFill>
                  <a:srgbClr val="A82D00"/>
                </a:solidFill>
                <a:latin typeface="Lucida Console" panose="020B0609040504020204" pitchFamily="49" charset="0"/>
              </a:rPr>
              <a:t>$movefile</a:t>
            </a:r>
            <a:r>
              <a:rPr lang="en-US" sz="1000" dirty="0">
                <a:solidFill>
                  <a:prstClr val="black"/>
                </a:solidFill>
                <a:latin typeface="Lucida Console" panose="020B0609040504020204" pitchFamily="49" charset="0"/>
              </a:rPr>
              <a:t> </a:t>
            </a:r>
            <a:r>
              <a:rPr lang="en-US" sz="1000" dirty="0">
                <a:solidFill>
                  <a:srgbClr val="696969"/>
                </a:solidFill>
                <a:latin typeface="Lucida Console" panose="020B0609040504020204" pitchFamily="49" charset="0"/>
              </a:rPr>
              <a:t>=</a:t>
            </a:r>
            <a:r>
              <a:rPr lang="en-US" sz="1000" dirty="0">
                <a:solidFill>
                  <a:prstClr val="black"/>
                </a:solidFill>
                <a:latin typeface="Lucida Console" panose="020B0609040504020204" pitchFamily="49" charset="0"/>
              </a:rPr>
              <a:t> </a:t>
            </a:r>
            <a:r>
              <a:rPr lang="en-US" sz="1000" dirty="0">
                <a:solidFill>
                  <a:srgbClr val="8B0000"/>
                </a:solidFill>
                <a:latin typeface="Lucida Console" panose="020B0609040504020204" pitchFamily="49" charset="0"/>
              </a:rPr>
              <a:t>"&lt;path&gt;"</a:t>
            </a:r>
            <a:r>
              <a:rPr lang="en-US" sz="1000" dirty="0">
                <a:solidFill>
                  <a:prstClr val="black"/>
                </a:solidFill>
                <a:latin typeface="Lucida Console" panose="020B0609040504020204" pitchFamily="49" charset="0"/>
              </a:rPr>
              <a:t>;</a:t>
            </a:r>
          </a:p>
          <a:p>
            <a:r>
              <a:rPr lang="en-US" sz="1000" dirty="0">
                <a:solidFill>
                  <a:srgbClr val="A82D00"/>
                </a:solidFill>
                <a:latin typeface="Lucida Console" panose="020B0609040504020204" pitchFamily="49" charset="0"/>
              </a:rPr>
              <a:t>$targetDevice</a:t>
            </a:r>
            <a:r>
              <a:rPr lang="en-US" sz="1000" dirty="0">
                <a:solidFill>
                  <a:prstClr val="black"/>
                </a:solidFill>
                <a:latin typeface="Lucida Console" panose="020B0609040504020204" pitchFamily="49" charset="0"/>
              </a:rPr>
              <a:t> </a:t>
            </a:r>
            <a:r>
              <a:rPr lang="en-US" sz="1000" dirty="0">
                <a:solidFill>
                  <a:srgbClr val="696969"/>
                </a:solidFill>
                <a:latin typeface="Lucida Console" panose="020B0609040504020204" pitchFamily="49" charset="0"/>
              </a:rPr>
              <a:t>=</a:t>
            </a:r>
            <a:r>
              <a:rPr lang="en-US" sz="1000" dirty="0">
                <a:solidFill>
                  <a:prstClr val="black"/>
                </a:solidFill>
                <a:latin typeface="Lucida Console" panose="020B0609040504020204" pitchFamily="49" charset="0"/>
              </a:rPr>
              <a:t> </a:t>
            </a:r>
            <a:r>
              <a:rPr lang="en-US" sz="1000" dirty="0">
                <a:solidFill>
                  <a:srgbClr val="8B0000"/>
                </a:solidFill>
                <a:latin typeface="Lucida Console" panose="020B0609040504020204" pitchFamily="49" charset="0"/>
              </a:rPr>
              <a:t>"\\&lt;Device fqdn&gt; \Users\Skype\AppData\Local\Packages\Microsoft.SkypeRoomSystem_8wekyb3d8bbwe\LocalState\SkypeSettings.xml"</a:t>
            </a:r>
            <a:r>
              <a:rPr lang="en-US" sz="1000" dirty="0">
                <a:solidFill>
                  <a:prstClr val="black"/>
                </a:solidFill>
                <a:latin typeface="Lucida Console" panose="020B0609040504020204" pitchFamily="49" charset="0"/>
              </a:rPr>
              <a:t>; </a:t>
            </a:r>
          </a:p>
          <a:p>
            <a:r>
              <a:rPr lang="en-US" sz="1000" dirty="0">
                <a:solidFill>
                  <a:srgbClr val="0000FF"/>
                </a:solidFill>
                <a:latin typeface="Lucida Console" panose="020B0609040504020204" pitchFamily="49" charset="0"/>
              </a:rPr>
              <a:t>Copy-Item</a:t>
            </a:r>
            <a:r>
              <a:rPr lang="en-US" sz="1000" dirty="0">
                <a:solidFill>
                  <a:prstClr val="black"/>
                </a:solidFill>
                <a:latin typeface="Lucida Console" panose="020B0609040504020204" pitchFamily="49" charset="0"/>
              </a:rPr>
              <a:t> </a:t>
            </a:r>
            <a:r>
              <a:rPr lang="en-US" sz="1000" dirty="0">
                <a:solidFill>
                  <a:srgbClr val="A82D00"/>
                </a:solidFill>
                <a:latin typeface="Lucida Console" panose="020B0609040504020204" pitchFamily="49" charset="0"/>
              </a:rPr>
              <a:t>$movefile</a:t>
            </a:r>
            <a:r>
              <a:rPr lang="en-US" sz="1000" dirty="0">
                <a:solidFill>
                  <a:prstClr val="black"/>
                </a:solidFill>
                <a:latin typeface="Lucida Console" panose="020B0609040504020204" pitchFamily="49" charset="0"/>
              </a:rPr>
              <a:t> </a:t>
            </a:r>
            <a:r>
              <a:rPr lang="en-US" sz="1000" dirty="0">
                <a:solidFill>
                  <a:srgbClr val="A82D00"/>
                </a:solidFill>
                <a:latin typeface="Lucida Console" panose="020B0609040504020204" pitchFamily="49" charset="0"/>
              </a:rPr>
              <a:t>$targetDevice </a:t>
            </a:r>
          </a:p>
          <a:p>
            <a:r>
              <a:rPr lang="en-US" sz="900" dirty="0"/>
              <a:t> </a:t>
            </a:r>
          </a:p>
          <a:p>
            <a:endParaRPr lang="en-US" sz="900" dirty="0"/>
          </a:p>
          <a:p>
            <a:r>
              <a:rPr lang="en-US" sz="900" dirty="0"/>
              <a:t> </a:t>
            </a:r>
          </a:p>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69</a:t>
            </a:fld>
            <a:endParaRPr lang="en-US" dirty="0"/>
          </a:p>
        </p:txBody>
      </p:sp>
    </p:spTree>
    <p:extLst>
      <p:ext uri="{BB962C8B-B14F-4D97-AF65-F5344CB8AC3E}">
        <p14:creationId xmlns:p14="http://schemas.microsoft.com/office/powerpoint/2010/main" val="204648016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Azure Monitor and Teams Rooms have a tenuous relationship. Azure Monitor *may* be changing things which could break the way Teams Rooms logs are analyzed. However, at this time, this is the only way to get alerts using Microsoft tools. Expect a better resolution to this alerting issue in the next 6 months or so.</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E2F19A73-88F5-4B80-A929-CF8E66EE5449}"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70</a:t>
            </a:fld>
            <a:endParaRPr lang="en-US" dirty="0"/>
          </a:p>
        </p:txBody>
      </p:sp>
    </p:spTree>
    <p:extLst>
      <p:ext uri="{BB962C8B-B14F-4D97-AF65-F5344CB8AC3E}">
        <p14:creationId xmlns:p14="http://schemas.microsoft.com/office/powerpoint/2010/main" val="161545050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Azure Monitor will no longer be recommended once TAC alerting gets enough features. But for now, here it is.</a:t>
            </a:r>
          </a:p>
          <a:p>
            <a:endParaRPr lang="en-US" dirty="0"/>
          </a:p>
          <a:p>
            <a:r>
              <a:rPr lang="en-US" dirty="0"/>
              <a:t>Customers could use other tools that scan Event Logs such as Operations Manager.</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71</a:t>
            </a:fld>
            <a:endParaRPr lang="en-US" dirty="0"/>
          </a:p>
        </p:txBody>
      </p:sp>
    </p:spTree>
    <p:extLst>
      <p:ext uri="{BB962C8B-B14F-4D97-AF65-F5344CB8AC3E}">
        <p14:creationId xmlns:p14="http://schemas.microsoft.com/office/powerpoint/2010/main" val="2476521039"/>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Teams Rooms write things to Event Logs</a:t>
            </a:r>
          </a:p>
          <a:p>
            <a:endParaRPr lang="en-US" dirty="0"/>
          </a:p>
          <a:p>
            <a:r>
              <a:rPr lang="en-US" dirty="0"/>
              <a:t>Install an agent. It grabs event logs and pushes them to Azure Monitor.</a:t>
            </a: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72</a:t>
            </a:fld>
            <a:endParaRPr lang="en-US" dirty="0"/>
          </a:p>
        </p:txBody>
      </p:sp>
    </p:spTree>
    <p:extLst>
      <p:ext uri="{BB962C8B-B14F-4D97-AF65-F5344CB8AC3E}">
        <p14:creationId xmlns:p14="http://schemas.microsoft.com/office/powerpoint/2010/main" val="1707534804"/>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t>See </a:t>
            </a:r>
            <a:r>
              <a:rPr lang="en-US" sz="900" u="sng" dirty="0">
                <a:hlinkClick r:id="rId3"/>
              </a:rPr>
              <a:t>Get started with a Log Analytics workspace</a:t>
            </a:r>
            <a:r>
              <a:rPr lang="en-US" sz="900" dirty="0"/>
              <a:t> to create a subscription for your organization.</a:t>
            </a:r>
          </a:p>
          <a:p>
            <a:r>
              <a:rPr lang="en-US" dirty="0"/>
              <a:t>(as described in </a:t>
            </a:r>
            <a:r>
              <a:rPr lang="en-US" u="sng" dirty="0">
                <a:hlinkClick r:id="rId4"/>
              </a:rPr>
              <a:t>Map custom fields</a:t>
            </a:r>
            <a:r>
              <a:rPr lang="en-US" dirty="0"/>
              <a:t>) </a:t>
            </a:r>
            <a:endParaRPr lang="en-US" sz="900" dirty="0"/>
          </a:p>
          <a:p>
            <a:br>
              <a:rPr lang="en-US" dirty="0"/>
            </a:br>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73</a:t>
            </a:fld>
            <a:endParaRPr lang="en-US" dirty="0"/>
          </a:p>
        </p:txBody>
      </p:sp>
    </p:spTree>
    <p:extLst>
      <p:ext uri="{BB962C8B-B14F-4D97-AF65-F5344CB8AC3E}">
        <p14:creationId xmlns:p14="http://schemas.microsoft.com/office/powerpoint/2010/main" val="2008675407"/>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The alerts are generic. They’ll just say “hardware was disconnected”.</a:t>
            </a:r>
          </a:p>
        </p:txBody>
      </p:sp>
      <p:sp>
        <p:nvSpPr>
          <p:cNvPr id="4" name="Kopfzeilenplatzhalter 3"/>
          <p:cNvSpPr>
            <a:spLocks noGrp="1"/>
          </p:cNvSpPr>
          <p:nvPr>
            <p:ph type="hdr" sz="quarter"/>
          </p:nvPr>
        </p:nvSpPr>
        <p:spPr/>
        <p:txBody>
          <a:bodyPr/>
          <a:lstStyle/>
          <a:p>
            <a:endParaRPr lang="en-US" dirty="0"/>
          </a:p>
        </p:txBody>
      </p:sp>
      <p:sp>
        <p:nvSpPr>
          <p:cNvPr id="5" name="Fußzeilenplatzhalt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Foliennummernplatzhalter 6"/>
          <p:cNvSpPr>
            <a:spLocks noGrp="1"/>
          </p:cNvSpPr>
          <p:nvPr>
            <p:ph type="sldNum" sz="quarter" idx="5"/>
          </p:nvPr>
        </p:nvSpPr>
        <p:spPr/>
        <p:txBody>
          <a:bodyPr/>
          <a:lstStyle/>
          <a:p>
            <a:fld id="{B4008EB6-D09E-4580-8CD6-DDB14511944F}" type="slidenum">
              <a:rPr lang="en-US" smtClean="0"/>
              <a:pPr/>
              <a:t>74</a:t>
            </a:fld>
            <a:endParaRPr lang="en-US" dirty="0"/>
          </a:p>
        </p:txBody>
      </p:sp>
    </p:spTree>
    <p:extLst>
      <p:ext uri="{BB962C8B-B14F-4D97-AF65-F5344CB8AC3E}">
        <p14:creationId xmlns:p14="http://schemas.microsoft.com/office/powerpoint/2010/main" val="3120966154"/>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No need to read these slides, just an example of event log entries that are written by the Teams Rooms. This comes from Docs.</a:t>
            </a:r>
          </a:p>
        </p:txBody>
      </p:sp>
      <p:sp>
        <p:nvSpPr>
          <p:cNvPr id="4" name="Kopfzeilenplatzhalter 3"/>
          <p:cNvSpPr>
            <a:spLocks noGrp="1"/>
          </p:cNvSpPr>
          <p:nvPr>
            <p:ph type="hdr" sz="quarter"/>
          </p:nvPr>
        </p:nvSpPr>
        <p:spPr/>
        <p:txBody>
          <a:bodyPr/>
          <a:lstStyle/>
          <a:p>
            <a:endParaRPr lang="en-US" dirty="0"/>
          </a:p>
        </p:txBody>
      </p:sp>
      <p:sp>
        <p:nvSpPr>
          <p:cNvPr id="5" name="Fußzeilenplatzhalt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Foliennummernplatzhalter 6"/>
          <p:cNvSpPr>
            <a:spLocks noGrp="1"/>
          </p:cNvSpPr>
          <p:nvPr>
            <p:ph type="sldNum" sz="quarter" idx="5"/>
          </p:nvPr>
        </p:nvSpPr>
        <p:spPr/>
        <p:txBody>
          <a:bodyPr/>
          <a:lstStyle/>
          <a:p>
            <a:fld id="{B4008EB6-D09E-4580-8CD6-DDB14511944F}" type="slidenum">
              <a:rPr lang="en-US" smtClean="0"/>
              <a:pPr/>
              <a:t>75</a:t>
            </a:fld>
            <a:endParaRPr lang="en-US" dirty="0"/>
          </a:p>
        </p:txBody>
      </p:sp>
    </p:spTree>
    <p:extLst>
      <p:ext uri="{BB962C8B-B14F-4D97-AF65-F5344CB8AC3E}">
        <p14:creationId xmlns:p14="http://schemas.microsoft.com/office/powerpoint/2010/main" val="149447872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lang="en-US" dirty="0"/>
              <a:t>No need to read these slides, just an example of event log entries that are written by the Teams Rooms.</a:t>
            </a:r>
          </a:p>
          <a:p>
            <a:endParaRPr lang="en-US" dirty="0"/>
          </a:p>
        </p:txBody>
      </p:sp>
      <p:sp>
        <p:nvSpPr>
          <p:cNvPr id="4" name="Kopfzeilenplatzhalter 3"/>
          <p:cNvSpPr>
            <a:spLocks noGrp="1"/>
          </p:cNvSpPr>
          <p:nvPr>
            <p:ph type="hdr" sz="quarter"/>
          </p:nvPr>
        </p:nvSpPr>
        <p:spPr/>
        <p:txBody>
          <a:bodyPr/>
          <a:lstStyle/>
          <a:p>
            <a:endParaRPr lang="en-US" dirty="0"/>
          </a:p>
        </p:txBody>
      </p:sp>
      <p:sp>
        <p:nvSpPr>
          <p:cNvPr id="5" name="Fußzeilenplatzhalt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Foliennummernplatzhalter 6"/>
          <p:cNvSpPr>
            <a:spLocks noGrp="1"/>
          </p:cNvSpPr>
          <p:nvPr>
            <p:ph type="sldNum" sz="quarter" idx="5"/>
          </p:nvPr>
        </p:nvSpPr>
        <p:spPr/>
        <p:txBody>
          <a:bodyPr/>
          <a:lstStyle/>
          <a:p>
            <a:fld id="{B4008EB6-D09E-4580-8CD6-DDB14511944F}" type="slidenum">
              <a:rPr lang="en-US" smtClean="0"/>
              <a:pPr/>
              <a:t>76</a:t>
            </a:fld>
            <a:endParaRPr lang="en-US" dirty="0"/>
          </a:p>
        </p:txBody>
      </p:sp>
    </p:spTree>
    <p:extLst>
      <p:ext uri="{BB962C8B-B14F-4D97-AF65-F5344CB8AC3E}">
        <p14:creationId xmlns:p14="http://schemas.microsoft.com/office/powerpoint/2010/main" val="422456522"/>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image on the right is done via a Graph-based PowerShell script to enumerate the devices in my tenant</a:t>
            </a:r>
          </a:p>
          <a:p>
            <a:endParaRPr lang="en-US" dirty="0"/>
          </a:p>
          <a:p>
            <a:r>
              <a:rPr lang="en-GB" b="0" i="0" dirty="0">
                <a:solidFill>
                  <a:srgbClr val="E6E6E6"/>
                </a:solidFill>
                <a:effectLst/>
                <a:latin typeface="Segoe UI" panose="020B0502040204020203" pitchFamily="34" charset="0"/>
              </a:rPr>
              <a:t>APIs under the </a:t>
            </a:r>
            <a:r>
              <a:rPr lang="en-GB" dirty="0"/>
              <a:t>/beta</a:t>
            </a:r>
            <a:r>
              <a:rPr lang="en-GB" b="0" i="0" dirty="0">
                <a:solidFill>
                  <a:srgbClr val="E6E6E6"/>
                </a:solidFill>
                <a:effectLst/>
                <a:latin typeface="Segoe UI" panose="020B0502040204020203" pitchFamily="34" charset="0"/>
              </a:rPr>
              <a:t> version in Microsoft Graph are subject to change. Use of these APIs in production applications is not supported. </a:t>
            </a:r>
            <a:endParaRPr lang="en-US" dirty="0"/>
          </a:p>
          <a:p>
            <a:endParaRPr lang="en-US" dirty="0"/>
          </a:p>
          <a:p>
            <a:r>
              <a:rPr lang="en-US" dirty="0">
                <a:hlinkClick r:id="rId3"/>
              </a:rPr>
              <a:t>teamworkDevice resource type - Microsoft Graph beta | Microsoft Learn</a:t>
            </a:r>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78</a:t>
            </a:fld>
            <a:endParaRPr lang="en-GB" dirty="0"/>
          </a:p>
        </p:txBody>
      </p:sp>
    </p:spTree>
    <p:extLst>
      <p:ext uri="{BB962C8B-B14F-4D97-AF65-F5344CB8AC3E}">
        <p14:creationId xmlns:p14="http://schemas.microsoft.com/office/powerpoint/2010/main" val="51803171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will be more added to this list over time. What that will be isn’t announced publicly.</a:t>
            </a:r>
          </a:p>
        </p:txBody>
      </p:sp>
      <p:sp>
        <p:nvSpPr>
          <p:cNvPr id="4" name="Slide Number Placeholder 3"/>
          <p:cNvSpPr>
            <a:spLocks noGrp="1"/>
          </p:cNvSpPr>
          <p:nvPr>
            <p:ph type="sldNum" sz="quarter" idx="5"/>
          </p:nvPr>
        </p:nvSpPr>
        <p:spPr/>
        <p:txBody>
          <a:bodyPr/>
          <a:lstStyle/>
          <a:p>
            <a:fld id="{C5BB479D-8711-4AA6-8C99-B5488E92A210}" type="slidenum">
              <a:rPr lang="en-GB" smtClean="0"/>
              <a:t>79</a:t>
            </a:fld>
            <a:endParaRPr lang="en-GB" dirty="0"/>
          </a:p>
        </p:txBody>
      </p:sp>
    </p:spTree>
    <p:extLst>
      <p:ext uri="{BB962C8B-B14F-4D97-AF65-F5344CB8AC3E}">
        <p14:creationId xmlns:p14="http://schemas.microsoft.com/office/powerpoint/2010/main" val="3634598564"/>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Graph Explorer is a fun way to do some testing and get an idea of what is available. </a:t>
            </a:r>
          </a:p>
        </p:txBody>
      </p:sp>
      <p:sp>
        <p:nvSpPr>
          <p:cNvPr id="4" name="Slide Number Placeholder 3"/>
          <p:cNvSpPr>
            <a:spLocks noGrp="1"/>
          </p:cNvSpPr>
          <p:nvPr>
            <p:ph type="sldNum" sz="quarter" idx="5"/>
          </p:nvPr>
        </p:nvSpPr>
        <p:spPr/>
        <p:txBody>
          <a:bodyPr/>
          <a:lstStyle/>
          <a:p>
            <a:fld id="{C5BB479D-8711-4AA6-8C99-B5488E92A210}" type="slidenum">
              <a:rPr lang="en-GB" smtClean="0"/>
              <a:t>80</a:t>
            </a:fld>
            <a:endParaRPr lang="en-GB" dirty="0"/>
          </a:p>
        </p:txBody>
      </p:sp>
    </p:spTree>
    <p:extLst>
      <p:ext uri="{BB962C8B-B14F-4D97-AF65-F5344CB8AC3E}">
        <p14:creationId xmlns:p14="http://schemas.microsoft.com/office/powerpoint/2010/main" val="3973668936"/>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Beta profile is only needed until this goes GA. (Select-MgProfile –Name ‘Beta’)</a:t>
            </a:r>
          </a:p>
        </p:txBody>
      </p:sp>
      <p:sp>
        <p:nvSpPr>
          <p:cNvPr id="4" name="Slide Number Placeholder 3"/>
          <p:cNvSpPr>
            <a:spLocks noGrp="1"/>
          </p:cNvSpPr>
          <p:nvPr>
            <p:ph type="sldNum" sz="quarter" idx="5"/>
          </p:nvPr>
        </p:nvSpPr>
        <p:spPr/>
        <p:txBody>
          <a:bodyPr/>
          <a:lstStyle/>
          <a:p>
            <a:fld id="{C5BB479D-8711-4AA6-8C99-B5488E92A210}" type="slidenum">
              <a:rPr lang="en-GB" smtClean="0"/>
              <a:t>81</a:t>
            </a:fld>
            <a:endParaRPr lang="en-GB" dirty="0"/>
          </a:p>
        </p:txBody>
      </p:sp>
    </p:spTree>
    <p:extLst>
      <p:ext uri="{BB962C8B-B14F-4D97-AF65-F5344CB8AC3E}">
        <p14:creationId xmlns:p14="http://schemas.microsoft.com/office/powerpoint/2010/main" val="794638528"/>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It’s not *too* crazy is it?</a:t>
            </a:r>
          </a:p>
        </p:txBody>
      </p:sp>
      <p:sp>
        <p:nvSpPr>
          <p:cNvPr id="4" name="Slide Number Placeholder 3"/>
          <p:cNvSpPr>
            <a:spLocks noGrp="1"/>
          </p:cNvSpPr>
          <p:nvPr>
            <p:ph type="sldNum" sz="quarter" idx="5"/>
          </p:nvPr>
        </p:nvSpPr>
        <p:spPr/>
        <p:txBody>
          <a:bodyPr/>
          <a:lstStyle/>
          <a:p>
            <a:fld id="{C5BB479D-8711-4AA6-8C99-B5488E92A210}" type="slidenum">
              <a:rPr lang="en-GB" smtClean="0"/>
              <a:t>82</a:t>
            </a:fld>
            <a:endParaRPr lang="en-GB" dirty="0"/>
          </a:p>
        </p:txBody>
      </p:sp>
    </p:spTree>
    <p:extLst>
      <p:ext uri="{BB962C8B-B14F-4D97-AF65-F5344CB8AC3E}">
        <p14:creationId xmlns:p14="http://schemas.microsoft.com/office/powerpoint/2010/main" val="2987926362"/>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83</a:t>
            </a:fld>
            <a:endParaRPr lang="en-US" dirty="0"/>
          </a:p>
        </p:txBody>
      </p:sp>
    </p:spTree>
    <p:extLst>
      <p:ext uri="{BB962C8B-B14F-4D97-AF65-F5344CB8AC3E}">
        <p14:creationId xmlns:p14="http://schemas.microsoft.com/office/powerpoint/2010/main" val="67091067"/>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2E1EA5EA-C73D-4B37-8E25-824238FD9974}"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5/4/2023 12:17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84</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283550520"/>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5/4/2023 12:17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85</a:t>
            </a:fld>
            <a:endParaRPr lang="en-US" dirty="0"/>
          </a:p>
        </p:txBody>
      </p:sp>
    </p:spTree>
    <p:extLst>
      <p:ext uri="{BB962C8B-B14F-4D97-AF65-F5344CB8AC3E}">
        <p14:creationId xmlns:p14="http://schemas.microsoft.com/office/powerpoint/2010/main" val="44057564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C61DAB-D93E-49CA-B245-379601CFE8D0}" type="datetime8">
              <a:rPr lang="en-US" smtClean="0"/>
              <a:t>5/4/2023 12:17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86</a:t>
            </a:fld>
            <a:endParaRPr lang="en-US" dirty="0"/>
          </a:p>
        </p:txBody>
      </p:sp>
    </p:spTree>
    <p:extLst>
      <p:ext uri="{BB962C8B-B14F-4D97-AF65-F5344CB8AC3E}">
        <p14:creationId xmlns:p14="http://schemas.microsoft.com/office/powerpoint/2010/main" val="1682956137"/>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0ECFDC7D-F4BE-4668-920D-08874925A5D7}" type="datetime8">
              <a:rPr lang="en-US" smtClean="0">
                <a:solidFill>
                  <a:prstClr val="black"/>
                </a:solidFill>
              </a:rPr>
              <a:t>5/4/2023 12:17 PM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87</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Tree>
    <p:extLst>
      <p:ext uri="{BB962C8B-B14F-4D97-AF65-F5344CB8AC3E}">
        <p14:creationId xmlns:p14="http://schemas.microsoft.com/office/powerpoint/2010/main" val="324589603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graphic">
    <p:bg>
      <p:bgPr>
        <a:solidFill>
          <a:schemeClr val="accent2"/>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8D9A625-7B33-9448-97A1-99DEE908F45E}"/>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9" name="Text Placeholder 4">
            <a:extLst>
              <a:ext uri="{FF2B5EF4-FFF2-40B4-BE49-F238E27FC236}">
                <a16:creationId xmlns:a16="http://schemas.microsoft.com/office/drawing/2014/main" id="{423DD525-2F3B-4A4E-B202-FF58FCA13450}"/>
              </a:ext>
            </a:extLst>
          </p:cNvPr>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10" name="Picture 9" descr="Icon&#10;&#10;Description automatically generated">
            <a:extLst>
              <a:ext uri="{FF2B5EF4-FFF2-40B4-BE49-F238E27FC236}">
                <a16:creationId xmlns:a16="http://schemas.microsoft.com/office/drawing/2014/main" id="{5167EF5E-7F39-2F47-90FE-B82793CD739B}"/>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4241911" y="0"/>
            <a:ext cx="7962899" cy="6858001"/>
          </a:xfrm>
          <a:prstGeom prst="rect">
            <a:avLst/>
          </a:prstGeom>
        </p:spPr>
      </p:pic>
      <p:pic>
        <p:nvPicPr>
          <p:cNvPr id="12" name="Picture 11" descr="Microsoft Teams Logo">
            <a:extLst>
              <a:ext uri="{FF2B5EF4-FFF2-40B4-BE49-F238E27FC236}">
                <a16:creationId xmlns:a16="http://schemas.microsoft.com/office/drawing/2014/main" id="{777E5B59-6876-A74A-8666-AA8EA0DD1343}"/>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298039" y="305421"/>
            <a:ext cx="2659872" cy="866473"/>
          </a:xfrm>
          <a:prstGeom prst="rect">
            <a:avLst/>
          </a:prstGeom>
        </p:spPr>
      </p:pic>
    </p:spTree>
    <p:extLst>
      <p:ext uri="{BB962C8B-B14F-4D97-AF65-F5344CB8AC3E}">
        <p14:creationId xmlns:p14="http://schemas.microsoft.com/office/powerpoint/2010/main" val="1374622379"/>
      </p:ext>
    </p:extLst>
  </p:cSld>
  <p:clrMapOvr>
    <a:overrideClrMapping bg1="dk1" tx1="lt1" bg2="dk2" tx2="lt2" accent1="accent1" accent2="accent2" accent3="accent3" accent4="accent4" accent5="accent5" accent6="accent6" hlink="hlink" folHlink="folHlink"/>
  </p:clrMapOvr>
  <p:transition>
    <p:fade/>
  </p:transition>
  <p:hf sldNum="0" hdr="0" ftr="0" dt="0"/>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1889748"/>
          </a:xfrm>
        </p:spPr>
        <p:txBody>
          <a:bodyPr wrap="square">
            <a:noAutofit/>
          </a:bodyPr>
          <a:lstStyle>
            <a:lvl1pPr marL="0" indent="0">
              <a:lnSpc>
                <a:spcPct val="90000"/>
              </a:lnSpc>
              <a:spcBef>
                <a:spcPts val="600"/>
              </a:spcBef>
              <a:spcAft>
                <a:spcPts val="600"/>
              </a:spcAft>
              <a:buNone/>
              <a:defRPr sz="1600"/>
            </a:lvl1pPr>
            <a:lvl2pPr marL="228600" indent="0">
              <a:lnSpc>
                <a:spcPct val="90000"/>
              </a:lnSpc>
              <a:spcBef>
                <a:spcPts val="600"/>
              </a:spcBef>
              <a:spcAft>
                <a:spcPts val="600"/>
              </a:spcAft>
              <a:buNone/>
              <a:defRPr sz="1600"/>
            </a:lvl2pPr>
            <a:lvl3pPr marL="457200" indent="0">
              <a:lnSpc>
                <a:spcPct val="90000"/>
              </a:lnSpc>
              <a:spcBef>
                <a:spcPts val="600"/>
              </a:spcBef>
              <a:spcAft>
                <a:spcPts val="600"/>
              </a:spcAft>
              <a:buNone/>
              <a:defRPr sz="1600"/>
            </a:lvl3pPr>
            <a:lvl4pPr marL="685800" indent="0">
              <a:lnSpc>
                <a:spcPct val="90000"/>
              </a:lnSpc>
              <a:spcBef>
                <a:spcPts val="600"/>
              </a:spcBef>
              <a:spcAft>
                <a:spcPts val="600"/>
              </a:spcAft>
              <a:buNone/>
              <a:defRPr sz="1600"/>
            </a:lvl4pPr>
            <a:lvl5pPr marL="914400" indent="0">
              <a:lnSpc>
                <a:spcPct val="90000"/>
              </a:lnSpc>
              <a:spcBef>
                <a:spcPts val="600"/>
              </a:spcBef>
              <a:spcAft>
                <a:spcPts val="600"/>
              </a:spcAft>
              <a:buNone/>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87125733"/>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610188400"/>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3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dirty="0"/>
              <a:t>Click to edit Master title style</a:t>
            </a:r>
          </a:p>
        </p:txBody>
      </p:sp>
      <p:pic>
        <p:nvPicPr>
          <p:cNvPr id="3" name="Picture 2">
            <a:extLst>
              <a:ext uri="{FF2B5EF4-FFF2-40B4-BE49-F238E27FC236}">
                <a16:creationId xmlns:a16="http://schemas.microsoft.com/office/drawing/2014/main" id="{039F2E5E-512C-4CD8-A1AB-977FA6497F03}"/>
              </a:ext>
              <a:ext uri="{C183D7F6-B498-43B3-948B-1728B52AA6E4}">
                <adec:decorative xmlns:adec="http://schemas.microsoft.com/office/drawing/2017/decorative" val="1"/>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6659879" y="737419"/>
            <a:ext cx="5532121" cy="6120582"/>
          </a:xfrm>
          <a:prstGeom prst="rect">
            <a:avLst/>
          </a:prstGeom>
          <a:ln>
            <a:noFill/>
          </a:ln>
        </p:spPr>
      </p:pic>
    </p:spTree>
    <p:extLst>
      <p:ext uri="{BB962C8B-B14F-4D97-AF65-F5344CB8AC3E}">
        <p14:creationId xmlns:p14="http://schemas.microsoft.com/office/powerpoint/2010/main" val="51754507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_Title Only">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8609B2A-8DB5-4FAC-BCEF-34B51A118AEE}"/>
              </a:ext>
              <a:ext uri="{C183D7F6-B498-43B3-948B-1728B52AA6E4}">
                <adec:decorative xmlns:adec="http://schemas.microsoft.com/office/drawing/2017/decorative" val="1"/>
              </a:ext>
            </a:extLst>
          </p:cNvPr>
          <p:cNvSpPr/>
          <p:nvPr userDrawn="1"/>
        </p:nvSpPr>
        <p:spPr bwMode="auto">
          <a:xfrm>
            <a:off x="0" y="737419"/>
            <a:ext cx="12192000" cy="6120581"/>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pic>
        <p:nvPicPr>
          <p:cNvPr id="4" name="Picture 3">
            <a:extLst>
              <a:ext uri="{FF2B5EF4-FFF2-40B4-BE49-F238E27FC236}">
                <a16:creationId xmlns:a16="http://schemas.microsoft.com/office/drawing/2014/main" id="{E98A0557-7BAF-44F3-AB91-18B1D0961BC7}"/>
              </a:ext>
              <a:ext uri="{C183D7F6-B498-43B3-948B-1728B52AA6E4}">
                <adec:decorative xmlns:adec="http://schemas.microsoft.com/office/drawing/2017/decorative" val="1"/>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6659879" y="4922521"/>
            <a:ext cx="5532121" cy="1935479"/>
          </a:xfrm>
          <a:prstGeom prst="rect">
            <a:avLst/>
          </a:prstGeom>
          <a:ln>
            <a:noFill/>
          </a:ln>
        </p:spPr>
      </p:pic>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3" y="899160"/>
            <a:ext cx="11018520" cy="430887"/>
          </a:xfrm>
        </p:spPr>
        <p:txBody>
          <a:bodyPr/>
          <a:lstStyle/>
          <a:p>
            <a:r>
              <a:rPr lang="en-US" dirty="0"/>
              <a:t>Click to edit Master title style</a:t>
            </a:r>
          </a:p>
        </p:txBody>
      </p:sp>
    </p:spTree>
    <p:extLst>
      <p:ext uri="{BB962C8B-B14F-4D97-AF65-F5344CB8AC3E}">
        <p14:creationId xmlns:p14="http://schemas.microsoft.com/office/powerpoint/2010/main" val="751974315"/>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2_Title Only">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98A0557-7BAF-44F3-AB91-18B1D0961BC7}"/>
              </a:ext>
              <a:ext uri="{C183D7F6-B498-43B3-948B-1728B52AA6E4}">
                <adec:decorative xmlns:adec="http://schemas.microsoft.com/office/drawing/2017/decorative" val="1"/>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6659879" y="737419"/>
            <a:ext cx="5532121" cy="6120582"/>
          </a:xfrm>
          <a:prstGeom prst="rect">
            <a:avLst/>
          </a:prstGeom>
          <a:ln>
            <a:noFill/>
          </a:ln>
        </p:spPr>
      </p:pic>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3" y="899160"/>
            <a:ext cx="11018520" cy="430887"/>
          </a:xfrm>
        </p:spPr>
        <p:txBody>
          <a:bodyPr/>
          <a:lstStyle/>
          <a:p>
            <a:r>
              <a:rPr lang="en-US" dirty="0"/>
              <a:t>Click to edit Master title style</a:t>
            </a:r>
          </a:p>
        </p:txBody>
      </p:sp>
    </p:spTree>
    <p:extLst>
      <p:ext uri="{BB962C8B-B14F-4D97-AF65-F5344CB8AC3E}">
        <p14:creationId xmlns:p14="http://schemas.microsoft.com/office/powerpoint/2010/main" val="1733310758"/>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text side by side 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B68C214-DFA7-41BA-8A6C-2589D0DBF582}"/>
              </a:ext>
              <a:ext uri="{C183D7F6-B498-43B3-948B-1728B52AA6E4}">
                <adec:decorative xmlns:adec="http://schemas.microsoft.com/office/drawing/2017/decorative" val="1"/>
              </a:ext>
            </a:extLst>
          </p:cNvPr>
          <p:cNvSpPr/>
          <p:nvPr userDrawn="1"/>
        </p:nvSpPr>
        <p:spPr bwMode="auto">
          <a:xfrm>
            <a:off x="6921661" y="0"/>
            <a:ext cx="5270339" cy="6858000"/>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pic>
        <p:nvPicPr>
          <p:cNvPr id="8" name="Picture 7">
            <a:extLst>
              <a:ext uri="{FF2B5EF4-FFF2-40B4-BE49-F238E27FC236}">
                <a16:creationId xmlns:a16="http://schemas.microsoft.com/office/drawing/2014/main" id="{AEED950A-895A-4274-BD9F-2A1BE17ADB19}"/>
              </a:ext>
              <a:ext uri="{C183D7F6-B498-43B3-948B-1728B52AA6E4}">
                <adec:decorative xmlns:adec="http://schemas.microsoft.com/office/drawing/2017/decorative" val="1"/>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6921661" y="4247909"/>
            <a:ext cx="5270339" cy="2610091"/>
          </a:xfrm>
          <a:prstGeom prst="rect">
            <a:avLst/>
          </a:prstGeom>
          <a:ln>
            <a:noFill/>
          </a:ln>
        </p:spPr>
      </p:pic>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7575015" y="585788"/>
            <a:ext cx="3963629" cy="430887"/>
          </a:xfrm>
        </p:spPr>
        <p:txBody>
          <a:bodyPr anchor="t" anchorCtr="0"/>
          <a:lstStyle>
            <a:lvl1pPr>
              <a:defRPr>
                <a:solidFill>
                  <a:schemeClr val="bg1"/>
                </a:solidFill>
              </a:defRPr>
            </a:lvl1pPr>
          </a:lstStyle>
          <a:p>
            <a:r>
              <a:rPr lang="en-US" dirty="0"/>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588263" y="585788"/>
            <a:ext cx="5824112" cy="5683249"/>
          </a:xfrm>
        </p:spPr>
        <p:txBody>
          <a:bodyPr anchor="ctr"/>
          <a:lstStyle>
            <a:lvl1pPr marL="231775" indent="-231775">
              <a:spcAft>
                <a:spcPts val="600"/>
              </a:spcAft>
              <a:buFont typeface="Wingdings" panose="05000000000000000000" pitchFamily="2" charset="2"/>
              <a:buChar char=""/>
              <a:defRPr/>
            </a:lvl1pPr>
          </a:lstStyle>
          <a:p>
            <a:pPr lvl="0"/>
            <a:r>
              <a:rPr lang="en-US" dirty="0"/>
              <a:t>Click to edit Master text styles</a:t>
            </a:r>
          </a:p>
        </p:txBody>
      </p:sp>
      <p:sp>
        <p:nvSpPr>
          <p:cNvPr id="6" name="TextBox 5">
            <a:extLst>
              <a:ext uri="{FF2B5EF4-FFF2-40B4-BE49-F238E27FC236}">
                <a16:creationId xmlns:a16="http://schemas.microsoft.com/office/drawing/2014/main" id="{A1DC2181-37AB-40A3-B61C-1DE7DBB57D63}"/>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45155178"/>
      </p:ext>
    </p:extLst>
  </p:cSld>
  <p:clrMapOvr>
    <a:masterClrMapping/>
  </p:clrMapOvr>
  <p:transition>
    <p:fade/>
  </p:transition>
  <p:hf sldNum="0" hdr="0" ftr="0" dt="0"/>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cSld name="Section Titl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1864180"/>
            <a:ext cx="9144000" cy="498598"/>
          </a:xfrm>
          <a:noFill/>
        </p:spPr>
        <p:txBody>
          <a:bodyPr lIns="0" tIns="0" rIns="0" bIns="0" anchor="t"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pic>
        <p:nvPicPr>
          <p:cNvPr id="3" name="Picture 2">
            <a:extLst>
              <a:ext uri="{FF2B5EF4-FFF2-40B4-BE49-F238E27FC236}">
                <a16:creationId xmlns:a16="http://schemas.microsoft.com/office/drawing/2014/main" id="{CF43D19D-3C19-407F-A55F-ABF98AE1849F}"/>
              </a:ext>
              <a:ext uri="{C183D7F6-B498-43B3-948B-1728B52AA6E4}">
                <adec:decorative xmlns:adec="http://schemas.microsoft.com/office/drawing/2017/decorative" val="1"/>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6659879" y="737419"/>
            <a:ext cx="5532121" cy="6120582"/>
          </a:xfrm>
          <a:prstGeom prst="rect">
            <a:avLst/>
          </a:prstGeom>
          <a:ln>
            <a:noFill/>
          </a:ln>
        </p:spPr>
      </p:pic>
    </p:spTree>
    <p:extLst>
      <p:ext uri="{BB962C8B-B14F-4D97-AF65-F5344CB8AC3E}">
        <p14:creationId xmlns:p14="http://schemas.microsoft.com/office/powerpoint/2010/main" val="2720047201"/>
      </p:ext>
    </p:extLst>
  </p:cSld>
  <p:clrMapOvr>
    <a:overrideClrMapping bg1="dk1" tx1="lt1" bg2="dk2" tx2="lt2" accent1="accent1" accent2="accent2" accent3="accent3" accent4="accent4" accent5="accent5" accent6="accent6" hlink="hlink" folHlink="folHlink"/>
  </p:clrMapOvr>
  <p:transition>
    <p:fade/>
  </p:transition>
  <p:hf sldNum="0" hdr="0" ftr="0" dt="0"/>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cSld name="Closing logo slide">
    <p:bg>
      <p:bgPr>
        <a:solidFill>
          <a:schemeClr val="accent2"/>
        </a:solidFill>
        <a:effectLst/>
      </p:bgPr>
    </p:bg>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dirty="0">
                <a:solidFill>
                  <a:schemeClr val="tx1"/>
                </a:solidFill>
                <a:cs typeface="Segoe UI" pitchFamily="34" charset="0"/>
              </a:rPr>
              <a:t>© Copyright Microsoft Corporation. All rights reserved. </a:t>
            </a:r>
          </a:p>
        </p:txBody>
      </p:sp>
      <p:pic>
        <p:nvPicPr>
          <p:cNvPr id="5" name="Picture 4" descr="Microsoft Teams Logo">
            <a:extLst>
              <a:ext uri="{FF2B5EF4-FFF2-40B4-BE49-F238E27FC236}">
                <a16:creationId xmlns:a16="http://schemas.microsoft.com/office/drawing/2014/main" id="{286FD364-646F-4818-9F75-F213E270A1C1}"/>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298039" y="305421"/>
            <a:ext cx="2659872" cy="866473"/>
          </a:xfrm>
          <a:prstGeom prst="rect">
            <a:avLst/>
          </a:prstGeom>
        </p:spPr>
      </p:pic>
    </p:spTree>
    <p:extLst>
      <p:ext uri="{BB962C8B-B14F-4D97-AF65-F5344CB8AC3E}">
        <p14:creationId xmlns:p14="http://schemas.microsoft.com/office/powerpoint/2010/main" val="1835212921"/>
      </p:ext>
    </p:extLst>
  </p:cSld>
  <p:clrMapOvr>
    <a:overrideClrMapping bg1="dk1" tx1="lt1" bg2="dk2" tx2="lt2" accent1="accent1" accent2="accent2" accent3="accent3" accent4="accent4" accent5="accent5" accent6="accent6" hlink="hlink" folHlink="folHlink"/>
  </p:clrMapOvr>
  <p:transition>
    <p:fade/>
  </p:transition>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962432932"/>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5F184F9F-6001-E8BD-DD4D-46982A5E79AA}"/>
              </a:ext>
            </a:extLst>
          </p:cNvPr>
          <p:cNvGrpSpPr/>
          <p:nvPr userDrawn="1"/>
        </p:nvGrpSpPr>
        <p:grpSpPr>
          <a:xfrm>
            <a:off x="1" y="-449"/>
            <a:ext cx="12192000" cy="6857999"/>
            <a:chOff x="1" y="-449"/>
            <a:chExt cx="12192000" cy="6857999"/>
          </a:xfrm>
        </p:grpSpPr>
        <p:pic>
          <p:nvPicPr>
            <p:cNvPr id="4" name="Graphic 3">
              <a:extLst>
                <a:ext uri="{FF2B5EF4-FFF2-40B4-BE49-F238E27FC236}">
                  <a16:creationId xmlns:a16="http://schemas.microsoft.com/office/drawing/2014/main" id="{C903E3E7-1EDC-F32A-ACE7-A0CC5CA95DDD}"/>
                </a:ext>
              </a:extLst>
            </p:cNvPr>
            <p:cNvPicPr>
              <a:picLocks noChangeAspect="1"/>
            </p:cNvPicPr>
            <p:nvPr/>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rcRect l="7274" t="6740" r="7274" b="6740"/>
            <a:stretch>
              <a:fillRect/>
            </a:stretch>
          </p:blipFill>
          <p:spPr>
            <a:xfrm>
              <a:off x="1" y="-449"/>
              <a:ext cx="12192000" cy="6857999"/>
            </a:xfrm>
            <a:custGeom>
              <a:avLst/>
              <a:gdLst>
                <a:gd name="connsiteX0" fmla="*/ 0 w 12192000"/>
                <a:gd name="connsiteY0" fmla="*/ 0 h 6857999"/>
                <a:gd name="connsiteX1" fmla="*/ 12192000 w 12192000"/>
                <a:gd name="connsiteY1" fmla="*/ 0 h 6857999"/>
                <a:gd name="connsiteX2" fmla="*/ 12192000 w 12192000"/>
                <a:gd name="connsiteY2" fmla="*/ 6857999 h 6857999"/>
                <a:gd name="connsiteX3" fmla="*/ 0 w 12192000"/>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12192000" h="6857999">
                  <a:moveTo>
                    <a:pt x="0" y="0"/>
                  </a:moveTo>
                  <a:lnTo>
                    <a:pt x="12192000" y="0"/>
                  </a:lnTo>
                  <a:lnTo>
                    <a:pt x="12192000" y="6857999"/>
                  </a:lnTo>
                  <a:lnTo>
                    <a:pt x="0" y="6857999"/>
                  </a:lnTo>
                  <a:close/>
                </a:path>
              </a:pathLst>
            </a:custGeom>
          </p:spPr>
        </p:pic>
        <p:sp>
          <p:nvSpPr>
            <p:cNvPr id="5" name="Rectangle 4">
              <a:extLst>
                <a:ext uri="{FF2B5EF4-FFF2-40B4-BE49-F238E27FC236}">
                  <a16:creationId xmlns:a16="http://schemas.microsoft.com/office/drawing/2014/main" id="{BF3ADE70-59DE-2608-4263-C4DC4E1D1655}"/>
                </a:ext>
              </a:extLst>
            </p:cNvPr>
            <p:cNvSpPr/>
            <p:nvPr/>
          </p:nvSpPr>
          <p:spPr>
            <a:xfrm>
              <a:off x="1" y="-449"/>
              <a:ext cx="12192000" cy="6857999"/>
            </a:xfrm>
            <a:prstGeom prst="rect">
              <a:avLst/>
            </a:prstGeom>
            <a:gradFill flip="none" rotWithShape="1">
              <a:gsLst>
                <a:gs pos="53000">
                  <a:srgbClr val="FFFFFF">
                    <a:alpha val="89000"/>
                  </a:srgbClr>
                </a:gs>
                <a:gs pos="0">
                  <a:srgbClr val="FFFFFF">
                    <a:alpha val="20000"/>
                  </a:srgbClr>
                </a:gs>
                <a:gs pos="100000">
                  <a:srgbClr val="FFFFFF">
                    <a:alpha val="20000"/>
                  </a:srgbClr>
                </a:gs>
              </a:gsLst>
              <a:lin ang="0" scaled="1"/>
              <a:tileRect/>
            </a:gradFill>
            <a:ln w="12700" cap="flat" cmpd="sng" algn="ctr">
              <a:noFill/>
              <a:prstDash val="solid"/>
              <a:miter lim="800000"/>
            </a:ln>
            <a:effectLst/>
          </p:spPr>
          <p:txBody>
            <a:bodyPr rtlCol="0" anchor="ctr"/>
            <a:lstStyle/>
            <a:p>
              <a:pPr algn="ctr" defTabSz="914400"/>
              <a:endParaRPr lang="en-US" sz="1800" kern="0" dirty="0">
                <a:solidFill>
                  <a:prstClr val="white"/>
                </a:solidFill>
                <a:latin typeface="Calibri" panose="020F0502020204030204"/>
              </a:endParaRPr>
            </a:p>
          </p:txBody>
        </p:sp>
      </p:grpSp>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3" y="457200"/>
            <a:ext cx="11018520" cy="492443"/>
          </a:xfrm>
        </p:spPr>
        <p:txBody>
          <a:bodyPr/>
          <a:lstStyle>
            <a:lvl1pPr>
              <a:defRPr sz="3200"/>
            </a:lvl1pPr>
          </a:lstStyle>
          <a:p>
            <a:r>
              <a:rPr lang="en-US"/>
              <a:t>Click to edit Master title style</a:t>
            </a:r>
          </a:p>
        </p:txBody>
      </p:sp>
    </p:spTree>
    <p:extLst>
      <p:ext uri="{BB962C8B-B14F-4D97-AF65-F5344CB8AC3E}">
        <p14:creationId xmlns:p14="http://schemas.microsoft.com/office/powerpoint/2010/main" val="2366406490"/>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5F184F9F-6001-E8BD-DD4D-46982A5E79AA}"/>
              </a:ext>
            </a:extLst>
          </p:cNvPr>
          <p:cNvGrpSpPr/>
          <p:nvPr userDrawn="1"/>
        </p:nvGrpSpPr>
        <p:grpSpPr>
          <a:xfrm>
            <a:off x="1" y="-449"/>
            <a:ext cx="12192000" cy="6857999"/>
            <a:chOff x="1" y="-449"/>
            <a:chExt cx="12192000" cy="6857999"/>
          </a:xfrm>
        </p:grpSpPr>
        <p:pic>
          <p:nvPicPr>
            <p:cNvPr id="4" name="Graphic 3">
              <a:extLst>
                <a:ext uri="{FF2B5EF4-FFF2-40B4-BE49-F238E27FC236}">
                  <a16:creationId xmlns:a16="http://schemas.microsoft.com/office/drawing/2014/main" id="{C903E3E7-1EDC-F32A-ACE7-A0CC5CA95DDD}"/>
                </a:ext>
              </a:extLst>
            </p:cNvPr>
            <p:cNvPicPr>
              <a:picLocks noChangeAspect="1"/>
            </p:cNvPicPr>
            <p:nvPr/>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rcRect l="7274" t="6740" r="7274" b="6740"/>
            <a:stretch>
              <a:fillRect/>
            </a:stretch>
          </p:blipFill>
          <p:spPr>
            <a:xfrm>
              <a:off x="1" y="-449"/>
              <a:ext cx="12192000" cy="6857999"/>
            </a:xfrm>
            <a:custGeom>
              <a:avLst/>
              <a:gdLst>
                <a:gd name="connsiteX0" fmla="*/ 0 w 12192000"/>
                <a:gd name="connsiteY0" fmla="*/ 0 h 6857999"/>
                <a:gd name="connsiteX1" fmla="*/ 12192000 w 12192000"/>
                <a:gd name="connsiteY1" fmla="*/ 0 h 6857999"/>
                <a:gd name="connsiteX2" fmla="*/ 12192000 w 12192000"/>
                <a:gd name="connsiteY2" fmla="*/ 6857999 h 6857999"/>
                <a:gd name="connsiteX3" fmla="*/ 0 w 12192000"/>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12192000" h="6857999">
                  <a:moveTo>
                    <a:pt x="0" y="0"/>
                  </a:moveTo>
                  <a:lnTo>
                    <a:pt x="12192000" y="0"/>
                  </a:lnTo>
                  <a:lnTo>
                    <a:pt x="12192000" y="6857999"/>
                  </a:lnTo>
                  <a:lnTo>
                    <a:pt x="0" y="6857999"/>
                  </a:lnTo>
                  <a:close/>
                </a:path>
              </a:pathLst>
            </a:custGeom>
          </p:spPr>
        </p:pic>
        <p:sp>
          <p:nvSpPr>
            <p:cNvPr id="5" name="Rectangle 4">
              <a:extLst>
                <a:ext uri="{FF2B5EF4-FFF2-40B4-BE49-F238E27FC236}">
                  <a16:creationId xmlns:a16="http://schemas.microsoft.com/office/drawing/2014/main" id="{BF3ADE70-59DE-2608-4263-C4DC4E1D1655}"/>
                </a:ext>
              </a:extLst>
            </p:cNvPr>
            <p:cNvSpPr/>
            <p:nvPr/>
          </p:nvSpPr>
          <p:spPr>
            <a:xfrm>
              <a:off x="1" y="-449"/>
              <a:ext cx="12192000" cy="6857999"/>
            </a:xfrm>
            <a:prstGeom prst="rect">
              <a:avLst/>
            </a:prstGeom>
            <a:gradFill flip="none" rotWithShape="1">
              <a:gsLst>
                <a:gs pos="53000">
                  <a:srgbClr val="FFFFFF">
                    <a:alpha val="89000"/>
                  </a:srgbClr>
                </a:gs>
                <a:gs pos="0">
                  <a:srgbClr val="FFFFFF">
                    <a:alpha val="20000"/>
                  </a:srgbClr>
                </a:gs>
                <a:gs pos="100000">
                  <a:srgbClr val="FFFFFF">
                    <a:alpha val="20000"/>
                  </a:srgbClr>
                </a:gs>
              </a:gsLst>
              <a:lin ang="0" scaled="1"/>
              <a:tileRect/>
            </a:gradFill>
            <a:ln w="12700" cap="flat" cmpd="sng" algn="ctr">
              <a:noFill/>
              <a:prstDash val="solid"/>
              <a:miter lim="800000"/>
            </a:ln>
            <a:effectLst/>
          </p:spPr>
          <p:txBody>
            <a:bodyPr rtlCol="0" anchor="ctr"/>
            <a:lstStyle/>
            <a:p>
              <a:pPr algn="ctr" defTabSz="914400"/>
              <a:endParaRPr lang="en-US" sz="1800" kern="0" dirty="0">
                <a:solidFill>
                  <a:prstClr val="white"/>
                </a:solidFill>
                <a:latin typeface="Calibri" panose="020F0502020204030204"/>
              </a:endParaRPr>
            </a:p>
          </p:txBody>
        </p:sp>
      </p:grpSp>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319617343"/>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emf"/><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theme" Target="../theme/theme2.xml"/><Relationship Id="rId1"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2.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blackWhite">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8263" y="457200"/>
            <a:ext cx="11018520" cy="430887"/>
          </a:xfrm>
          <a:prstGeom prst="rect">
            <a:avLst/>
          </a:prstGeom>
        </p:spPr>
        <p:txBody>
          <a:bodyPr vert="horz" wrap="square" lIns="0" tIns="0" rIns="0" bIns="0" rtlCol="0" anchor="t">
            <a:spAutoFit/>
          </a:bodyPr>
          <a:lstStyle/>
          <a:p>
            <a:r>
              <a:rPr lang="en-US" dirty="0"/>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50" name="Text Placeholder 3">
            <a:extLst>
              <a:ext uri="{FF2B5EF4-FFF2-40B4-BE49-F238E27FC236}">
                <a16:creationId xmlns:a16="http://schemas.microsoft.com/office/drawing/2014/main" id="{779F468F-4BAD-400D-B734-61032F99696D}"/>
              </a:ext>
            </a:extLst>
          </p:cNvPr>
          <p:cNvSpPr>
            <a:spLocks noGrp="1"/>
          </p:cNvSpPr>
          <p:nvPr>
            <p:ph type="body" idx="1"/>
          </p:nvPr>
        </p:nvSpPr>
        <p:spPr>
          <a:xfrm>
            <a:off x="584200" y="1435503"/>
            <a:ext cx="11018520" cy="126803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1" name="GRID" hidden="1">
            <a:extLst>
              <a:ext uri="{FF2B5EF4-FFF2-40B4-BE49-F238E27FC236}">
                <a16:creationId xmlns:a16="http://schemas.microsoft.com/office/drawing/2014/main" id="{D29CAA59-4543-4447-AF39-75C34B2E8835}"/>
              </a:ext>
            </a:extLst>
          </p:cNvPr>
          <p:cNvGrpSpPr/>
          <p:nvPr userDrawn="1"/>
        </p:nvGrpSpPr>
        <p:grpSpPr>
          <a:xfrm>
            <a:off x="0" y="0"/>
            <a:ext cx="12192000" cy="6858000"/>
            <a:chOff x="0" y="0"/>
            <a:chExt cx="12192000" cy="6858000"/>
          </a:xfrm>
        </p:grpSpPr>
        <p:cxnSp>
          <p:nvCxnSpPr>
            <p:cNvPr id="52" name="Straight Connector 51">
              <a:extLst>
                <a:ext uri="{FF2B5EF4-FFF2-40B4-BE49-F238E27FC236}">
                  <a16:creationId xmlns:a16="http://schemas.microsoft.com/office/drawing/2014/main" id="{7665D89D-A647-4964-AF35-C2985C033064}"/>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06AF6B52-69FC-4DC2-A3C3-EE4D6D3CDEAA}"/>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64BAA492-561F-4B75-8559-61342FED8F08}"/>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4E939FFA-045C-41F8-A428-A046FBCB42D0}"/>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EF6740E-3CFA-427A-9195-F4327E5CB574}"/>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2CC79E2E-0227-458A-AF8F-9535048D363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12E17F4D-46B4-49A1-AFBE-361B8A1CFEC9}"/>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0E61EC02-AC74-4080-BE78-50A6430E5CF0}"/>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C9214BC1-F212-40D3-A807-AAF3FC837552}"/>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85A6B89B-932E-4363-960D-B314D595F2D9}"/>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7D57D146-6585-430C-9C67-8196AB46E08D}"/>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7F0F8DE2-7AD2-4D82-B580-A9B3FC8DA205}"/>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ECB667D5-8525-4103-BBBF-9A8DB76CE28F}"/>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83D3D208-4189-42DC-89DB-70443C153690}"/>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5274148F-2F97-4711-8208-43BB8AFFAA15}"/>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B5949FFF-124F-4A9F-AE42-44411A3755A6}"/>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F996BCBE-EA91-41DC-843B-FE30A94E525F}"/>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9BB756AE-09D3-4EE9-8DC4-54366AEEB023}"/>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B113CE12-87B2-4A10-881B-CF90A6BE129F}"/>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B8A11768-0622-427C-A520-9A08BB4CB95D}"/>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B64663F-E9E0-445F-BA91-2126914926DF}"/>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3BF550B7-FB3D-4276-B0DB-0F780B0D3B6D}"/>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8FC1D56A-9F08-4E92-A00B-9C4BFA33E38F}"/>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DE1FF204-E79A-4E96-A04B-550FBE1209CC}"/>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E5652A56-BC1A-4508-91D3-7DFC08E9C14E}"/>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E914D5CD-FAB2-44C0-979A-252157117E98}"/>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74F6F9B3-6216-466F-97E7-6B13516A05AE}"/>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11C7CA38-8F9D-44D8-A744-2DC1C1339694}"/>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7FB3E3C2-0BC5-4C2F-BF4F-54BB3BD3F4CF}"/>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B265AE12-4430-4DEA-9C3F-129D4B09FDA7}"/>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9DA56090-9167-4AF9-B1FD-52EB2C93292D}"/>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76F9E21F-A9BA-4243-8542-C518DEB9A8D4}"/>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E04A6FAC-AF23-4648-8D3A-3E3EC3B1ABE4}"/>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D3160509-8995-4985-8B40-4E3D291EDA44}"/>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86" name=".64 square" hidden="1">
            <a:extLst>
              <a:ext uri="{FF2B5EF4-FFF2-40B4-BE49-F238E27FC236}">
                <a16:creationId xmlns:a16="http://schemas.microsoft.com/office/drawing/2014/main" id="{A1153AC4-DB5F-4A2B-8B4B-5278D5ED0A43}"/>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87" name=".32 square" hidden="1">
            <a:extLst>
              <a:ext uri="{FF2B5EF4-FFF2-40B4-BE49-F238E27FC236}">
                <a16:creationId xmlns:a16="http://schemas.microsoft.com/office/drawing/2014/main" id="{8CEF05CC-7293-4981-9B4F-613252C2F14B}"/>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pic>
        <p:nvPicPr>
          <p:cNvPr id="8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ACA5534D-CF9D-4779-B5A5-D20006C0FC34}"/>
              </a:ext>
              <a:ext uri="{C183D7F6-B498-43B3-948B-1728B52AA6E4}">
                <adec:decorative xmlns:adec="http://schemas.microsoft.com/office/drawing/2017/decorative" val="0"/>
              </a:ext>
            </a:extLst>
          </p:cNvPr>
          <p:cNvPicPr>
            <a:picLocks noChangeAspect="1"/>
          </p:cNvPicPr>
          <p:nvPr userDrawn="1"/>
        </p:nvPicPr>
        <p:blipFill rotWithShape="1">
          <a:blip r:embed="rId11" cstate="screen">
            <a:extLst>
              <a:ext uri="{28A0092B-C50C-407E-A947-70E740481C1C}">
                <a14:useLocalDpi xmlns:a14="http://schemas.microsoft.com/office/drawing/2010/main"/>
              </a:ext>
            </a:extLst>
          </a:blip>
          <a:srcRect l="762"/>
          <a:stretch/>
        </p:blipFill>
        <p:spPr>
          <a:xfrm rot="5400000">
            <a:off x="-4241298" y="2843774"/>
            <a:ext cx="6858000" cy="1170455"/>
          </a:xfrm>
          <a:prstGeom prst="rect">
            <a:avLst/>
          </a:prstGeom>
        </p:spPr>
      </p:pic>
      <p:grpSp>
        <p:nvGrpSpPr>
          <p:cNvPr id="6" name="Group 5">
            <a:extLst>
              <a:ext uri="{FF2B5EF4-FFF2-40B4-BE49-F238E27FC236}">
                <a16:creationId xmlns:a16="http://schemas.microsoft.com/office/drawing/2014/main" id="{E2E31D8B-33D7-4D36-A917-9FCD4EF1F49A}"/>
              </a:ext>
            </a:extLst>
          </p:cNvPr>
          <p:cNvGrpSpPr>
            <a:grpSpLocks noGrp="1" noUngrp="1" noRot="1" noMove="1" noResize="1"/>
          </p:cNvGrpSpPr>
          <p:nvPr userDrawn="1"/>
        </p:nvGrpSpPr>
        <p:grpSpPr>
          <a:xfrm>
            <a:off x="6093459" y="3428997"/>
            <a:ext cx="6847849" cy="4181358"/>
            <a:chOff x="6093459" y="3428997"/>
            <a:chExt cx="6847849" cy="4181358"/>
          </a:xfrm>
        </p:grpSpPr>
        <p:cxnSp>
          <p:nvCxnSpPr>
            <p:cNvPr id="89" name="Straight Connector 88">
              <a:extLst>
                <a:ext uri="{FF2B5EF4-FFF2-40B4-BE49-F238E27FC236}">
                  <a16:creationId xmlns:a16="http://schemas.microsoft.com/office/drawing/2014/main" id="{213B9916-97D8-4240-8528-857346D6EC5F}"/>
                </a:ext>
              </a:extLst>
            </p:cNvPr>
            <p:cNvCxnSpPr>
              <a:cxnSpLocks noGrp="1" noRot="1" noMove="1" noResize="1" noEditPoints="1" noAdjustHandles="1" noChangeArrowheads="1" noChangeShapeType="1"/>
            </p:cNvCxnSpPr>
            <p:nvPr userDrawn="1"/>
          </p:nvCxnSpPr>
          <p:spPr>
            <a:xfrm flipH="1">
              <a:off x="12223677" y="3428997"/>
              <a:ext cx="717631" cy="0"/>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cxnSp>
          <p:nvCxnSpPr>
            <p:cNvPr id="90" name="Straight Connector 89">
              <a:extLst>
                <a:ext uri="{FF2B5EF4-FFF2-40B4-BE49-F238E27FC236}">
                  <a16:creationId xmlns:a16="http://schemas.microsoft.com/office/drawing/2014/main" id="{FBF70DFE-E8FA-48EF-B24F-AA01A7D59240}"/>
                </a:ext>
              </a:extLst>
            </p:cNvPr>
            <p:cNvCxnSpPr>
              <a:cxnSpLocks noGrp="1" noRot="1" noMove="1" noResize="1" noEditPoints="1" noAdjustHandles="1" noChangeArrowheads="1" noChangeShapeType="1"/>
            </p:cNvCxnSpPr>
            <p:nvPr userDrawn="1"/>
          </p:nvCxnSpPr>
          <p:spPr>
            <a:xfrm rot="5400000" flipH="1">
              <a:off x="5734644" y="7251540"/>
              <a:ext cx="717631" cy="0"/>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sp>
          <p:nvSpPr>
            <p:cNvPr id="91" name="Rectangle 90">
              <a:extLst>
                <a:ext uri="{FF2B5EF4-FFF2-40B4-BE49-F238E27FC236}">
                  <a16:creationId xmlns:a16="http://schemas.microsoft.com/office/drawing/2014/main" id="{88299BC0-E73A-410F-95F9-4F0996258E0D}"/>
                </a:ext>
              </a:extLst>
            </p:cNvPr>
            <p:cNvSpPr>
              <a:spLocks noGrp="1" noRot="1" noMove="1" noResize="1" noEditPoints="1" noAdjustHandles="1" noChangeArrowheads="1" noChangeShapeType="1"/>
            </p:cNvSpPr>
            <p:nvPr userDrawn="1"/>
          </p:nvSpPr>
          <p:spPr bwMode="auto">
            <a:xfrm>
              <a:off x="7002684" y="7022591"/>
              <a:ext cx="4282632" cy="535677"/>
            </a:xfrm>
            <a:prstGeom prst="rect">
              <a:avLst/>
            </a:prstGeom>
            <a:no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760" tIns="146304" rIns="365760" bIns="146304" numCol="1" spcCol="0" rtlCol="0" fromWordArt="0" anchor="ctr" anchorCtr="0" forceAA="0" compatLnSpc="1">
              <a:prstTxWarp prst="textNoShape">
                <a:avLst/>
              </a:prstTxWarp>
              <a:noAutofit/>
            </a:bodyPr>
            <a:lstStyle/>
            <a:p>
              <a:pPr algn="ctr" defTabSz="932472" fontAlgn="base">
                <a:spcBef>
                  <a:spcPct val="0"/>
                </a:spcBef>
                <a:spcAft>
                  <a:spcPct val="0"/>
                </a:spcAft>
              </a:pPr>
              <a:r>
                <a:rPr lang="en-US" sz="2000" b="1" dirty="0">
                  <a:solidFill>
                    <a:srgbClr val="FF0000"/>
                  </a:solidFill>
                  <a:ea typeface="Segoe UI" pitchFamily="34" charset="0"/>
                  <a:cs typeface="Segoe UI" pitchFamily="34" charset="0"/>
                </a:rPr>
                <a:t>“Stand Out” Presenter Area</a:t>
              </a:r>
              <a:endParaRPr lang="en-US" sz="2000" b="0" i="1" dirty="0">
                <a:solidFill>
                  <a:srgbClr val="FF0000"/>
                </a:solidFill>
                <a:ea typeface="Segoe UI" pitchFamily="34" charset="0"/>
                <a:cs typeface="Segoe UI" pitchFamily="34" charset="0"/>
              </a:endParaRPr>
            </a:p>
          </p:txBody>
        </p:sp>
        <p:cxnSp>
          <p:nvCxnSpPr>
            <p:cNvPr id="92" name="Straight Connector 91">
              <a:extLst>
                <a:ext uri="{FF2B5EF4-FFF2-40B4-BE49-F238E27FC236}">
                  <a16:creationId xmlns:a16="http://schemas.microsoft.com/office/drawing/2014/main" id="{6B8C8758-4C32-40E3-9B82-2E7FD68201EE}"/>
                </a:ext>
              </a:extLst>
            </p:cNvPr>
            <p:cNvCxnSpPr>
              <a:cxnSpLocks noGrp="1" noRot="1" noMove="1" noResize="1" noEditPoints="1" noAdjustHandles="1" noChangeArrowheads="1" noChangeShapeType="1"/>
            </p:cNvCxnSpPr>
            <p:nvPr userDrawn="1"/>
          </p:nvCxnSpPr>
          <p:spPr>
            <a:xfrm>
              <a:off x="10857053" y="7294941"/>
              <a:ext cx="1794076" cy="0"/>
            </a:xfrm>
            <a:prstGeom prst="line">
              <a:avLst/>
            </a:prstGeom>
            <a:solidFill>
              <a:schemeClr val="tx2">
                <a:lumMod val="20000"/>
                <a:lumOff val="80000"/>
              </a:schemeClr>
            </a:solidFill>
            <a:ln w="38100">
              <a:solidFill>
                <a:srgbClr val="FF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93" name="Straight Connector 92">
              <a:extLst>
                <a:ext uri="{FF2B5EF4-FFF2-40B4-BE49-F238E27FC236}">
                  <a16:creationId xmlns:a16="http://schemas.microsoft.com/office/drawing/2014/main" id="{363626D5-D594-4A87-A153-462C6196FE1B}"/>
                </a:ext>
              </a:extLst>
            </p:cNvPr>
            <p:cNvCxnSpPr>
              <a:cxnSpLocks noGrp="1" noRot="1" noMove="1" noResize="1" noEditPoints="1" noAdjustHandles="1" noChangeArrowheads="1" noChangeShapeType="1"/>
            </p:cNvCxnSpPr>
            <p:nvPr userDrawn="1"/>
          </p:nvCxnSpPr>
          <p:spPr>
            <a:xfrm flipH="1">
              <a:off x="6093459" y="7294941"/>
              <a:ext cx="1383787" cy="0"/>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cxnSp>
          <p:nvCxnSpPr>
            <p:cNvPr id="95" name="Straight Connector 94">
              <a:extLst>
                <a:ext uri="{FF2B5EF4-FFF2-40B4-BE49-F238E27FC236}">
                  <a16:creationId xmlns:a16="http://schemas.microsoft.com/office/drawing/2014/main" id="{C34B2017-EB17-41CE-AF1B-DACD9422C7A1}"/>
                </a:ext>
              </a:extLst>
            </p:cNvPr>
            <p:cNvCxnSpPr>
              <a:cxnSpLocks noGrp="1" noRot="1" noMove="1" noResize="1" noEditPoints="1" noAdjustHandles="1" noChangeArrowheads="1" noChangeShapeType="1"/>
            </p:cNvCxnSpPr>
            <p:nvPr userDrawn="1"/>
          </p:nvCxnSpPr>
          <p:spPr>
            <a:xfrm flipV="1">
              <a:off x="12651128" y="3428997"/>
              <a:ext cx="1" cy="3865944"/>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grpSp>
    </p:spTree>
    <p:extLst>
      <p:ext uri="{BB962C8B-B14F-4D97-AF65-F5344CB8AC3E}">
        <p14:creationId xmlns:p14="http://schemas.microsoft.com/office/powerpoint/2010/main" val="2868685270"/>
      </p:ext>
    </p:extLst>
  </p:cSld>
  <p:clrMap bg1="lt1" tx1="dk1" bg2="lt2" tx2="dk2" accent1="accent1" accent2="accent2" accent3="accent3" accent4="accent4" accent5="accent5" accent6="accent6" hlink="hlink" folHlink="folHlink"/>
  <p:sldLayoutIdLst>
    <p:sldLayoutId id="2147484946" r:id="rId1"/>
    <p:sldLayoutId id="2147484958" r:id="rId2"/>
    <p:sldLayoutId id="2147484964" r:id="rId3"/>
    <p:sldLayoutId id="2147484966" r:id="rId4"/>
    <p:sldLayoutId id="2147484967" r:id="rId5"/>
    <p:sldLayoutId id="2147484968" r:id="rId6"/>
    <p:sldLayoutId id="2147484989" r:id="rId7"/>
    <p:sldLayoutId id="2147484998" r:id="rId8"/>
    <p:sldLayoutId id="2147485007" r:id="rId9"/>
  </p:sldLayoutIdLst>
  <p:transition>
    <p:fade/>
  </p:transition>
  <p:hf sldNum="0" hdr="0" ftr="0" dt="0"/>
  <p:txStyles>
    <p:titleStyle>
      <a:lvl1pPr algn="l" defTabSz="932742" rtl="0" eaLnBrk="1" latinLnBrk="0" hangingPunct="1">
        <a:lnSpc>
          <a:spcPct val="100000"/>
        </a:lnSpc>
        <a:spcBef>
          <a:spcPct val="0"/>
        </a:spcBef>
        <a:buNone/>
        <a:defRPr lang="en-US" sz="28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blackWhite">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430887"/>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26803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pic>
        <p:nvPicPr>
          <p:cNvPr id="4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64D47851-93E6-4066-B42D-42968BFB647D}"/>
              </a:ext>
              <a:ext uri="{C183D7F6-B498-43B3-948B-1728B52AA6E4}">
                <adec:decorative xmlns:adec="http://schemas.microsoft.com/office/drawing/2017/decorative" val="0"/>
              </a:ext>
            </a:extLst>
          </p:cNvPr>
          <p:cNvPicPr>
            <a:picLocks noChangeAspect="1"/>
          </p:cNvPicPr>
          <p:nvPr userDrawn="1"/>
        </p:nvPicPr>
        <p:blipFill rotWithShape="1">
          <a:blip r:embed="rId3" cstate="hqprint">
            <a:extLst>
              <a:ext uri="{28A0092B-C50C-407E-A947-70E740481C1C}">
                <a14:useLocalDpi xmlns:a14="http://schemas.microsoft.com/office/drawing/2010/main"/>
              </a:ext>
            </a:extLst>
          </a:blip>
          <a:srcRect l="762"/>
          <a:stretch/>
        </p:blipFill>
        <p:spPr>
          <a:xfrm rot="5400000">
            <a:off x="9509760" y="2843773"/>
            <a:ext cx="6858000" cy="1170455"/>
          </a:xfrm>
          <a:prstGeom prst="rect">
            <a:avLst/>
          </a:prstGeom>
        </p:spPr>
      </p:pic>
    </p:spTree>
    <p:extLst>
      <p:ext uri="{BB962C8B-B14F-4D97-AF65-F5344CB8AC3E}">
        <p14:creationId xmlns:p14="http://schemas.microsoft.com/office/powerpoint/2010/main" val="2479823927"/>
      </p:ext>
    </p:extLst>
  </p:cSld>
  <p:clrMap bg1="lt1" tx1="dk1" bg2="lt2" tx2="dk2" accent1="accent1" accent2="accent2" accent3="accent3" accent4="accent4" accent5="accent5" accent6="accent6" hlink="hlink" folHlink="folHlink"/>
  <p:sldLayoutIdLst>
    <p:sldLayoutId id="2147485028" r:id="rId1"/>
  </p:sldLayoutIdLst>
  <p:transition>
    <p:fade/>
  </p:transition>
  <p:hf sldNum="0" hdr="0" ftr="0" dt="0"/>
  <p:txStyles>
    <p:titleStyle>
      <a:lvl1pPr algn="l" defTabSz="932742" rtl="0" eaLnBrk="1" latinLnBrk="0" hangingPunct="1">
        <a:lnSpc>
          <a:spcPct val="100000"/>
        </a:lnSpc>
        <a:spcBef>
          <a:spcPct val="0"/>
        </a:spcBef>
        <a:buNone/>
        <a:defRPr lang="en-US" sz="2800" b="0" kern="1200" cap="none" spc="-50" baseline="0" dirty="0" smtClean="0">
          <a:ln w="3175">
            <a:noFill/>
          </a:ln>
          <a:solidFill>
            <a:schemeClr val="tx1"/>
          </a:solidFill>
          <a:effectLst/>
          <a:latin typeface="+mj-lt"/>
          <a:ea typeface="+mn-ea"/>
          <a:cs typeface="Segoe UI" pitchFamily="34" charset="0"/>
        </a:defRPr>
      </a:lvl1pPr>
    </p:titleStyle>
    <p:body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1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1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blackWhite">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565705644"/>
      </p:ext>
    </p:extLst>
  </p:cSld>
  <p:clrMap bg1="lt1" tx1="dk1" bg2="lt2" tx2="dk2" accent1="accent1" accent2="accent2" accent3="accent3" accent4="accent4" accent5="accent5" accent6="accent6" hlink="hlink" folHlink="folHlink"/>
  <p:sldLayoutIdLst>
    <p:sldLayoutId id="2147485086" r:id="rId1"/>
    <p:sldLayoutId id="2147485087" r:id="rId2"/>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10.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0.xml"/><Relationship Id="rId7" Type="http://schemas.openxmlformats.org/officeDocument/2006/relationships/image" Target="../media/image15.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7.png"/><Relationship Id="rId5" Type="http://schemas.microsoft.com/office/2017/04/relationships/track" Target="../media/track1.vtt"/><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3.xml"/><Relationship Id="rId5" Type="http://schemas.openxmlformats.org/officeDocument/2006/relationships/image" Target="../media/image24.pn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10.xml"/><Relationship Id="rId6" Type="http://schemas.openxmlformats.org/officeDocument/2006/relationships/image" Target="../media/image28.png"/><Relationship Id="rId5" Type="http://schemas.openxmlformats.org/officeDocument/2006/relationships/image" Target="../media/image15.png"/><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slideLayout" Target="../slideLayouts/slideLayout10.xml"/><Relationship Id="rId7" Type="http://schemas.openxmlformats.org/officeDocument/2006/relationships/image" Target="../media/image34.png"/><Relationship Id="rId2" Type="http://schemas.openxmlformats.org/officeDocument/2006/relationships/video" Target="../media/media2.mp4"/><Relationship Id="rId1" Type="http://schemas.microsoft.com/office/2007/relationships/media" Target="../media/media2.mp4"/><Relationship Id="rId6" Type="http://schemas.microsoft.com/office/2017/04/relationships/track" Target="../media/track1.vtt"/><Relationship Id="rId5" Type="http://schemas.openxmlformats.org/officeDocument/2006/relationships/image" Target="../media/image33.png"/><Relationship Id="rId4" Type="http://schemas.openxmlformats.org/officeDocument/2006/relationships/notesSlide" Target="../notesSlides/notesSlide26.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41.png"/></Relationships>
</file>

<file path=ppt/slides/_rels/slide3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hyperlink" Target="https://aka.ms/teamsdevices"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4.xml"/><Relationship Id="rId1" Type="http://schemas.openxmlformats.org/officeDocument/2006/relationships/slideLayout" Target="../slideLayouts/slideLayout11.xml"/><Relationship Id="rId4" Type="http://schemas.openxmlformats.org/officeDocument/2006/relationships/image" Target="../media/image43.png"/></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5.xml"/><Relationship Id="rId1" Type="http://schemas.openxmlformats.org/officeDocument/2006/relationships/slideLayout" Target="../slideLayouts/slideLayout11.xml"/><Relationship Id="rId4" Type="http://schemas.openxmlformats.org/officeDocument/2006/relationships/image" Target="../media/image44.jpeg"/></Relationships>
</file>

<file path=ppt/slides/_rels/slide3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8.xml"/><Relationship Id="rId1" Type="http://schemas.openxmlformats.org/officeDocument/2006/relationships/slideLayout" Target="../slideLayouts/slideLayout11.xml"/><Relationship Id="rId4" Type="http://schemas.openxmlformats.org/officeDocument/2006/relationships/image" Target="../media/image47.png"/></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9.xml"/><Relationship Id="rId1" Type="http://schemas.openxmlformats.org/officeDocument/2006/relationships/slideLayout" Target="../slideLayouts/slideLayout11.xml"/><Relationship Id="rId4" Type="http://schemas.openxmlformats.org/officeDocument/2006/relationships/image" Target="../media/image48.png"/></Relationships>
</file>

<file path=ppt/slides/_rels/slide4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0.xml"/><Relationship Id="rId1" Type="http://schemas.openxmlformats.org/officeDocument/2006/relationships/slideLayout" Target="../slideLayouts/slideLayout11.xml"/><Relationship Id="rId4" Type="http://schemas.openxmlformats.org/officeDocument/2006/relationships/image" Target="../media/image40.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2.xml"/><Relationship Id="rId1" Type="http://schemas.openxmlformats.org/officeDocument/2006/relationships/slideLayout" Target="../slideLayouts/slideLayout12.xml"/><Relationship Id="rId4" Type="http://schemas.openxmlformats.org/officeDocument/2006/relationships/image" Target="../media/image51.svg"/></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3.xml"/><Relationship Id="rId1" Type="http://schemas.openxmlformats.org/officeDocument/2006/relationships/slideLayout" Target="../slideLayouts/slideLayout11.xml"/><Relationship Id="rId5" Type="http://schemas.openxmlformats.org/officeDocument/2006/relationships/image" Target="../media/image41.png"/><Relationship Id="rId4" Type="http://schemas.openxmlformats.org/officeDocument/2006/relationships/image" Target="../media/image52.png"/></Relationships>
</file>

<file path=ppt/slides/_rels/slide4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4.xml"/><Relationship Id="rId1" Type="http://schemas.openxmlformats.org/officeDocument/2006/relationships/slideLayout" Target="../slideLayouts/slideLayout11.xml"/><Relationship Id="rId4" Type="http://schemas.openxmlformats.org/officeDocument/2006/relationships/hyperlink" Target="https://learn.microsoft.com/en-us/microsoftteams/rooms/microsoft-teams-rooms-premium" TargetMode="Externa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3" Type="http://schemas.openxmlformats.org/officeDocument/2006/relationships/hyperlink" Target="https://aka.ms/serviceportalagentmsi" TargetMode="External"/><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49.xml"/><Relationship Id="rId1" Type="http://schemas.openxmlformats.org/officeDocument/2006/relationships/slideLayout" Target="../slideLayouts/slideLayout3.xml"/><Relationship Id="rId4" Type="http://schemas.openxmlformats.org/officeDocument/2006/relationships/image" Target="../media/image55.png"/></Relationships>
</file>

<file path=ppt/slides/_rels/slide5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0.xml"/><Relationship Id="rId1" Type="http://schemas.openxmlformats.org/officeDocument/2006/relationships/slideLayout" Target="../slideLayouts/slideLayout3.xml"/><Relationship Id="rId4" Type="http://schemas.openxmlformats.org/officeDocument/2006/relationships/image" Target="../media/image56.png"/></Relationships>
</file>

<file path=ppt/slides/_rels/slide5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51.xml"/><Relationship Id="rId1" Type="http://schemas.openxmlformats.org/officeDocument/2006/relationships/slideLayout" Target="../slideLayouts/slideLayout3.xml"/><Relationship Id="rId4" Type="http://schemas.openxmlformats.org/officeDocument/2006/relationships/image" Target="../media/image54.png"/></Relationships>
</file>

<file path=ppt/slides/_rels/slide5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52.xml"/><Relationship Id="rId1" Type="http://schemas.openxmlformats.org/officeDocument/2006/relationships/slideLayout" Target="../slideLayouts/slideLayout3.xml"/><Relationship Id="rId4" Type="http://schemas.openxmlformats.org/officeDocument/2006/relationships/image" Target="../media/image54.png"/></Relationships>
</file>

<file path=ppt/slides/_rels/slide5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53.xml"/><Relationship Id="rId1" Type="http://schemas.openxmlformats.org/officeDocument/2006/relationships/slideLayout" Target="../slideLayouts/slideLayout3.xml"/><Relationship Id="rId4" Type="http://schemas.openxmlformats.org/officeDocument/2006/relationships/image" Target="../media/image54.png"/></Relationships>
</file>

<file path=ppt/slides/_rels/slide5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4.xml"/><Relationship Id="rId1" Type="http://schemas.openxmlformats.org/officeDocument/2006/relationships/slideLayout" Target="../slideLayouts/slideLayout3.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8.xml"/></Relationships>
</file>

<file path=ppt/slides/_rels/slide57.xml.rels><?xml version="1.0" encoding="UTF-8" standalone="yes"?>
<Relationships xmlns="http://schemas.openxmlformats.org/package/2006/relationships"><Relationship Id="rId3" Type="http://schemas.openxmlformats.org/officeDocument/2006/relationships/hyperlink" Target="https://docs.microsoft.com/en-us/MicrosoftTeams/room-systems/xml-config-file" TargetMode="External"/><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57.xml"/><Relationship Id="rId1" Type="http://schemas.openxmlformats.org/officeDocument/2006/relationships/slideLayout" Target="../slideLayouts/slideLayout2.xml"/><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3" Type="http://schemas.openxmlformats.org/officeDocument/2006/relationships/hyperlink" Target="https://docs.microsoft.com/en-us/microsoftteams/downloads/ThemingTemplateMicrosoftTeamsRooms_v2.1.psd" TargetMode="External"/><Relationship Id="rId2" Type="http://schemas.openxmlformats.org/officeDocument/2006/relationships/notesSlide" Target="../notesSlides/notesSlide60.xml"/><Relationship Id="rId1" Type="http://schemas.openxmlformats.org/officeDocument/2006/relationships/slideLayout" Target="../slideLayouts/slideLayout3.xml"/><Relationship Id="rId5" Type="http://schemas.openxmlformats.org/officeDocument/2006/relationships/image" Target="../media/image65.png"/><Relationship Id="rId4" Type="http://schemas.openxmlformats.org/officeDocument/2006/relationships/image" Target="../media/image64.png"/></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8.xml"/></Relationships>
</file>

<file path=ppt/slides/_rels/slide6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66.xml"/><Relationship Id="rId1" Type="http://schemas.openxmlformats.org/officeDocument/2006/relationships/slideLayout" Target="../slideLayouts/slideLayout2.xml"/><Relationship Id="rId4" Type="http://schemas.openxmlformats.org/officeDocument/2006/relationships/image" Target="../media/image69.jpeg"/></Relationships>
</file>

<file path=ppt/slides/_rels/slide6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67.xml"/><Relationship Id="rId1" Type="http://schemas.openxmlformats.org/officeDocument/2006/relationships/slideLayout" Target="../slideLayouts/slideLayout3.xml"/><Relationship Id="rId4" Type="http://schemas.openxmlformats.org/officeDocument/2006/relationships/image" Target="../media/image71.png"/></Relationships>
</file>

<file path=ppt/slides/_rels/slide6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68.xml"/><Relationship Id="rId1" Type="http://schemas.openxmlformats.org/officeDocument/2006/relationships/slideLayout" Target="../slideLayouts/slideLayout3.xml"/><Relationship Id="rId4" Type="http://schemas.openxmlformats.org/officeDocument/2006/relationships/image" Target="../media/image73.png"/></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8.xml"/></Relationships>
</file>

<file path=ppt/slides/_rels/slide71.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75.emf"/><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73.xml"/><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8.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hyperlink" Target="https://developer.microsoft.com/graph/graph-explorer" TargetMode="External"/><Relationship Id="rId2" Type="http://schemas.openxmlformats.org/officeDocument/2006/relationships/notesSlide" Target="../notesSlides/notesSlide78.xml"/><Relationship Id="rId1" Type="http://schemas.openxmlformats.org/officeDocument/2006/relationships/slideLayout" Target="../slideLayouts/slideLayout2.xml"/><Relationship Id="rId4" Type="http://schemas.openxmlformats.org/officeDocument/2006/relationships/image" Target="../media/image80.png"/></Relationships>
</file>

<file path=ppt/slides/_rels/slide81.xml.rels><?xml version="1.0" encoding="UTF-8" standalone="yes"?>
<Relationships xmlns="http://schemas.openxmlformats.org/package/2006/relationships"><Relationship Id="rId3" Type="http://schemas.openxmlformats.org/officeDocument/2006/relationships/hyperlink" Target="https://docs.microsoft.com/en-us/graph/powershell/installation" TargetMode="External"/><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8.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8.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8.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6641C-B9D6-460E-A4B4-755BF6ADA610}"/>
              </a:ext>
            </a:extLst>
          </p:cNvPr>
          <p:cNvSpPr>
            <a:spLocks noGrp="1"/>
          </p:cNvSpPr>
          <p:nvPr>
            <p:ph type="title"/>
          </p:nvPr>
        </p:nvSpPr>
        <p:spPr>
          <a:xfrm>
            <a:off x="588263" y="2794873"/>
            <a:ext cx="4167887" cy="738664"/>
          </a:xfrm>
        </p:spPr>
        <p:txBody>
          <a:bodyPr/>
          <a:lstStyle/>
          <a:p>
            <a:r>
              <a:rPr lang="en-US" sz="2000" dirty="0">
                <a:solidFill>
                  <a:srgbClr val="D59DFF"/>
                </a:solidFill>
              </a:rPr>
              <a:t>Module 6</a:t>
            </a:r>
            <a:br>
              <a:rPr lang="en-US" dirty="0"/>
            </a:br>
            <a:r>
              <a:rPr lang="en-US" dirty="0"/>
              <a:t>Managing Teams Rooms</a:t>
            </a:r>
          </a:p>
        </p:txBody>
      </p:sp>
      <p:sp>
        <p:nvSpPr>
          <p:cNvPr id="7" name="Text Placeholder 1">
            <a:extLst>
              <a:ext uri="{FF2B5EF4-FFF2-40B4-BE49-F238E27FC236}">
                <a16:creationId xmlns:a16="http://schemas.microsoft.com/office/drawing/2014/main" id="{7E985112-0E43-A4E3-4AE4-01F0279EC9F8}"/>
              </a:ext>
            </a:extLst>
          </p:cNvPr>
          <p:cNvSpPr>
            <a:spLocks noGrp="1"/>
          </p:cNvSpPr>
          <p:nvPr>
            <p:ph type="body" sz="quarter" idx="12"/>
          </p:nvPr>
        </p:nvSpPr>
        <p:spPr>
          <a:xfrm>
            <a:off x="582042" y="3962400"/>
            <a:ext cx="4164583" cy="615553"/>
          </a:xfrm>
        </p:spPr>
        <p:txBody>
          <a:bodyPr/>
          <a:lstStyle/>
          <a:p>
            <a:r>
              <a:rPr lang="en-US" sz="2000" dirty="0"/>
              <a:t>&lt;Name&gt;</a:t>
            </a:r>
          </a:p>
          <a:p>
            <a:r>
              <a:rPr lang="en-US" sz="2000" dirty="0"/>
              <a:t>&lt;Optional Title&gt;</a:t>
            </a:r>
          </a:p>
        </p:txBody>
      </p:sp>
    </p:spTree>
    <p:extLst>
      <p:ext uri="{BB962C8B-B14F-4D97-AF65-F5344CB8AC3E}">
        <p14:creationId xmlns:p14="http://schemas.microsoft.com/office/powerpoint/2010/main" val="174509474"/>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FA7F628-CDF4-412C-8BD8-43E4EB37E5C7}"/>
              </a:ext>
            </a:extLst>
          </p:cNvPr>
          <p:cNvSpPr>
            <a:spLocks noGrp="1"/>
          </p:cNvSpPr>
          <p:nvPr>
            <p:ph type="title"/>
          </p:nvPr>
        </p:nvSpPr>
        <p:spPr/>
        <p:txBody>
          <a:bodyPr/>
          <a:lstStyle/>
          <a:p>
            <a:r>
              <a:rPr lang="en-US" noProof="0" dirty="0"/>
              <a:t>Version history</a:t>
            </a:r>
            <a:endParaRPr lang="en-US" dirty="0"/>
          </a:p>
        </p:txBody>
      </p:sp>
      <p:graphicFrame>
        <p:nvGraphicFramePr>
          <p:cNvPr id="15" name="Content Placeholder 4">
            <a:extLst>
              <a:ext uri="{FF2B5EF4-FFF2-40B4-BE49-F238E27FC236}">
                <a16:creationId xmlns:a16="http://schemas.microsoft.com/office/drawing/2014/main" id="{F1AE1355-E8D4-4070-B292-230655AD0E6D}"/>
              </a:ext>
            </a:extLst>
          </p:cNvPr>
          <p:cNvGraphicFramePr>
            <a:graphicFrameLocks/>
          </p:cNvGraphicFramePr>
          <p:nvPr>
            <p:extLst>
              <p:ext uri="{D42A27DB-BD31-4B8C-83A1-F6EECF244321}">
                <p14:modId xmlns:p14="http://schemas.microsoft.com/office/powerpoint/2010/main" val="429003744"/>
              </p:ext>
            </p:extLst>
          </p:nvPr>
        </p:nvGraphicFramePr>
        <p:xfrm>
          <a:off x="588963" y="1549440"/>
          <a:ext cx="11017251" cy="3406530"/>
        </p:xfrm>
        <a:graphic>
          <a:graphicData uri="http://schemas.openxmlformats.org/drawingml/2006/table">
            <a:tbl>
              <a:tblPr firstRow="1" bandRow="1">
                <a:tableStyleId>{5C22544A-7EE6-4342-B048-85BDC9FD1C3A}</a:tableStyleId>
              </a:tblPr>
              <a:tblGrid>
                <a:gridCol w="3672417">
                  <a:extLst>
                    <a:ext uri="{9D8B030D-6E8A-4147-A177-3AD203B41FA5}">
                      <a16:colId xmlns:a16="http://schemas.microsoft.com/office/drawing/2014/main" val="2338581864"/>
                    </a:ext>
                  </a:extLst>
                </a:gridCol>
                <a:gridCol w="3672417">
                  <a:extLst>
                    <a:ext uri="{9D8B030D-6E8A-4147-A177-3AD203B41FA5}">
                      <a16:colId xmlns:a16="http://schemas.microsoft.com/office/drawing/2014/main" val="4037759615"/>
                    </a:ext>
                  </a:extLst>
                </a:gridCol>
                <a:gridCol w="3672417">
                  <a:extLst>
                    <a:ext uri="{9D8B030D-6E8A-4147-A177-3AD203B41FA5}">
                      <a16:colId xmlns:a16="http://schemas.microsoft.com/office/drawing/2014/main" val="1825272392"/>
                    </a:ext>
                  </a:extLst>
                </a:gridCol>
              </a:tblGrid>
              <a:tr h="293783">
                <a:tc>
                  <a:txBody>
                    <a:bodyPr/>
                    <a:lstStyle/>
                    <a:p>
                      <a:r>
                        <a:rPr lang="en-US" sz="1600" b="0" dirty="0">
                          <a:solidFill>
                            <a:schemeClr val="bg1"/>
                          </a:solidFill>
                          <a:latin typeface="+mj-lt"/>
                        </a:rPr>
                        <a:t>Version</a:t>
                      </a:r>
                      <a:endParaRPr lang="de-AT" sz="1600" b="0" dirty="0">
                        <a:solidFill>
                          <a:schemeClr val="bg1"/>
                        </a:solidFill>
                        <a:latin typeface="+mj-lt"/>
                      </a:endParaRPr>
                    </a:p>
                  </a:txBody>
                  <a:tcPr>
                    <a:lnL w="12700" cmpd="sng">
                      <a:noFill/>
                    </a:lnL>
                    <a:lnR w="12700" cmpd="sng">
                      <a:noFill/>
                    </a:lnR>
                    <a:lnT w="12700" cmpd="sng">
                      <a:noFill/>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62790"/>
                    </a:solidFill>
                  </a:tcPr>
                </a:tc>
                <a:tc>
                  <a:txBody>
                    <a:bodyPr/>
                    <a:lstStyle/>
                    <a:p>
                      <a:r>
                        <a:rPr lang="en-US" sz="1600" b="0" dirty="0">
                          <a:solidFill>
                            <a:schemeClr val="bg1"/>
                          </a:solidFill>
                          <a:latin typeface="+mj-lt"/>
                        </a:rPr>
                        <a:t>Changes</a:t>
                      </a:r>
                      <a:endParaRPr lang="de-AT" sz="1600" b="0" dirty="0">
                        <a:solidFill>
                          <a:schemeClr val="bg1"/>
                        </a:solidFill>
                        <a:latin typeface="+mj-lt"/>
                      </a:endParaRPr>
                    </a:p>
                  </a:txBody>
                  <a:tcPr>
                    <a:lnL w="12700" cmpd="sng">
                      <a:noFill/>
                    </a:lnL>
                    <a:lnR w="12700" cmpd="sng">
                      <a:noFill/>
                    </a:lnR>
                    <a:lnT w="12700" cmpd="sng">
                      <a:noFill/>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62790"/>
                    </a:solidFill>
                  </a:tcPr>
                </a:tc>
                <a:tc>
                  <a:txBody>
                    <a:bodyPr/>
                    <a:lstStyle/>
                    <a:p>
                      <a:r>
                        <a:rPr lang="en-US" sz="1600" b="0" dirty="0">
                          <a:solidFill>
                            <a:schemeClr val="bg1"/>
                          </a:solidFill>
                          <a:latin typeface="+mj-lt"/>
                        </a:rPr>
                        <a:t>Date</a:t>
                      </a:r>
                      <a:endParaRPr lang="de-AT" sz="1600" b="0" dirty="0">
                        <a:solidFill>
                          <a:schemeClr val="bg1"/>
                        </a:solidFill>
                        <a:latin typeface="+mj-lt"/>
                      </a:endParaRPr>
                    </a:p>
                  </a:txBody>
                  <a:tcPr>
                    <a:lnL w="12700" cmpd="sng">
                      <a:noFill/>
                    </a:lnL>
                    <a:lnR w="12700" cmpd="sng">
                      <a:noFill/>
                    </a:lnR>
                    <a:lnT w="12700" cmpd="sng">
                      <a:noFill/>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62790"/>
                    </a:solidFill>
                  </a:tcPr>
                </a:tc>
                <a:extLst>
                  <a:ext uri="{0D108BD9-81ED-4DB2-BD59-A6C34878D82A}">
                    <a16:rowId xmlns:a16="http://schemas.microsoft.com/office/drawing/2014/main" val="47045812"/>
                  </a:ext>
                </a:extLst>
              </a:tr>
              <a:tr h="749430">
                <a:tc>
                  <a:txBody>
                    <a:bodyPr/>
                    <a:lstStyle/>
                    <a:p>
                      <a:pPr>
                        <a:spcAft>
                          <a:spcPts val="0"/>
                        </a:spcAft>
                      </a:pPr>
                      <a:r>
                        <a:rPr lang="en-US" sz="1400" noProof="0" dirty="0">
                          <a:effectLst/>
                          <a:latin typeface="+mn-lt"/>
                        </a:rPr>
                        <a:t>2.0</a:t>
                      </a:r>
                      <a:endParaRPr lang="en-US" sz="1400" noProof="0" dirty="0">
                        <a:effectLst/>
                        <a:latin typeface="+mn-lt"/>
                        <a:ea typeface="Calibri" panose="020F0502020204030204" pitchFamily="34" charset="0"/>
                      </a:endParaRPr>
                    </a:p>
                  </a:txBody>
                  <a:tcPr marL="68570" marR="68570" marT="0" marB="0" anchor="ctr">
                    <a:lnL w="12700" cmpd="sng">
                      <a:noFill/>
                    </a:lnL>
                    <a:lnR w="12700" cmpd="sng">
                      <a:noFill/>
                    </a:lnR>
                    <a:lnT w="38100" cap="flat" cmpd="sng" algn="ctr">
                      <a:solidFill>
                        <a:schemeClr val="bg1"/>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en-US" sz="1400" noProof="0" dirty="0">
                          <a:effectLst/>
                          <a:latin typeface="+mn-lt"/>
                        </a:rPr>
                        <a:t>Initial release</a:t>
                      </a:r>
                      <a:endParaRPr lang="en-US" sz="1400" noProof="0" dirty="0">
                        <a:effectLst/>
                        <a:latin typeface="+mn-lt"/>
                        <a:ea typeface="Calibri" panose="020F0502020204030204" pitchFamily="34" charset="0"/>
                      </a:endParaRPr>
                    </a:p>
                  </a:txBody>
                  <a:tcPr marL="68570" marR="68570" marT="0" marB="0" anchor="ctr">
                    <a:lnL w="12700" cmpd="sng">
                      <a:noFill/>
                    </a:lnL>
                    <a:lnR w="12700" cmpd="sng">
                      <a:noFill/>
                    </a:lnR>
                    <a:lnT w="38100" cap="flat" cmpd="sng" algn="ctr">
                      <a:solidFill>
                        <a:schemeClr val="bg1"/>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en-US" sz="1400" noProof="0" dirty="0">
                          <a:effectLst/>
                          <a:latin typeface="+mn-lt"/>
                          <a:ea typeface="Calibri" panose="020F0502020204030204" pitchFamily="34" charset="0"/>
                        </a:rPr>
                        <a:t>7th October, 2022</a:t>
                      </a:r>
                    </a:p>
                  </a:txBody>
                  <a:tcPr marL="68570" marR="68570" marT="0" marB="0" anchor="ctr">
                    <a:lnL w="12700" cmpd="sng">
                      <a:noFill/>
                    </a:lnL>
                    <a:lnR w="12700" cmpd="sng">
                      <a:noFill/>
                    </a:lnR>
                    <a:lnT w="38100" cap="flat" cmpd="sng" algn="ctr">
                      <a:solidFill>
                        <a:schemeClr val="bg1"/>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2362202908"/>
                  </a:ext>
                </a:extLst>
              </a:tr>
              <a:tr h="749430">
                <a:tc>
                  <a:txBody>
                    <a:bodyPr/>
                    <a:lstStyle/>
                    <a:p>
                      <a:pPr>
                        <a:spcAft>
                          <a:spcPts val="0"/>
                        </a:spcAft>
                      </a:pPr>
                      <a:r>
                        <a:rPr lang="en-US" sz="1400" noProof="0" dirty="0">
                          <a:effectLst/>
                          <a:latin typeface="+mn-lt"/>
                          <a:ea typeface="Calibri" panose="020F0502020204030204" pitchFamily="34" charset="0"/>
                        </a:rPr>
                        <a:t>2.1</a:t>
                      </a: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en-US" sz="1400" noProof="0" dirty="0">
                          <a:effectLst/>
                          <a:latin typeface="+mn-lt"/>
                          <a:ea typeface="Calibri" panose="020F0502020204030204" pitchFamily="34" charset="0"/>
                        </a:rPr>
                        <a:t>New content for Microsoft Teams Rooms Pro Management, updated Microsoft Teams admin center and updated structure.</a:t>
                      </a:r>
                    </a:p>
                    <a:p>
                      <a:pPr>
                        <a:spcAft>
                          <a:spcPts val="0"/>
                        </a:spcAft>
                      </a:pPr>
                      <a:r>
                        <a:rPr lang="en-US" sz="1200" i="1" noProof="0" dirty="0">
                          <a:effectLst/>
                          <a:latin typeface="+mn-lt"/>
                          <a:ea typeface="Calibri" panose="020F0502020204030204" pitchFamily="34" charset="0"/>
                        </a:rPr>
                        <a:t>Slides </a:t>
                      </a:r>
                      <a:r>
                        <a:rPr lang="en-US" sz="1200" i="1" u="none" noProof="0" dirty="0">
                          <a:effectLst/>
                          <a:latin typeface="+mn-lt"/>
                          <a:ea typeface="Calibri" panose="020F0502020204030204" pitchFamily="34" charset="0"/>
                        </a:rPr>
                        <a:t>10,13-15,21,27,31-46,55-60,68-73</a:t>
                      </a: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en-US" sz="1400" noProof="0" dirty="0">
                          <a:effectLst/>
                          <a:latin typeface="+mn-lt"/>
                          <a:ea typeface="Calibri" panose="020F0502020204030204" pitchFamily="34" charset="0"/>
                        </a:rPr>
                        <a:t>26th January, 2022</a:t>
                      </a: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334495311"/>
                  </a:ext>
                </a:extLst>
              </a:tr>
              <a:tr h="749430">
                <a:tc>
                  <a:txBody>
                    <a:bodyPr/>
                    <a:lstStyle/>
                    <a:p>
                      <a:pPr>
                        <a:spcAft>
                          <a:spcPts val="0"/>
                        </a:spcAft>
                      </a:pPr>
                      <a:r>
                        <a:rPr lang="en-US" sz="1400" noProof="0" dirty="0">
                          <a:effectLst/>
                          <a:latin typeface="+mn-lt"/>
                          <a:ea typeface="Calibri" panose="020F0502020204030204" pitchFamily="34" charset="0"/>
                        </a:rPr>
                        <a:t>2.2</a:t>
                      </a: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en-US" sz="1400" noProof="0" dirty="0">
                          <a:effectLst/>
                          <a:latin typeface="+mn-lt"/>
                          <a:ea typeface="Calibri" panose="020F0502020204030204" pitchFamily="34" charset="0"/>
                        </a:rPr>
                        <a:t>Teams Rooms Pro Management slide updates 32-45</a:t>
                      </a: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en-US" sz="1400" noProof="0" dirty="0">
                          <a:effectLst/>
                          <a:latin typeface="+mn-lt"/>
                          <a:ea typeface="Calibri" panose="020F0502020204030204" pitchFamily="34" charset="0"/>
                        </a:rPr>
                        <a:t>27</a:t>
                      </a:r>
                      <a:r>
                        <a:rPr lang="en-US" sz="1400" baseline="30000" noProof="0" dirty="0">
                          <a:effectLst/>
                          <a:latin typeface="+mn-lt"/>
                          <a:ea typeface="Calibri" panose="020F0502020204030204" pitchFamily="34" charset="0"/>
                        </a:rPr>
                        <a:t>th</a:t>
                      </a:r>
                      <a:r>
                        <a:rPr lang="en-US" sz="1400" noProof="0" dirty="0">
                          <a:effectLst/>
                          <a:latin typeface="+mn-lt"/>
                          <a:ea typeface="Calibri" panose="020F0502020204030204" pitchFamily="34" charset="0"/>
                        </a:rPr>
                        <a:t> April 2023</a:t>
                      </a: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244288643"/>
                  </a:ext>
                </a:extLst>
              </a:tr>
              <a:tr h="749430">
                <a:tc>
                  <a:txBody>
                    <a:bodyPr/>
                    <a:lstStyle/>
                    <a:p>
                      <a:pPr>
                        <a:spcAft>
                          <a:spcPts val="0"/>
                        </a:spcAft>
                      </a:pPr>
                      <a:endParaRPr lang="en-US" sz="1400" noProof="0" dirty="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en-US" sz="1400" noProof="0" dirty="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en-US" sz="1400" noProof="0" dirty="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179026769"/>
                  </a:ext>
                </a:extLst>
              </a:tr>
            </a:tbl>
          </a:graphicData>
        </a:graphic>
      </p:graphicFrame>
      <p:grpSp>
        <p:nvGrpSpPr>
          <p:cNvPr id="8" name="Group 7">
            <a:extLst>
              <a:ext uri="{FF2B5EF4-FFF2-40B4-BE49-F238E27FC236}">
                <a16:creationId xmlns:a16="http://schemas.microsoft.com/office/drawing/2014/main" id="{B335ECA6-BA68-4741-9C04-B95262CA6BC2}"/>
              </a:ext>
              <a:ext uri="{C183D7F6-B498-43B3-948B-1728B52AA6E4}">
                <adec:decorative xmlns:adec="http://schemas.microsoft.com/office/drawing/2017/decorative" val="1"/>
              </a:ext>
            </a:extLst>
          </p:cNvPr>
          <p:cNvGrpSpPr/>
          <p:nvPr/>
        </p:nvGrpSpPr>
        <p:grpSpPr>
          <a:xfrm>
            <a:off x="10814385" y="499"/>
            <a:ext cx="1377616" cy="1219186"/>
            <a:chOff x="10404657" y="488"/>
            <a:chExt cx="1786476" cy="1955102"/>
          </a:xfrm>
          <a:solidFill>
            <a:schemeClr val="accent5"/>
          </a:solidFill>
        </p:grpSpPr>
        <p:sp>
          <p:nvSpPr>
            <p:cNvPr id="12" name="Diagonal Stripe 11">
              <a:extLst>
                <a:ext uri="{FF2B5EF4-FFF2-40B4-BE49-F238E27FC236}">
                  <a16:creationId xmlns:a16="http://schemas.microsoft.com/office/drawing/2014/main" id="{F7D95557-CC86-4383-8B1B-DD198E27CC6A}"/>
                </a:ext>
              </a:extLst>
            </p:cNvPr>
            <p:cNvSpPr/>
            <p:nvPr/>
          </p:nvSpPr>
          <p:spPr bwMode="auto">
            <a:xfrm rot="5400000">
              <a:off x="10320344" y="84801"/>
              <a:ext cx="1955102" cy="1786476"/>
            </a:xfrm>
            <a:prstGeom prst="diagStripe">
              <a:avLst/>
            </a:prstGeom>
            <a:solidFill>
              <a:schemeClr val="bg1"/>
            </a:solidFill>
            <a:ln w="10795" cap="flat" cmpd="sng" algn="ctr">
              <a:noFill/>
              <a:prstDash val="solid"/>
            </a:ln>
            <a:effectLst>
              <a:outerShdw blurRad="152400" sx="101000" sy="101000" algn="tl" rotWithShape="0">
                <a:prstClr val="black">
                  <a:alpha val="29000"/>
                </a:prstClr>
              </a:outerShdw>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de-AT" sz="2000" b="0" i="0" u="none" strike="noStrike" kern="1200" cap="none" spc="0" normalizeH="0" baseline="0" noProof="0" dirty="0">
                <a:ln>
                  <a:noFill/>
                </a:ln>
                <a:solidFill>
                  <a:schemeClr val="accent1"/>
                </a:solidFill>
                <a:effectLst/>
                <a:uLnTx/>
                <a:uFillTx/>
                <a:latin typeface="Segoe UI"/>
                <a:ea typeface="+mn-ea"/>
                <a:cs typeface="Segoe UI" pitchFamily="34" charset="0"/>
              </a:endParaRPr>
            </a:p>
          </p:txBody>
        </p:sp>
        <p:sp>
          <p:nvSpPr>
            <p:cNvPr id="13" name="TextBox 12">
              <a:extLst>
                <a:ext uri="{FF2B5EF4-FFF2-40B4-BE49-F238E27FC236}">
                  <a16:creationId xmlns:a16="http://schemas.microsoft.com/office/drawing/2014/main" id="{9AB38BBD-D39C-4275-88C4-FDCD5A8141DF}"/>
                </a:ext>
              </a:extLst>
            </p:cNvPr>
            <p:cNvSpPr txBox="1"/>
            <p:nvPr/>
          </p:nvSpPr>
          <p:spPr>
            <a:xfrm rot="2421255">
              <a:off x="10976930" y="476530"/>
              <a:ext cx="1030896" cy="493555"/>
            </a:xfrm>
            <a:prstGeom prst="rect">
              <a:avLst/>
            </a:prstGeom>
            <a:noFill/>
          </p:spPr>
          <p:txBody>
            <a:bodyPr wrap="none" lIns="0" tIns="0" rIns="0" bIns="0" rtlCol="0">
              <a:spAutoFit/>
            </a:bodyPr>
            <a:lstStyle/>
            <a:p>
              <a:pPr marL="0" marR="0" lvl="0" indent="0" algn="l" defTabSz="932509"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71" normalizeH="0" baseline="0" noProof="0" dirty="0">
                  <a:ln>
                    <a:noFill/>
                  </a:ln>
                  <a:solidFill>
                    <a:schemeClr val="accent1"/>
                  </a:solidFill>
                  <a:effectLst/>
                  <a:uLnTx/>
                  <a:uFillTx/>
                  <a:latin typeface="Segoe UI Semibold"/>
                  <a:ea typeface="+mn-ea"/>
                  <a:cs typeface="+mn-cs"/>
                </a:rPr>
                <a:t>Hidden</a:t>
              </a:r>
              <a:endParaRPr kumimoji="0" lang="de-AT" sz="2000" b="0" i="0" u="none" strike="noStrike" kern="1200" cap="none" spc="-71" normalizeH="0" baseline="0" noProof="0" dirty="0">
                <a:ln>
                  <a:noFill/>
                </a:ln>
                <a:solidFill>
                  <a:schemeClr val="accent1"/>
                </a:solidFill>
                <a:effectLst/>
                <a:uLnTx/>
                <a:uFillTx/>
                <a:latin typeface="Segoe UI Semibold"/>
                <a:ea typeface="+mn-ea"/>
                <a:cs typeface="+mn-cs"/>
              </a:endParaRPr>
            </a:p>
          </p:txBody>
        </p:sp>
      </p:grpSp>
    </p:spTree>
    <p:extLst>
      <p:ext uri="{BB962C8B-B14F-4D97-AF65-F5344CB8AC3E}">
        <p14:creationId xmlns:p14="http://schemas.microsoft.com/office/powerpoint/2010/main" val="22491375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A850A619-E8FE-458E-B4D9-42CDB3852BB4}"/>
              </a:ext>
            </a:extLst>
          </p:cNvPr>
          <p:cNvSpPr>
            <a:spLocks noGrp="1"/>
          </p:cNvSpPr>
          <p:nvPr>
            <p:ph type="title"/>
          </p:nvPr>
        </p:nvSpPr>
        <p:spPr>
          <a:xfrm>
            <a:off x="7966155" y="969467"/>
            <a:ext cx="3181350" cy="430887"/>
          </a:xfrm>
        </p:spPr>
        <p:txBody>
          <a:bodyPr/>
          <a:lstStyle/>
          <a:p>
            <a:r>
              <a:rPr lang="en-GB" dirty="0">
                <a:solidFill>
                  <a:schemeClr val="bg1"/>
                </a:solidFill>
              </a:rPr>
              <a:t>Objectives</a:t>
            </a:r>
          </a:p>
        </p:txBody>
      </p:sp>
      <p:sp>
        <p:nvSpPr>
          <p:cNvPr id="32" name="Rectangle: Rounded Corners 31">
            <a:extLst>
              <a:ext uri="{FF2B5EF4-FFF2-40B4-BE49-F238E27FC236}">
                <a16:creationId xmlns:a16="http://schemas.microsoft.com/office/drawing/2014/main" id="{C2814616-5FF7-4947-BDF6-3274BB04C98C}"/>
              </a:ext>
              <a:ext uri="{C183D7F6-B498-43B3-948B-1728B52AA6E4}">
                <adec:decorative xmlns:adec="http://schemas.microsoft.com/office/drawing/2017/decorative" val="1"/>
              </a:ext>
            </a:extLst>
          </p:cNvPr>
          <p:cNvSpPr/>
          <p:nvPr/>
        </p:nvSpPr>
        <p:spPr bwMode="auto">
          <a:xfrm>
            <a:off x="721315" y="653445"/>
            <a:ext cx="5575313" cy="1463040"/>
          </a:xfrm>
          <a:prstGeom prst="roundRect">
            <a:avLst>
              <a:gd name="adj" fmla="val 8681"/>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lvl="0" defTabSz="932472" fontAlgn="base">
              <a:spcBef>
                <a:spcPct val="0"/>
              </a:spcBef>
              <a:spcAft>
                <a:spcPct val="0"/>
              </a:spcAft>
            </a:pPr>
            <a:r>
              <a:rPr lang="en-US" sz="1600" dirty="0">
                <a:solidFill>
                  <a:srgbClr val="000000"/>
                </a:solidFill>
              </a:rPr>
              <a:t>Learn about the available management options</a:t>
            </a:r>
          </a:p>
        </p:txBody>
      </p:sp>
      <p:sp>
        <p:nvSpPr>
          <p:cNvPr id="33" name="TextBox 32">
            <a:extLst>
              <a:ext uri="{FF2B5EF4-FFF2-40B4-BE49-F238E27FC236}">
                <a16:creationId xmlns:a16="http://schemas.microsoft.com/office/drawing/2014/main" id="{156B5E5D-4F9B-4AF1-8AF7-B67B60B69BC7}"/>
              </a:ext>
            </a:extLst>
          </p:cNvPr>
          <p:cNvSpPr txBox="1"/>
          <p:nvPr/>
        </p:nvSpPr>
        <p:spPr>
          <a:xfrm>
            <a:off x="877838" y="969467"/>
            <a:ext cx="823644" cy="830997"/>
          </a:xfrm>
          <a:prstGeom prst="rect">
            <a:avLst/>
          </a:prstGeom>
          <a:noFill/>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gradFill>
                  <a:gsLst>
                    <a:gs pos="0">
                      <a:srgbClr val="9EA1FC"/>
                    </a:gs>
                    <a:gs pos="83000">
                      <a:srgbClr val="34258E"/>
                    </a:gs>
                  </a:gsLst>
                  <a:lin ang="3000000" scaled="0"/>
                </a:gradFill>
                <a:effectLst/>
                <a:uLnTx/>
                <a:uFillTx/>
                <a:latin typeface="Segoe UI Semibold"/>
                <a:ea typeface="+mn-ea"/>
                <a:cs typeface="+mn-cs"/>
              </a:rPr>
              <a:t>01</a:t>
            </a:r>
          </a:p>
        </p:txBody>
      </p:sp>
      <p:sp>
        <p:nvSpPr>
          <p:cNvPr id="36" name="Rectangle: Rounded Corners 35">
            <a:extLst>
              <a:ext uri="{FF2B5EF4-FFF2-40B4-BE49-F238E27FC236}">
                <a16:creationId xmlns:a16="http://schemas.microsoft.com/office/drawing/2014/main" id="{A498CA0A-8E88-4A79-96E0-100067E2B4CE}"/>
              </a:ext>
              <a:ext uri="{C183D7F6-B498-43B3-948B-1728B52AA6E4}">
                <adec:decorative xmlns:adec="http://schemas.microsoft.com/office/drawing/2017/decorative" val="1"/>
              </a:ext>
            </a:extLst>
          </p:cNvPr>
          <p:cNvSpPr/>
          <p:nvPr/>
        </p:nvSpPr>
        <p:spPr bwMode="auto">
          <a:xfrm>
            <a:off x="721315" y="2607105"/>
            <a:ext cx="5575313" cy="1463040"/>
          </a:xfrm>
          <a:prstGeom prst="roundRect">
            <a:avLst>
              <a:gd name="adj" fmla="val 8681"/>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lvl="0" defTabSz="932472" fontAlgn="base">
              <a:spcBef>
                <a:spcPct val="0"/>
              </a:spcBef>
              <a:spcAft>
                <a:spcPct val="0"/>
              </a:spcAft>
            </a:pPr>
            <a:r>
              <a:rPr lang="en-US" sz="1600" dirty="0">
                <a:solidFill>
                  <a:srgbClr val="000000"/>
                </a:solidFill>
              </a:rPr>
              <a:t>Have a better understanding of which tools </a:t>
            </a:r>
            <a:br>
              <a:rPr lang="en-US" sz="1600" dirty="0">
                <a:solidFill>
                  <a:srgbClr val="000000"/>
                </a:solidFill>
              </a:rPr>
            </a:br>
            <a:r>
              <a:rPr lang="en-US" sz="1600" dirty="0">
                <a:solidFill>
                  <a:srgbClr val="000000"/>
                </a:solidFill>
              </a:rPr>
              <a:t>to use to best manage Teams Rooms</a:t>
            </a:r>
          </a:p>
        </p:txBody>
      </p:sp>
      <p:sp>
        <p:nvSpPr>
          <p:cNvPr id="37" name="TextBox 36">
            <a:extLst>
              <a:ext uri="{FF2B5EF4-FFF2-40B4-BE49-F238E27FC236}">
                <a16:creationId xmlns:a16="http://schemas.microsoft.com/office/drawing/2014/main" id="{130D7907-AE47-4778-BA9D-8DDFE5BC3225}"/>
              </a:ext>
            </a:extLst>
          </p:cNvPr>
          <p:cNvSpPr txBox="1"/>
          <p:nvPr/>
        </p:nvSpPr>
        <p:spPr>
          <a:xfrm>
            <a:off x="877838" y="2923127"/>
            <a:ext cx="823644" cy="830997"/>
          </a:xfrm>
          <a:prstGeom prst="rect">
            <a:avLst/>
          </a:prstGeom>
          <a:noFill/>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gradFill>
                  <a:gsLst>
                    <a:gs pos="0">
                      <a:srgbClr val="9EA1FC"/>
                    </a:gs>
                    <a:gs pos="83000">
                      <a:srgbClr val="34258E"/>
                    </a:gs>
                  </a:gsLst>
                  <a:lin ang="3000000" scaled="0"/>
                </a:gradFill>
                <a:effectLst/>
                <a:uLnTx/>
                <a:uFillTx/>
                <a:latin typeface="Segoe UI Semibold"/>
                <a:ea typeface="+mn-ea"/>
                <a:cs typeface="+mn-cs"/>
              </a:rPr>
              <a:t>02</a:t>
            </a:r>
          </a:p>
        </p:txBody>
      </p:sp>
      <p:sp>
        <p:nvSpPr>
          <p:cNvPr id="40" name="Rectangle: Rounded Corners 39">
            <a:extLst>
              <a:ext uri="{FF2B5EF4-FFF2-40B4-BE49-F238E27FC236}">
                <a16:creationId xmlns:a16="http://schemas.microsoft.com/office/drawing/2014/main" id="{C7602700-029E-4A18-83C1-189AD47FBB3F}"/>
              </a:ext>
              <a:ext uri="{C183D7F6-B498-43B3-948B-1728B52AA6E4}">
                <adec:decorative xmlns:adec="http://schemas.microsoft.com/office/drawing/2017/decorative" val="1"/>
              </a:ext>
            </a:extLst>
          </p:cNvPr>
          <p:cNvSpPr/>
          <p:nvPr/>
        </p:nvSpPr>
        <p:spPr bwMode="auto">
          <a:xfrm>
            <a:off x="721315" y="4560766"/>
            <a:ext cx="5575313" cy="1463040"/>
          </a:xfrm>
          <a:prstGeom prst="roundRect">
            <a:avLst>
              <a:gd name="adj" fmla="val 8681"/>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defTabSz="932472" fontAlgn="base">
              <a:spcBef>
                <a:spcPct val="0"/>
              </a:spcBef>
              <a:spcAft>
                <a:spcPct val="0"/>
              </a:spcAft>
            </a:pPr>
            <a:r>
              <a:rPr lang="en-US" sz="1600" dirty="0">
                <a:solidFill>
                  <a:srgbClr val="000000"/>
                </a:solidFill>
              </a:rPr>
              <a:t>Know how to monitor your Teams Rooms environment</a:t>
            </a:r>
          </a:p>
        </p:txBody>
      </p:sp>
      <p:sp>
        <p:nvSpPr>
          <p:cNvPr id="41" name="TextBox 40">
            <a:extLst>
              <a:ext uri="{FF2B5EF4-FFF2-40B4-BE49-F238E27FC236}">
                <a16:creationId xmlns:a16="http://schemas.microsoft.com/office/drawing/2014/main" id="{746531A0-7546-4AD6-B487-12AACF75D3D0}"/>
              </a:ext>
            </a:extLst>
          </p:cNvPr>
          <p:cNvSpPr txBox="1"/>
          <p:nvPr/>
        </p:nvSpPr>
        <p:spPr>
          <a:xfrm>
            <a:off x="877838" y="4876788"/>
            <a:ext cx="823644" cy="830997"/>
          </a:xfrm>
          <a:prstGeom prst="rect">
            <a:avLst/>
          </a:prstGeom>
          <a:noFill/>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gradFill>
                  <a:gsLst>
                    <a:gs pos="0">
                      <a:srgbClr val="9EA1FC"/>
                    </a:gs>
                    <a:gs pos="83000">
                      <a:srgbClr val="34258E"/>
                    </a:gs>
                  </a:gsLst>
                  <a:lin ang="3000000" scaled="0"/>
                </a:gradFill>
                <a:effectLst/>
                <a:uLnTx/>
                <a:uFillTx/>
                <a:latin typeface="Segoe UI Semibold"/>
                <a:ea typeface="+mn-ea"/>
                <a:cs typeface="+mn-cs"/>
              </a:rPr>
              <a:t>03</a:t>
            </a:r>
          </a:p>
        </p:txBody>
      </p:sp>
    </p:spTree>
    <p:extLst>
      <p:ext uri="{BB962C8B-B14F-4D97-AF65-F5344CB8AC3E}">
        <p14:creationId xmlns:p14="http://schemas.microsoft.com/office/powerpoint/2010/main" val="405071308"/>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F2839-B89D-47CE-8D99-79ACA3542B29}"/>
              </a:ext>
            </a:extLst>
          </p:cNvPr>
          <p:cNvSpPr>
            <a:spLocks noGrp="1"/>
          </p:cNvSpPr>
          <p:nvPr>
            <p:ph type="title"/>
          </p:nvPr>
        </p:nvSpPr>
        <p:spPr/>
        <p:txBody>
          <a:bodyPr/>
          <a:lstStyle/>
          <a:p>
            <a:r>
              <a:rPr lang="en-US" dirty="0"/>
              <a:t>Managing Teams Rooms</a:t>
            </a:r>
          </a:p>
        </p:txBody>
      </p:sp>
    </p:spTree>
    <p:extLst>
      <p:ext uri="{BB962C8B-B14F-4D97-AF65-F5344CB8AC3E}">
        <p14:creationId xmlns:p14="http://schemas.microsoft.com/office/powerpoint/2010/main" val="3335480763"/>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de-DE" dirty="0"/>
              <a:t>Unmanaged</a:t>
            </a:r>
            <a:endParaRPr lang="en-US" dirty="0"/>
          </a:p>
        </p:txBody>
      </p:sp>
      <p:sp>
        <p:nvSpPr>
          <p:cNvPr id="7" name="Text Placeholder 6">
            <a:extLst>
              <a:ext uri="{FF2B5EF4-FFF2-40B4-BE49-F238E27FC236}">
                <a16:creationId xmlns:a16="http://schemas.microsoft.com/office/drawing/2014/main" id="{93619CDF-43B7-4909-BB07-85D8F0C46265}"/>
              </a:ext>
            </a:extLst>
          </p:cNvPr>
          <p:cNvSpPr>
            <a:spLocks noGrp="1"/>
          </p:cNvSpPr>
          <p:nvPr>
            <p:ph type="body" sz="quarter" idx="10"/>
          </p:nvPr>
        </p:nvSpPr>
        <p:spPr/>
        <p:txBody>
          <a:bodyPr/>
          <a:lstStyle/>
          <a:p>
            <a:r>
              <a:rPr lang="en-US" dirty="0"/>
              <a:t>Automatic Windows updates</a:t>
            </a:r>
          </a:p>
          <a:p>
            <a:r>
              <a:rPr lang="en-US" dirty="0"/>
              <a:t>Automatic app updates</a:t>
            </a:r>
          </a:p>
          <a:p>
            <a:r>
              <a:rPr lang="en-US" dirty="0"/>
              <a:t>Teams admin center</a:t>
            </a:r>
          </a:p>
          <a:p>
            <a:r>
              <a:rPr lang="en-US" dirty="0"/>
              <a:t>Local Administrator account</a:t>
            </a:r>
          </a:p>
          <a:p>
            <a:r>
              <a:rPr lang="en-US" dirty="0"/>
              <a:t>XML configuration file</a:t>
            </a:r>
          </a:p>
          <a:p>
            <a:r>
              <a:rPr lang="en-US" dirty="0"/>
              <a:t>PowerShell</a:t>
            </a:r>
          </a:p>
          <a:p>
            <a:r>
              <a:rPr lang="en-US" dirty="0"/>
              <a:t>Skype for Business</a:t>
            </a:r>
          </a:p>
          <a:p>
            <a:endParaRPr lang="en-US" dirty="0"/>
          </a:p>
        </p:txBody>
      </p:sp>
      <p:pic>
        <p:nvPicPr>
          <p:cNvPr id="19" name="Picture 18">
            <a:extLst>
              <a:ext uri="{FF2B5EF4-FFF2-40B4-BE49-F238E27FC236}">
                <a16:creationId xmlns:a16="http://schemas.microsoft.com/office/drawing/2014/main" id="{D7145ABA-AAAF-48A7-9154-0EFA8E5E0608}"/>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flipH="1">
            <a:off x="5648325" y="18081"/>
            <a:ext cx="6543675" cy="6839919"/>
          </a:xfrm>
          <a:prstGeom prst="rect">
            <a:avLst/>
          </a:prstGeom>
        </p:spPr>
      </p:pic>
    </p:spTree>
    <p:extLst>
      <p:ext uri="{BB962C8B-B14F-4D97-AF65-F5344CB8AC3E}">
        <p14:creationId xmlns:p14="http://schemas.microsoft.com/office/powerpoint/2010/main" val="1555938993"/>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8013635-F084-4304-8BA3-394924011F59}"/>
              </a:ext>
            </a:extLst>
          </p:cNvPr>
          <p:cNvSpPr>
            <a:spLocks noGrp="1"/>
          </p:cNvSpPr>
          <p:nvPr>
            <p:ph type="title"/>
          </p:nvPr>
        </p:nvSpPr>
        <p:spPr>
          <a:xfrm>
            <a:off x="588263" y="457200"/>
            <a:ext cx="11018520" cy="430887"/>
          </a:xfrm>
        </p:spPr>
        <p:txBody>
          <a:bodyPr/>
          <a:lstStyle/>
          <a:p>
            <a:r>
              <a:rPr lang="en-US" dirty="0"/>
              <a:t>On-premises management</a:t>
            </a:r>
          </a:p>
        </p:txBody>
      </p:sp>
      <p:sp>
        <p:nvSpPr>
          <p:cNvPr id="5" name="Text Placeholder 4">
            <a:extLst>
              <a:ext uri="{FF2B5EF4-FFF2-40B4-BE49-F238E27FC236}">
                <a16:creationId xmlns:a16="http://schemas.microsoft.com/office/drawing/2014/main" id="{479DBF7E-5273-4CB2-AB30-3A970A05D7BB}"/>
              </a:ext>
            </a:extLst>
          </p:cNvPr>
          <p:cNvSpPr>
            <a:spLocks noGrp="1"/>
          </p:cNvSpPr>
          <p:nvPr>
            <p:ph type="body" sz="quarter" idx="10"/>
          </p:nvPr>
        </p:nvSpPr>
        <p:spPr/>
        <p:txBody>
          <a:bodyPr/>
          <a:lstStyle/>
          <a:p>
            <a:r>
              <a:rPr lang="en-US" dirty="0"/>
              <a:t>Active Directory</a:t>
            </a:r>
          </a:p>
          <a:p>
            <a:r>
              <a:rPr lang="en-US" dirty="0"/>
              <a:t>Exchange </a:t>
            </a:r>
          </a:p>
          <a:p>
            <a:r>
              <a:rPr lang="en-US" dirty="0"/>
              <a:t>Skype for Business</a:t>
            </a:r>
          </a:p>
          <a:p>
            <a:r>
              <a:rPr lang="en-US" dirty="0"/>
              <a:t>Configuration manager</a:t>
            </a:r>
          </a:p>
          <a:p>
            <a:r>
              <a:rPr lang="en-US" dirty="0"/>
              <a:t>XML configuration file</a:t>
            </a:r>
          </a:p>
          <a:p>
            <a:r>
              <a:rPr lang="en-US" dirty="0"/>
              <a:t>PowerShell</a:t>
            </a:r>
          </a:p>
        </p:txBody>
      </p:sp>
      <p:pic>
        <p:nvPicPr>
          <p:cNvPr id="26" name="Picture 25">
            <a:extLst>
              <a:ext uri="{FF2B5EF4-FFF2-40B4-BE49-F238E27FC236}">
                <a16:creationId xmlns:a16="http://schemas.microsoft.com/office/drawing/2014/main" id="{E3C4D020-7E66-4BEA-BAB6-1E41C3C0E042}"/>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a:ext>
            </a:extLst>
          </a:blip>
          <a:srcRect/>
          <a:stretch/>
        </p:blipFill>
        <p:spPr>
          <a:xfrm flipH="1">
            <a:off x="5648325" y="18081"/>
            <a:ext cx="6543675" cy="6839919"/>
          </a:xfrm>
          <a:prstGeom prst="rect">
            <a:avLst/>
          </a:prstGeom>
        </p:spPr>
      </p:pic>
    </p:spTree>
    <p:extLst>
      <p:ext uri="{BB962C8B-B14F-4D97-AF65-F5344CB8AC3E}">
        <p14:creationId xmlns:p14="http://schemas.microsoft.com/office/powerpoint/2010/main" val="206519559"/>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43218DC-CB5C-4A0E-8859-EC1B426F4B70}"/>
              </a:ext>
            </a:extLst>
          </p:cNvPr>
          <p:cNvSpPr>
            <a:spLocks noGrp="1"/>
          </p:cNvSpPr>
          <p:nvPr>
            <p:ph type="title"/>
          </p:nvPr>
        </p:nvSpPr>
        <p:spPr>
          <a:xfrm>
            <a:off x="588263" y="457200"/>
            <a:ext cx="11018520" cy="430887"/>
          </a:xfrm>
        </p:spPr>
        <p:txBody>
          <a:bodyPr/>
          <a:lstStyle/>
          <a:p>
            <a:r>
              <a:rPr lang="en-US" dirty="0"/>
              <a:t>Hybrid management</a:t>
            </a:r>
          </a:p>
        </p:txBody>
      </p:sp>
      <p:sp>
        <p:nvSpPr>
          <p:cNvPr id="6" name="Text Placeholder 5">
            <a:extLst>
              <a:ext uri="{FF2B5EF4-FFF2-40B4-BE49-F238E27FC236}">
                <a16:creationId xmlns:a16="http://schemas.microsoft.com/office/drawing/2014/main" id="{3E835164-8B10-43E9-A581-9F3FD3EC8930}"/>
              </a:ext>
            </a:extLst>
          </p:cNvPr>
          <p:cNvSpPr>
            <a:spLocks noGrp="1"/>
          </p:cNvSpPr>
          <p:nvPr>
            <p:ph type="body" sz="quarter" idx="10"/>
          </p:nvPr>
        </p:nvSpPr>
        <p:spPr/>
        <p:txBody>
          <a:bodyPr/>
          <a:lstStyle/>
          <a:p>
            <a:r>
              <a:rPr lang="en-US" dirty="0"/>
              <a:t>Teams admin center</a:t>
            </a:r>
          </a:p>
          <a:p>
            <a:r>
              <a:rPr lang="en-US" dirty="0"/>
              <a:t>Teams Rooms Pro Management</a:t>
            </a:r>
          </a:p>
          <a:p>
            <a:r>
              <a:rPr lang="en-US" dirty="0"/>
              <a:t>Exchange/Exchange Online</a:t>
            </a:r>
          </a:p>
          <a:p>
            <a:r>
              <a:rPr lang="en-US" dirty="0"/>
              <a:t>Intune</a:t>
            </a:r>
          </a:p>
          <a:p>
            <a:r>
              <a:rPr lang="en-US" dirty="0"/>
              <a:t>Azure Active Directory sync</a:t>
            </a:r>
          </a:p>
          <a:p>
            <a:r>
              <a:rPr lang="en-US" dirty="0"/>
              <a:t>PowerShell</a:t>
            </a:r>
          </a:p>
          <a:p>
            <a:r>
              <a:rPr lang="en-US" dirty="0"/>
              <a:t>XML configuration file</a:t>
            </a:r>
          </a:p>
          <a:p>
            <a:r>
              <a:rPr lang="en-US" dirty="0"/>
              <a:t>Endpoint Manager</a:t>
            </a:r>
          </a:p>
          <a:p>
            <a:r>
              <a:rPr lang="en-US" dirty="0"/>
              <a:t>Skype for Business</a:t>
            </a:r>
          </a:p>
        </p:txBody>
      </p:sp>
      <p:pic>
        <p:nvPicPr>
          <p:cNvPr id="26" name="Picture 25">
            <a:extLst>
              <a:ext uri="{FF2B5EF4-FFF2-40B4-BE49-F238E27FC236}">
                <a16:creationId xmlns:a16="http://schemas.microsoft.com/office/drawing/2014/main" id="{9D805C88-CAC3-4352-89BD-1155A8557494}"/>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5648325" y="0"/>
            <a:ext cx="6543675" cy="6858000"/>
          </a:xfrm>
          <a:prstGeom prst="rect">
            <a:avLst/>
          </a:prstGeom>
        </p:spPr>
      </p:pic>
    </p:spTree>
    <p:extLst>
      <p:ext uri="{BB962C8B-B14F-4D97-AF65-F5344CB8AC3E}">
        <p14:creationId xmlns:p14="http://schemas.microsoft.com/office/powerpoint/2010/main" val="1711493433"/>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CAE5B-EF2A-4CE8-BBA9-3BAA245FB04C}"/>
              </a:ext>
            </a:extLst>
          </p:cNvPr>
          <p:cNvSpPr>
            <a:spLocks noGrp="1"/>
          </p:cNvSpPr>
          <p:nvPr>
            <p:ph type="title"/>
          </p:nvPr>
        </p:nvSpPr>
        <p:spPr>
          <a:prstGeom prst="rect">
            <a:avLst/>
          </a:prstGeom>
        </p:spPr>
        <p:txBody>
          <a:bodyPr vert="horz" wrap="square" lIns="0" tIns="0" rIns="0" bIns="0" rtlCol="0" anchor="t">
            <a:normAutofit/>
          </a:bodyPr>
          <a:lstStyle/>
          <a:p>
            <a:r>
              <a:rPr lang="en-US" dirty="0"/>
              <a:t>Microsoft 365 management</a:t>
            </a:r>
          </a:p>
        </p:txBody>
      </p:sp>
      <p:sp>
        <p:nvSpPr>
          <p:cNvPr id="4" name="Text Placeholder 3">
            <a:extLst>
              <a:ext uri="{FF2B5EF4-FFF2-40B4-BE49-F238E27FC236}">
                <a16:creationId xmlns:a16="http://schemas.microsoft.com/office/drawing/2014/main" id="{2C150880-A80E-4668-AE3F-154686CAA2BB}"/>
              </a:ext>
            </a:extLst>
          </p:cNvPr>
          <p:cNvSpPr>
            <a:spLocks noGrp="1"/>
          </p:cNvSpPr>
          <p:nvPr>
            <p:ph type="body" sz="quarter" idx="10"/>
          </p:nvPr>
        </p:nvSpPr>
        <p:spPr/>
        <p:txBody>
          <a:bodyPr/>
          <a:lstStyle/>
          <a:p>
            <a:r>
              <a:rPr lang="en-US" dirty="0"/>
              <a:t>Azure Active Directory</a:t>
            </a:r>
          </a:p>
          <a:p>
            <a:r>
              <a:rPr lang="en-US" dirty="0"/>
              <a:t>Exchange Online</a:t>
            </a:r>
          </a:p>
          <a:p>
            <a:r>
              <a:rPr lang="en-US" dirty="0"/>
              <a:t>Endpoint Manager</a:t>
            </a:r>
          </a:p>
          <a:p>
            <a:r>
              <a:rPr lang="en-US" dirty="0"/>
              <a:t>XML configuration file</a:t>
            </a:r>
          </a:p>
          <a:p>
            <a:r>
              <a:rPr lang="en-US" dirty="0"/>
              <a:t>Teams Admin Center</a:t>
            </a:r>
          </a:p>
          <a:p>
            <a:r>
              <a:rPr lang="en-US" dirty="0"/>
              <a:t>Teams Rooms Pro Management</a:t>
            </a:r>
          </a:p>
          <a:p>
            <a:r>
              <a:rPr lang="en-US" dirty="0"/>
              <a:t>PowerShell</a:t>
            </a:r>
          </a:p>
        </p:txBody>
      </p:sp>
      <p:pic>
        <p:nvPicPr>
          <p:cNvPr id="23" name="Picture 22">
            <a:extLst>
              <a:ext uri="{FF2B5EF4-FFF2-40B4-BE49-F238E27FC236}">
                <a16:creationId xmlns:a16="http://schemas.microsoft.com/office/drawing/2014/main" id="{3323D91B-9B61-6F47-87B6-1C462C9B9C92}"/>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a:ext>
            </a:extLst>
          </a:blip>
          <a:srcRect/>
          <a:stretch/>
        </p:blipFill>
        <p:spPr>
          <a:xfrm flipH="1">
            <a:off x="5648325" y="18081"/>
            <a:ext cx="6543675" cy="6839919"/>
          </a:xfrm>
          <a:prstGeom prst="rect">
            <a:avLst/>
          </a:prstGeom>
        </p:spPr>
      </p:pic>
    </p:spTree>
    <p:extLst>
      <p:ext uri="{BB962C8B-B14F-4D97-AF65-F5344CB8AC3E}">
        <p14:creationId xmlns:p14="http://schemas.microsoft.com/office/powerpoint/2010/main" val="1489880926"/>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216" y="1864180"/>
            <a:ext cx="6320910" cy="997196"/>
          </a:xfrm>
        </p:spPr>
        <p:txBody>
          <a:bodyPr/>
          <a:lstStyle/>
          <a:p>
            <a:r>
              <a:rPr lang="en-GB" dirty="0"/>
              <a:t>Management paths for Microsoft Teams Rooms</a:t>
            </a:r>
            <a:endParaRPr lang="en-US" dirty="0"/>
          </a:p>
        </p:txBody>
      </p:sp>
    </p:spTree>
    <p:extLst>
      <p:ext uri="{BB962C8B-B14F-4D97-AF65-F5344CB8AC3E}">
        <p14:creationId xmlns:p14="http://schemas.microsoft.com/office/powerpoint/2010/main" val="1357529483"/>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D7145ABA-AAAF-48A7-9154-0EFA8E5E0608}"/>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6620853" y="1"/>
            <a:ext cx="5571146" cy="6858000"/>
          </a:xfrm>
          <a:prstGeom prst="rect">
            <a:avLst/>
          </a:prstGeom>
        </p:spPr>
      </p:pic>
      <p:sp>
        <p:nvSpPr>
          <p:cNvPr id="17" name="Title 16"/>
          <p:cNvSpPr>
            <a:spLocks noGrp="1"/>
          </p:cNvSpPr>
          <p:nvPr>
            <p:ph type="title"/>
          </p:nvPr>
        </p:nvSpPr>
        <p:spPr/>
        <p:txBody>
          <a:bodyPr/>
          <a:lstStyle/>
          <a:p>
            <a:r>
              <a:rPr lang="en-US" dirty="0"/>
              <a:t>Management options</a:t>
            </a:r>
          </a:p>
        </p:txBody>
      </p:sp>
      <p:sp>
        <p:nvSpPr>
          <p:cNvPr id="7" name="Text Placeholder 6">
            <a:extLst>
              <a:ext uri="{FF2B5EF4-FFF2-40B4-BE49-F238E27FC236}">
                <a16:creationId xmlns:a16="http://schemas.microsoft.com/office/drawing/2014/main" id="{93619CDF-43B7-4909-BB07-85D8F0C46265}"/>
              </a:ext>
            </a:extLst>
          </p:cNvPr>
          <p:cNvSpPr>
            <a:spLocks noGrp="1"/>
          </p:cNvSpPr>
          <p:nvPr>
            <p:ph type="body" sz="quarter" idx="4294967295"/>
          </p:nvPr>
        </p:nvSpPr>
        <p:spPr>
          <a:xfrm>
            <a:off x="588264" y="1721313"/>
            <a:ext cx="4028342" cy="1975926"/>
          </a:xfrm>
        </p:spPr>
        <p:txBody>
          <a:bodyPr/>
          <a:lstStyle/>
          <a:p>
            <a:pPr marL="0" indent="0">
              <a:lnSpc>
                <a:spcPct val="90000"/>
              </a:lnSpc>
              <a:spcBef>
                <a:spcPts val="0"/>
              </a:spcBef>
              <a:spcAft>
                <a:spcPts val="1800"/>
              </a:spcAft>
              <a:buNone/>
            </a:pPr>
            <a:r>
              <a:rPr lang="en-US" sz="1800" dirty="0">
                <a:solidFill>
                  <a:schemeClr val="accent1"/>
                </a:solidFill>
                <a:latin typeface="+mj-lt"/>
              </a:rPr>
              <a:t>Teams admin center </a:t>
            </a:r>
            <a:r>
              <a:rPr lang="en-US" sz="1800" dirty="0"/>
              <a:t>is the single pane of glass for managing all Microsoft Teams devices</a:t>
            </a:r>
          </a:p>
          <a:p>
            <a:pPr marL="0" indent="0">
              <a:lnSpc>
                <a:spcPct val="90000"/>
              </a:lnSpc>
              <a:spcBef>
                <a:spcPts val="0"/>
              </a:spcBef>
              <a:spcAft>
                <a:spcPts val="1800"/>
              </a:spcAft>
              <a:buNone/>
            </a:pPr>
            <a:r>
              <a:rPr lang="en-US" sz="1800" dirty="0">
                <a:solidFill>
                  <a:schemeClr val="accent1"/>
                </a:solidFill>
                <a:latin typeface="+mj-lt"/>
              </a:rPr>
              <a:t>Teams Rooms Pro Management </a:t>
            </a:r>
            <a:r>
              <a:rPr lang="en-US" sz="1800" dirty="0"/>
              <a:t>is a Microsoft managed service that provides AI-driven, around-the-clock support for Teams Rooms</a:t>
            </a:r>
          </a:p>
        </p:txBody>
      </p:sp>
      <p:pic>
        <p:nvPicPr>
          <p:cNvPr id="6" name="Picture 5">
            <a:extLst>
              <a:ext uri="{FF2B5EF4-FFF2-40B4-BE49-F238E27FC236}">
                <a16:creationId xmlns:a16="http://schemas.microsoft.com/office/drawing/2014/main" id="{E66A282A-37FE-5DCB-1CF1-4229EA9943EC}"/>
              </a:ext>
              <a:ext uri="{C183D7F6-B498-43B3-948B-1728B52AA6E4}">
                <adec:decorative xmlns:adec="http://schemas.microsoft.com/office/drawing/2017/decorative" val="1"/>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0" y="4349931"/>
            <a:ext cx="4145280" cy="2508069"/>
          </a:xfrm>
          <a:prstGeom prst="rect">
            <a:avLst/>
          </a:prstGeom>
          <a:ln>
            <a:noFill/>
          </a:ln>
        </p:spPr>
      </p:pic>
    </p:spTree>
    <p:extLst>
      <p:ext uri="{BB962C8B-B14F-4D97-AF65-F5344CB8AC3E}">
        <p14:creationId xmlns:p14="http://schemas.microsoft.com/office/powerpoint/2010/main" val="916794410"/>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2CF0990-64A4-5C66-B502-72BA631AC3B4}"/>
              </a:ext>
            </a:extLst>
          </p:cNvPr>
          <p:cNvSpPr>
            <a:spLocks noGrp="1"/>
          </p:cNvSpPr>
          <p:nvPr>
            <p:ph type="title"/>
          </p:nvPr>
        </p:nvSpPr>
        <p:spPr>
          <a:xfrm>
            <a:off x="323568" y="129139"/>
            <a:ext cx="11018520" cy="430887"/>
          </a:xfrm>
        </p:spPr>
        <p:txBody>
          <a:bodyPr/>
          <a:lstStyle/>
          <a:p>
            <a:r>
              <a:rPr lang="en-GB" dirty="0"/>
              <a:t>Management capabilities based on Microsoft Teams Rooms license</a:t>
            </a:r>
          </a:p>
        </p:txBody>
      </p:sp>
      <p:graphicFrame>
        <p:nvGraphicFramePr>
          <p:cNvPr id="5" name="Table 4">
            <a:extLst>
              <a:ext uri="{FF2B5EF4-FFF2-40B4-BE49-F238E27FC236}">
                <a16:creationId xmlns:a16="http://schemas.microsoft.com/office/drawing/2014/main" id="{ACC3FA25-83AB-A262-15E9-48E902BB7F07}"/>
              </a:ext>
            </a:extLst>
          </p:cNvPr>
          <p:cNvGraphicFramePr>
            <a:graphicFrameLocks noGrp="1"/>
          </p:cNvGraphicFramePr>
          <p:nvPr/>
        </p:nvGraphicFramePr>
        <p:xfrm>
          <a:off x="757186" y="860666"/>
          <a:ext cx="10769068" cy="5857357"/>
        </p:xfrm>
        <a:graphic>
          <a:graphicData uri="http://schemas.openxmlformats.org/drawingml/2006/table">
            <a:tbl>
              <a:tblPr firstRow="1" bandRow="1">
                <a:tableStyleId>{5C22544A-7EE6-4342-B048-85BDC9FD1C3A}</a:tableStyleId>
              </a:tblPr>
              <a:tblGrid>
                <a:gridCol w="4123557">
                  <a:extLst>
                    <a:ext uri="{9D8B030D-6E8A-4147-A177-3AD203B41FA5}">
                      <a16:colId xmlns:a16="http://schemas.microsoft.com/office/drawing/2014/main" val="4202658405"/>
                    </a:ext>
                  </a:extLst>
                </a:gridCol>
                <a:gridCol w="3178185">
                  <a:extLst>
                    <a:ext uri="{9D8B030D-6E8A-4147-A177-3AD203B41FA5}">
                      <a16:colId xmlns:a16="http://schemas.microsoft.com/office/drawing/2014/main" val="292160369"/>
                    </a:ext>
                  </a:extLst>
                </a:gridCol>
                <a:gridCol w="3467326">
                  <a:extLst>
                    <a:ext uri="{9D8B030D-6E8A-4147-A177-3AD203B41FA5}">
                      <a16:colId xmlns:a16="http://schemas.microsoft.com/office/drawing/2014/main" val="1854971902"/>
                    </a:ext>
                  </a:extLst>
                </a:gridCol>
              </a:tblGrid>
              <a:tr h="225803">
                <a:tc>
                  <a:txBody>
                    <a:bodyPr/>
                    <a:lstStyle/>
                    <a:p>
                      <a:pPr marL="182880" lvl="0" algn="l" fontAlgn="b"/>
                      <a:endParaRPr lang="en-US" sz="1200" b="1" i="0" u="none" strike="noStrike" dirty="0">
                        <a:solidFill>
                          <a:srgbClr val="171717"/>
                        </a:solidFill>
                        <a:effectLst/>
                        <a:latin typeface="+mn-lt"/>
                      </a:endParaRPr>
                    </a:p>
                    <a:p>
                      <a:pPr marL="182880" lvl="0" algn="l" fontAlgn="b"/>
                      <a:endParaRPr lang="en-US" sz="1200" b="1" i="0" u="none" strike="noStrike" dirty="0">
                        <a:solidFill>
                          <a:srgbClr val="171717"/>
                        </a:solidFill>
                        <a:effectLst/>
                        <a:latin typeface="+mn-lt"/>
                      </a:endParaRPr>
                    </a:p>
                  </a:txBody>
                  <a:tcPr marL="5197" marR="5197" marT="5197" marB="0" anchor="ctr">
                    <a:lnL w="6350" cap="flat" cmpd="sng" algn="ctr">
                      <a:noFill/>
                      <a:prstDash val="solid"/>
                      <a:round/>
                      <a:headEnd type="none" w="med" len="med"/>
                      <a:tailEnd type="none" w="med" len="med"/>
                    </a:lnL>
                    <a:lnR w="12700" cmpd="sng">
                      <a:noFill/>
                    </a:lnR>
                    <a:lnT w="12700" cmpd="sng">
                      <a:noFill/>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82880" lvl="0" algn="l" fontAlgn="b"/>
                      <a:r>
                        <a:rPr lang="en-US" sz="1200" u="none" strike="noStrike" dirty="0">
                          <a:effectLst/>
                          <a:latin typeface="+mn-lt"/>
                        </a:rPr>
                        <a:t>Microsoft Teams Rooms Basic   </a:t>
                      </a:r>
                    </a:p>
                  </a:txBody>
                  <a:tcPr marL="5197" marR="5197" marT="5197" marB="0" anchor="ctr">
                    <a:lnL w="12700" cmpd="sng">
                      <a:noFill/>
                    </a:lnL>
                    <a:lnR w="12700" cmpd="sng">
                      <a:noFill/>
                    </a:lnR>
                    <a:lnT w="12700" cmpd="sng">
                      <a:noFill/>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82880" lvl="0" algn="l" fontAlgn="b"/>
                      <a:r>
                        <a:rPr lang="en-US" sz="1200" b="1" i="0" u="none" strike="noStrike" dirty="0">
                          <a:solidFill>
                            <a:schemeClr val="bg1"/>
                          </a:solidFill>
                          <a:effectLst/>
                          <a:latin typeface="+mn-lt"/>
                        </a:rPr>
                        <a:t>Microsoft Teams Rooms Pro</a:t>
                      </a:r>
                    </a:p>
                  </a:txBody>
                  <a:tcPr marL="5197" marR="5197" marT="5197" marB="0" anchor="ctr">
                    <a:lnL w="12700" cmpd="sng">
                      <a:noFill/>
                    </a:lnL>
                    <a:lnR w="12700" cmpd="sng">
                      <a:noFill/>
                    </a:lnR>
                    <a:lnT w="12700" cmpd="sng">
                      <a:noFill/>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704675859"/>
                  </a:ext>
                </a:extLst>
              </a:tr>
              <a:tr h="232575">
                <a:tc>
                  <a:txBody>
                    <a:bodyPr/>
                    <a:lstStyle/>
                    <a:p>
                      <a:pPr algn="l" fontAlgn="t"/>
                      <a:r>
                        <a:rPr lang="en-GB" sz="1400" b="1" dirty="0">
                          <a:effectLst/>
                          <a:latin typeface="+mn-lt"/>
                        </a:rPr>
                        <a:t>Automatic device updates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21352761"/>
                  </a:ext>
                </a:extLst>
              </a:tr>
              <a:tr h="232575">
                <a:tc>
                  <a:txBody>
                    <a:bodyPr/>
                    <a:lstStyle/>
                    <a:p>
                      <a:pPr algn="l" fontAlgn="t"/>
                      <a:r>
                        <a:rPr lang="en-GB" sz="1400" b="1" dirty="0">
                          <a:effectLst/>
                          <a:latin typeface="+mn-lt"/>
                        </a:rPr>
                        <a:t>Basic device analytics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18950000"/>
                  </a:ext>
                </a:extLst>
              </a:tr>
              <a:tr h="232575">
                <a:tc>
                  <a:txBody>
                    <a:bodyPr/>
                    <a:lstStyle/>
                    <a:p>
                      <a:pPr algn="l" fontAlgn="t"/>
                      <a:r>
                        <a:rPr lang="en-GB" sz="1400" b="1" dirty="0">
                          <a:effectLst/>
                          <a:latin typeface="+mn-lt"/>
                        </a:rPr>
                        <a:t>Basic device health</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8938496"/>
                  </a:ext>
                </a:extLst>
              </a:tr>
              <a:tr h="232575">
                <a:tc>
                  <a:txBody>
                    <a:bodyPr/>
                    <a:lstStyle/>
                    <a:p>
                      <a:pPr algn="l" fontAlgn="t"/>
                      <a:r>
                        <a:rPr lang="en-GB" sz="1400" b="1" dirty="0">
                          <a:effectLst/>
                          <a:latin typeface="+mn-lt"/>
                        </a:rPr>
                        <a:t>Call quality dashboard</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95845384"/>
                  </a:ext>
                </a:extLst>
              </a:tr>
              <a:tr h="232575">
                <a:tc>
                  <a:txBody>
                    <a:bodyPr/>
                    <a:lstStyle/>
                    <a:p>
                      <a:pPr algn="l" fontAlgn="t"/>
                      <a:r>
                        <a:rPr lang="en-GB" sz="1400" b="1" dirty="0">
                          <a:effectLst/>
                          <a:latin typeface="+mn-lt"/>
                        </a:rPr>
                        <a:t>Create and view workspaces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82434989"/>
                  </a:ext>
                </a:extLst>
              </a:tr>
              <a:tr h="232575">
                <a:tc>
                  <a:txBody>
                    <a:bodyPr/>
                    <a:lstStyle/>
                    <a:p>
                      <a:pPr algn="l" fontAlgn="t"/>
                      <a:r>
                        <a:rPr lang="en-GB" sz="1400" b="1" dirty="0">
                          <a:effectLst/>
                          <a:latin typeface="+mn-lt"/>
                        </a:rPr>
                        <a:t>Real-time telemetry</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35252423"/>
                  </a:ext>
                </a:extLst>
              </a:tr>
              <a:tr h="232575">
                <a:tc>
                  <a:txBody>
                    <a:bodyPr/>
                    <a:lstStyle/>
                    <a:p>
                      <a:pPr algn="l" fontAlgn="t"/>
                      <a:r>
                        <a:rPr lang="en-GB" sz="1400" b="1" dirty="0">
                          <a:effectLst/>
                          <a:latin typeface="+mn-lt"/>
                        </a:rPr>
                        <a:t>Regular feature updates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29044174"/>
                  </a:ext>
                </a:extLst>
              </a:tr>
              <a:tr h="232575">
                <a:tc>
                  <a:txBody>
                    <a:bodyPr/>
                    <a:lstStyle/>
                    <a:p>
                      <a:pPr algn="l" fontAlgn="t"/>
                      <a:r>
                        <a:rPr lang="en-GB" sz="1400" b="1" dirty="0">
                          <a:effectLst/>
                          <a:latin typeface="+mn-lt"/>
                        </a:rPr>
                        <a:t>Remote sign-in and sign-out</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14747123"/>
                  </a:ext>
                </a:extLst>
              </a:tr>
              <a:tr h="232575">
                <a:tc>
                  <a:txBody>
                    <a:bodyPr/>
                    <a:lstStyle/>
                    <a:p>
                      <a:pPr algn="l" fontAlgn="t"/>
                      <a:r>
                        <a:rPr lang="en-GB" sz="1400" b="1" dirty="0">
                          <a:effectLst/>
                          <a:latin typeface="+mn-lt"/>
                        </a:rPr>
                        <a:t>Android device configurations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dirty="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17070000"/>
                  </a:ext>
                </a:extLst>
              </a:tr>
              <a:tr h="232575">
                <a:tc>
                  <a:txBody>
                    <a:bodyPr/>
                    <a:lstStyle/>
                    <a:p>
                      <a:pPr algn="l" fontAlgn="t"/>
                      <a:r>
                        <a:rPr lang="en-GB" sz="1400" b="1" dirty="0">
                          <a:effectLst/>
                          <a:latin typeface="+mn-lt"/>
                        </a:rPr>
                        <a:t>Device alerts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dirty="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2893446"/>
                  </a:ext>
                </a:extLst>
              </a:tr>
              <a:tr h="303267">
                <a:tc>
                  <a:txBody>
                    <a:bodyPr/>
                    <a:lstStyle/>
                    <a:p>
                      <a:pPr algn="l" fontAlgn="t"/>
                      <a:r>
                        <a:rPr lang="en-GB" sz="1400" b="1" dirty="0">
                          <a:effectLst/>
                          <a:latin typeface="+mn-lt"/>
                        </a:rPr>
                        <a:t>Device analytics - health and utilization</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dirty="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00244764"/>
                  </a:ext>
                </a:extLst>
              </a:tr>
              <a:tr h="232575">
                <a:tc>
                  <a:txBody>
                    <a:bodyPr/>
                    <a:lstStyle/>
                    <a:p>
                      <a:pPr algn="l" fontAlgn="t"/>
                      <a:r>
                        <a:rPr lang="en-GB" sz="1400" b="1" dirty="0">
                          <a:effectLst/>
                          <a:latin typeface="+mn-lt"/>
                        </a:rPr>
                        <a:t>Device detail view</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dirty="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45768512"/>
                  </a:ext>
                </a:extLst>
              </a:tr>
              <a:tr h="232575">
                <a:tc>
                  <a:txBody>
                    <a:bodyPr/>
                    <a:lstStyle/>
                    <a:p>
                      <a:pPr algn="l" fontAlgn="t"/>
                      <a:r>
                        <a:rPr lang="en-GB" sz="1400" b="1" dirty="0">
                          <a:effectLst/>
                          <a:latin typeface="+mn-lt"/>
                        </a:rPr>
                        <a:t>Device health details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dirty="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3192632"/>
                  </a:ext>
                </a:extLst>
              </a:tr>
              <a:tr h="232575">
                <a:tc>
                  <a:txBody>
                    <a:bodyPr/>
                    <a:lstStyle/>
                    <a:p>
                      <a:pPr algn="l" fontAlgn="t"/>
                      <a:r>
                        <a:rPr lang="en-GB" sz="1400" b="1" dirty="0">
                          <a:effectLst/>
                          <a:latin typeface="+mn-lt"/>
                        </a:rPr>
                        <a:t>Device tags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dirty="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01382715"/>
                  </a:ext>
                </a:extLst>
              </a:tr>
              <a:tr h="232575">
                <a:tc>
                  <a:txBody>
                    <a:bodyPr/>
                    <a:lstStyle/>
                    <a:p>
                      <a:pPr algn="l" fontAlgn="t"/>
                      <a:r>
                        <a:rPr lang="en-GB" sz="1400" b="1" dirty="0">
                          <a:effectLst/>
                          <a:latin typeface="+mn-lt"/>
                        </a:rPr>
                        <a:t>Graph APIs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dirty="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40143089"/>
                  </a:ext>
                </a:extLst>
              </a:tr>
              <a:tr h="232575">
                <a:tc>
                  <a:txBody>
                    <a:bodyPr/>
                    <a:lstStyle/>
                    <a:p>
                      <a:pPr algn="l" fontAlgn="t"/>
                      <a:r>
                        <a:rPr lang="en-GB" sz="1400" b="1" dirty="0">
                          <a:effectLst/>
                          <a:latin typeface="+mn-lt"/>
                        </a:rPr>
                        <a:t>Remote restart</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dirty="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75657632"/>
                  </a:ext>
                </a:extLst>
              </a:tr>
              <a:tr h="303267">
                <a:tc>
                  <a:txBody>
                    <a:bodyPr/>
                    <a:lstStyle/>
                    <a:p>
                      <a:pPr algn="l" fontAlgn="t"/>
                      <a:r>
                        <a:rPr lang="en-GB" sz="1400" b="1" dirty="0">
                          <a:effectLst/>
                          <a:latin typeface="+mn-lt"/>
                        </a:rPr>
                        <a:t>Windows device peripherals management</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dirty="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76911299"/>
                  </a:ext>
                </a:extLst>
              </a:tr>
              <a:tr h="232575">
                <a:tc>
                  <a:txBody>
                    <a:bodyPr/>
                    <a:lstStyle/>
                    <a:p>
                      <a:pPr algn="l" fontAlgn="t"/>
                      <a:r>
                        <a:rPr lang="en-GB" sz="1400" b="1" dirty="0">
                          <a:effectLst/>
                          <a:latin typeface="+mn-lt"/>
                        </a:rPr>
                        <a:t>Windows device settings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dirty="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75513390"/>
                  </a:ext>
                </a:extLst>
              </a:tr>
            </a:tbl>
          </a:graphicData>
        </a:graphic>
      </p:graphicFrame>
    </p:spTree>
    <p:extLst>
      <p:ext uri="{BB962C8B-B14F-4D97-AF65-F5344CB8AC3E}">
        <p14:creationId xmlns:p14="http://schemas.microsoft.com/office/powerpoint/2010/main" val="3299562695"/>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Microsoft Teams admin center</a:t>
            </a:r>
          </a:p>
        </p:txBody>
      </p:sp>
    </p:spTree>
    <p:extLst>
      <p:ext uri="{BB962C8B-B14F-4D97-AF65-F5344CB8AC3E}">
        <p14:creationId xmlns:p14="http://schemas.microsoft.com/office/powerpoint/2010/main" val="1704998648"/>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03B6018-F19F-492B-9318-DDDA07D8E126}"/>
              </a:ext>
              <a:ext uri="{C183D7F6-B498-43B3-948B-1728B52AA6E4}">
                <adec:decorative xmlns:adec="http://schemas.microsoft.com/office/drawing/2017/decorative" val="1"/>
              </a:ext>
            </a:extLst>
          </p:cNvPr>
          <p:cNvSpPr/>
          <p:nvPr/>
        </p:nvSpPr>
        <p:spPr>
          <a:xfrm>
            <a:off x="6620854" y="0"/>
            <a:ext cx="5571145" cy="6858000"/>
          </a:xfrm>
          <a:prstGeom prst="rect">
            <a:avLst/>
          </a:prstGeom>
          <a:solidFill>
            <a:srgbClr val="342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a typeface="+mn-ea"/>
              <a:cs typeface="+mn-cs"/>
            </a:endParaRPr>
          </a:p>
        </p:txBody>
      </p:sp>
      <p:sp>
        <p:nvSpPr>
          <p:cNvPr id="10" name="Title 1">
            <a:extLst>
              <a:ext uri="{FF2B5EF4-FFF2-40B4-BE49-F238E27FC236}">
                <a16:creationId xmlns:a16="http://schemas.microsoft.com/office/drawing/2014/main" id="{132F73B9-823A-AC48-9D62-3B07F160C168}"/>
              </a:ext>
            </a:extLst>
          </p:cNvPr>
          <p:cNvSpPr txBox="1">
            <a:spLocks noGrp="1"/>
          </p:cNvSpPr>
          <p:nvPr>
            <p:ph type="title"/>
          </p:nvPr>
        </p:nvSpPr>
        <p:spPr>
          <a:xfrm>
            <a:off x="588263" y="457200"/>
            <a:ext cx="5507737" cy="861774"/>
          </a:xfrm>
        </p:spPr>
        <p:txBody>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lvl="0"/>
            <a:r>
              <a:rPr lang="en-US" sz="2800" noProof="0" dirty="0">
                <a:solidFill>
                  <a:schemeClr val="accent1"/>
                </a:solidFill>
              </a:rPr>
              <a:t>Teams admin </a:t>
            </a:r>
            <a:r>
              <a:rPr lang="en-US" sz="2800" dirty="0">
                <a:solidFill>
                  <a:schemeClr val="accent1"/>
                </a:solidFill>
              </a:rPr>
              <a:t>c</a:t>
            </a:r>
            <a:r>
              <a:rPr lang="en-US" sz="2800" noProof="0" dirty="0">
                <a:solidFill>
                  <a:schemeClr val="accent1"/>
                </a:solidFill>
              </a:rPr>
              <a:t>enter</a:t>
            </a:r>
            <a:r>
              <a:rPr lang="en-US" sz="2800" noProof="0" dirty="0"/>
              <a:t>: Comprehensive self-management</a:t>
            </a:r>
          </a:p>
        </p:txBody>
      </p:sp>
      <p:pic>
        <p:nvPicPr>
          <p:cNvPr id="31" name="Picture 30">
            <a:extLst>
              <a:ext uri="{FF2B5EF4-FFF2-40B4-BE49-F238E27FC236}">
                <a16:creationId xmlns:a16="http://schemas.microsoft.com/office/drawing/2014/main" id="{4D8E522E-53A3-490B-8BE6-F40FA8FD6A34}"/>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4288678" y="1195182"/>
            <a:ext cx="8688676" cy="4890452"/>
          </a:xfrm>
          <a:prstGeom prst="rect">
            <a:avLst/>
          </a:prstGeom>
        </p:spPr>
      </p:pic>
      <p:sp>
        <p:nvSpPr>
          <p:cNvPr id="21" name="TextBox 20">
            <a:extLst>
              <a:ext uri="{FF2B5EF4-FFF2-40B4-BE49-F238E27FC236}">
                <a16:creationId xmlns:a16="http://schemas.microsoft.com/office/drawing/2014/main" id="{18E61295-B684-441F-26A8-A68CD5270D2E}"/>
              </a:ext>
            </a:extLst>
          </p:cNvPr>
          <p:cNvSpPr txBox="1"/>
          <p:nvPr/>
        </p:nvSpPr>
        <p:spPr>
          <a:xfrm>
            <a:off x="588263" y="1655999"/>
            <a:ext cx="3996989" cy="2492990"/>
          </a:xfrm>
          <a:prstGeom prst="rect">
            <a:avLst/>
          </a:prstGeom>
          <a:noFill/>
        </p:spPr>
        <p:txBody>
          <a:bodyPr wrap="square" lIns="0">
            <a:spAutoFit/>
          </a:bodyPr>
          <a:lstStyle/>
          <a:p>
            <a:pPr marL="0" indent="0">
              <a:spcBef>
                <a:spcPts val="0"/>
              </a:spcBef>
              <a:spcAft>
                <a:spcPts val="1200"/>
              </a:spcAft>
              <a:buNone/>
            </a:pPr>
            <a:r>
              <a:rPr lang="en-US" sz="1400" dirty="0"/>
              <a:t>Manage all your Teams </a:t>
            </a:r>
            <a:r>
              <a:rPr lang="en-US" sz="1400" dirty="0">
                <a:solidFill>
                  <a:schemeClr val="accent1"/>
                </a:solidFill>
                <a:latin typeface="+mj-lt"/>
              </a:rPr>
              <a:t>settings and devices </a:t>
            </a:r>
            <a:r>
              <a:rPr lang="en-US" sz="1400" dirty="0"/>
              <a:t>in one location</a:t>
            </a:r>
          </a:p>
          <a:p>
            <a:pPr>
              <a:spcAft>
                <a:spcPts val="1200"/>
              </a:spcAft>
            </a:pPr>
            <a:r>
              <a:rPr lang="en-US" sz="1400" dirty="0"/>
              <a:t>Device </a:t>
            </a:r>
            <a:r>
              <a:rPr lang="en-US" sz="1400" dirty="0">
                <a:solidFill>
                  <a:schemeClr val="accent1"/>
                </a:solidFill>
                <a:latin typeface="+mj-lt"/>
              </a:rPr>
              <a:t>auto-enrollment</a:t>
            </a:r>
            <a:r>
              <a:rPr lang="en-US" sz="1400" dirty="0"/>
              <a:t> in Teams admin center, with no addition action from IT required</a:t>
            </a:r>
          </a:p>
          <a:p>
            <a:pPr>
              <a:spcAft>
                <a:spcPts val="1200"/>
              </a:spcAft>
            </a:pPr>
            <a:r>
              <a:rPr lang="en-US" sz="1400" dirty="0"/>
              <a:t>Call quality analytics help </a:t>
            </a:r>
            <a:r>
              <a:rPr lang="en-US" sz="1400" dirty="0">
                <a:solidFill>
                  <a:schemeClr val="accent1"/>
                </a:solidFill>
                <a:latin typeface="+mj-lt"/>
              </a:rPr>
              <a:t>identify problems and root causes</a:t>
            </a:r>
            <a:r>
              <a:rPr lang="en-US" sz="1400" dirty="0"/>
              <a:t> of issues with active room health monitoring</a:t>
            </a:r>
          </a:p>
          <a:p>
            <a:pPr>
              <a:spcAft>
                <a:spcPts val="1200"/>
              </a:spcAft>
            </a:pPr>
            <a:r>
              <a:rPr lang="en-US" sz="1400" dirty="0"/>
              <a:t>Securely </a:t>
            </a:r>
            <a:r>
              <a:rPr lang="en-US" sz="1400" dirty="0">
                <a:solidFill>
                  <a:schemeClr val="accent1"/>
                </a:solidFill>
                <a:latin typeface="+mj-lt"/>
              </a:rPr>
              <a:t>delegate access </a:t>
            </a:r>
            <a:r>
              <a:rPr lang="en-US" sz="1400" dirty="0"/>
              <a:t>to a Microsoft-approved partner </a:t>
            </a:r>
          </a:p>
        </p:txBody>
      </p:sp>
      <p:pic>
        <p:nvPicPr>
          <p:cNvPr id="3" name="Picture 2" descr="Graphical user interface, text, application, email">
            <a:extLst>
              <a:ext uri="{FF2B5EF4-FFF2-40B4-BE49-F238E27FC236}">
                <a16:creationId xmlns:a16="http://schemas.microsoft.com/office/drawing/2014/main" id="{65934C71-AA5E-75E4-6EF4-D215C349C013}"/>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5661305" y="1893092"/>
            <a:ext cx="5942432" cy="3431912"/>
          </a:xfrm>
          <a:prstGeom prst="rect">
            <a:avLst/>
          </a:prstGeom>
        </p:spPr>
      </p:pic>
      <p:pic>
        <p:nvPicPr>
          <p:cNvPr id="8" name="Picture 7">
            <a:extLst>
              <a:ext uri="{FF2B5EF4-FFF2-40B4-BE49-F238E27FC236}">
                <a16:creationId xmlns:a16="http://schemas.microsoft.com/office/drawing/2014/main" id="{8AADC07D-EF80-02AE-4824-B4D45A631C0E}"/>
              </a:ext>
              <a:ext uri="{C183D7F6-B498-43B3-948B-1728B52AA6E4}">
                <adec:decorative xmlns:adec="http://schemas.microsoft.com/office/drawing/2017/decorative" val="1"/>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0" y="4349931"/>
            <a:ext cx="4145280" cy="2508069"/>
          </a:xfrm>
          <a:prstGeom prst="rect">
            <a:avLst/>
          </a:prstGeom>
          <a:ln>
            <a:noFill/>
          </a:ln>
        </p:spPr>
      </p:pic>
    </p:spTree>
    <p:extLst>
      <p:ext uri="{BB962C8B-B14F-4D97-AF65-F5344CB8AC3E}">
        <p14:creationId xmlns:p14="http://schemas.microsoft.com/office/powerpoint/2010/main" val="3551598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F677161-77CA-825C-F948-72CD3D533DD6}"/>
              </a:ext>
              <a:ext uri="{C183D7F6-B498-43B3-948B-1728B52AA6E4}">
                <adec:decorative xmlns:adec="http://schemas.microsoft.com/office/drawing/2017/decorative" val="1"/>
              </a:ext>
            </a:extLst>
          </p:cNvPr>
          <p:cNvSpPr/>
          <p:nvPr/>
        </p:nvSpPr>
        <p:spPr>
          <a:xfrm>
            <a:off x="6620855" y="0"/>
            <a:ext cx="5571145" cy="6858000"/>
          </a:xfrm>
          <a:prstGeom prst="rect">
            <a:avLst/>
          </a:prstGeom>
          <a:solidFill>
            <a:srgbClr val="342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a typeface="+mn-ea"/>
              <a:cs typeface="+mn-cs"/>
            </a:endParaRPr>
          </a:p>
        </p:txBody>
      </p:sp>
      <p:sp>
        <p:nvSpPr>
          <p:cNvPr id="2" name="Title 1">
            <a:extLst>
              <a:ext uri="{FF2B5EF4-FFF2-40B4-BE49-F238E27FC236}">
                <a16:creationId xmlns:a16="http://schemas.microsoft.com/office/drawing/2014/main" id="{877236CD-BF29-43DB-8A06-3A0EA7A3EB45}"/>
              </a:ext>
            </a:extLst>
          </p:cNvPr>
          <p:cNvSpPr>
            <a:spLocks noGrp="1"/>
          </p:cNvSpPr>
          <p:nvPr>
            <p:ph type="title"/>
          </p:nvPr>
        </p:nvSpPr>
        <p:spPr/>
        <p:txBody>
          <a:bodyPr/>
          <a:lstStyle/>
          <a:p>
            <a:r>
              <a:rPr lang="en-US" dirty="0"/>
              <a:t>Teams Devices management</a:t>
            </a:r>
            <a:endParaRPr lang="en-US" sz="2400" dirty="0">
              <a:latin typeface="Segoe UI"/>
              <a:cs typeface="Segoe UI"/>
            </a:endParaRPr>
          </a:p>
        </p:txBody>
      </p:sp>
      <p:sp>
        <p:nvSpPr>
          <p:cNvPr id="3" name="TextBox 2">
            <a:extLst>
              <a:ext uri="{FF2B5EF4-FFF2-40B4-BE49-F238E27FC236}">
                <a16:creationId xmlns:a16="http://schemas.microsoft.com/office/drawing/2014/main" id="{14C5437D-0A1D-4498-95D3-E0CF413CCDB5}"/>
              </a:ext>
            </a:extLst>
          </p:cNvPr>
          <p:cNvSpPr txBox="1"/>
          <p:nvPr/>
        </p:nvSpPr>
        <p:spPr>
          <a:xfrm>
            <a:off x="585218" y="1449388"/>
            <a:ext cx="4600100" cy="4382418"/>
          </a:xfrm>
          <a:prstGeom prst="rect">
            <a:avLst/>
          </a:prstGeom>
          <a:noFill/>
        </p:spPr>
        <p:txBody>
          <a:bodyPr wrap="square" lIns="0" tIns="0" rIns="0" bIns="0" rtlCol="0" anchor="t">
            <a:noAutofit/>
          </a:bodyPr>
          <a:lstStyle/>
          <a:p>
            <a:pPr marL="0" marR="0" lvl="0" indent="0" algn="l" defTabSz="914367" rtl="0" eaLnBrk="1" fontAlgn="auto" latinLnBrk="0" hangingPunct="1">
              <a:lnSpc>
                <a:spcPct val="90000"/>
              </a:lnSpc>
              <a:spcBef>
                <a:spcPts val="600"/>
              </a:spcBef>
              <a:spcAft>
                <a:spcPts val="600"/>
              </a:spcAft>
              <a:buClrTx/>
              <a:buSzTx/>
              <a:buFontTx/>
              <a:buNone/>
              <a:tabLst/>
              <a:defRPr/>
            </a:pPr>
            <a:r>
              <a:rPr kumimoji="0" lang="en-US" sz="1600" b="0" i="0" u="none" strike="noStrike" kern="1200" cap="none" spc="0" normalizeH="0" baseline="0" noProof="0" dirty="0">
                <a:ln>
                  <a:noFill/>
                </a:ln>
                <a:solidFill>
                  <a:srgbClr val="5C5AD4"/>
                </a:solidFill>
                <a:effectLst/>
                <a:uLnTx/>
                <a:uFillTx/>
                <a:latin typeface="Segoe UI Semibold"/>
                <a:ea typeface="+mn-ea"/>
                <a:cs typeface="Segoe UI"/>
              </a:rPr>
              <a:t>Easy setup</a:t>
            </a:r>
          </a:p>
          <a:p>
            <a:pPr marL="0" marR="0" lvl="0" indent="0" algn="l" defTabSz="914367" rtl="0" eaLnBrk="1" fontAlgn="auto" latinLnBrk="0" hangingPunct="1">
              <a:lnSpc>
                <a:spcPct val="90000"/>
              </a:lnSpc>
              <a:spcBef>
                <a:spcPts val="0"/>
              </a:spcBef>
              <a:spcAft>
                <a:spcPts val="1200"/>
              </a:spcAft>
              <a:buClrTx/>
              <a:buSzTx/>
              <a:buFontTx/>
              <a:buNone/>
              <a:tabLst/>
              <a:defRPr/>
            </a:pPr>
            <a:r>
              <a:rPr kumimoji="0" lang="en-US" sz="14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Segoe UI"/>
              </a:rPr>
              <a:t>Device auto-enrollment</a:t>
            </a:r>
            <a:endParaRPr kumimoji="0" lang="en-US" sz="1568"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Segoe UI"/>
            </a:endParaRPr>
          </a:p>
          <a:p>
            <a:pPr marL="0" marR="0" lvl="0" indent="0" algn="l" defTabSz="914367" rtl="0" eaLnBrk="1" fontAlgn="auto" latinLnBrk="0" hangingPunct="1">
              <a:lnSpc>
                <a:spcPct val="90000"/>
              </a:lnSpc>
              <a:spcBef>
                <a:spcPts val="600"/>
              </a:spcBef>
              <a:spcAft>
                <a:spcPts val="600"/>
              </a:spcAft>
              <a:buClrTx/>
              <a:buSzTx/>
              <a:buFontTx/>
              <a:buNone/>
              <a:tabLst/>
              <a:defRPr/>
            </a:pPr>
            <a:r>
              <a:rPr kumimoji="0" lang="en-US" sz="1600" b="0" i="0" u="none" strike="noStrike" kern="1200" cap="none" spc="0" normalizeH="0" baseline="0" noProof="0" dirty="0">
                <a:ln>
                  <a:noFill/>
                </a:ln>
                <a:solidFill>
                  <a:srgbClr val="5C5AD4"/>
                </a:solidFill>
                <a:effectLst/>
                <a:uLnTx/>
                <a:uFillTx/>
                <a:latin typeface="Segoe UI Semibold"/>
                <a:ea typeface="+mn-ea"/>
                <a:cs typeface="Segoe UI"/>
              </a:rPr>
              <a:t>Granular management </a:t>
            </a:r>
          </a:p>
          <a:p>
            <a:pPr marL="0" marR="0" lvl="0" indent="0" algn="l" defTabSz="914367" rtl="0" eaLnBrk="1" fontAlgn="auto" latinLnBrk="0" hangingPunct="1">
              <a:lnSpc>
                <a:spcPct val="90000"/>
              </a:lnSpc>
              <a:spcBef>
                <a:spcPts val="0"/>
              </a:spcBef>
              <a:spcAft>
                <a:spcPts val="600"/>
              </a:spcAft>
              <a:buClrTx/>
              <a:buSzTx/>
              <a:buFontTx/>
              <a:buNone/>
              <a:tabLst/>
              <a:defRPr/>
            </a:pPr>
            <a:r>
              <a:rPr kumimoji="0" lang="en-US" sz="14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Segoe UI"/>
              </a:rPr>
              <a:t>Track and manage the device inventory </a:t>
            </a:r>
          </a:p>
          <a:p>
            <a:pPr marL="0" marR="0" lvl="0" indent="0" algn="l" defTabSz="914367" rtl="0" eaLnBrk="1" fontAlgn="auto" latinLnBrk="0" hangingPunct="1">
              <a:lnSpc>
                <a:spcPct val="90000"/>
              </a:lnSpc>
              <a:spcBef>
                <a:spcPts val="0"/>
              </a:spcBef>
              <a:spcAft>
                <a:spcPts val="600"/>
              </a:spcAft>
              <a:buClrTx/>
              <a:buSzTx/>
              <a:buFontTx/>
              <a:buNone/>
              <a:tabLst/>
              <a:defRPr/>
            </a:pPr>
            <a:r>
              <a:rPr kumimoji="0" lang="en-US" sz="14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Segoe UI"/>
              </a:rPr>
              <a:t>Create and assign configuration profiles</a:t>
            </a:r>
          </a:p>
          <a:p>
            <a:pPr marL="0" marR="0" lvl="0" indent="0" algn="l" defTabSz="914367" rtl="0" eaLnBrk="1" fontAlgn="auto" latinLnBrk="0" hangingPunct="1">
              <a:lnSpc>
                <a:spcPct val="90000"/>
              </a:lnSpc>
              <a:spcBef>
                <a:spcPts val="0"/>
              </a:spcBef>
              <a:spcAft>
                <a:spcPts val="600"/>
              </a:spcAft>
              <a:buClrTx/>
              <a:buSzTx/>
              <a:buFontTx/>
              <a:buNone/>
              <a:tabLst/>
              <a:defRPr/>
            </a:pPr>
            <a:r>
              <a:rPr kumimoji="0" lang="en-US" sz="14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Segoe UI"/>
              </a:rPr>
              <a:t>Organize views and tagging</a:t>
            </a:r>
          </a:p>
          <a:p>
            <a:pPr marL="0" marR="0" lvl="0" indent="0" algn="l" defTabSz="914367" rtl="0" eaLnBrk="1" fontAlgn="auto" latinLnBrk="0" hangingPunct="1">
              <a:lnSpc>
                <a:spcPct val="90000"/>
              </a:lnSpc>
              <a:spcBef>
                <a:spcPts val="0"/>
              </a:spcBef>
              <a:spcAft>
                <a:spcPts val="600"/>
              </a:spcAft>
              <a:buClrTx/>
              <a:buSzTx/>
              <a:buFontTx/>
              <a:buNone/>
              <a:tabLst/>
              <a:defRPr/>
            </a:pPr>
            <a:r>
              <a:rPr kumimoji="0" lang="en-US" sz="14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Segoe UI"/>
              </a:rPr>
              <a:t>Perform schedule tasks as SW updates</a:t>
            </a:r>
          </a:p>
          <a:p>
            <a:pPr marL="0" marR="0" lvl="0" indent="0" algn="l" defTabSz="914367" rtl="0" eaLnBrk="1" fontAlgn="auto" latinLnBrk="0" hangingPunct="1">
              <a:lnSpc>
                <a:spcPct val="100000"/>
              </a:lnSpc>
              <a:spcBef>
                <a:spcPts val="0"/>
              </a:spcBef>
              <a:spcAft>
                <a:spcPts val="1200"/>
              </a:spcAft>
              <a:buClrTx/>
              <a:buSzTx/>
              <a:buFontTx/>
              <a:buNone/>
              <a:tabLst/>
              <a:defRPr/>
            </a:pPr>
            <a:r>
              <a:rPr kumimoji="0" lang="en-US" sz="14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Segoe UI"/>
              </a:rPr>
              <a:t>Perform bulk actions such as device settings application</a:t>
            </a:r>
            <a:endParaRPr kumimoji="0" lang="en-US" sz="105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Segoe UI"/>
            </a:endParaRPr>
          </a:p>
          <a:p>
            <a:pPr marL="0" marR="0" lvl="0" indent="0" algn="l" defTabSz="914367" rtl="0" eaLnBrk="1" fontAlgn="auto" latinLnBrk="0" hangingPunct="1">
              <a:lnSpc>
                <a:spcPct val="90000"/>
              </a:lnSpc>
              <a:spcBef>
                <a:spcPts val="600"/>
              </a:spcBef>
              <a:spcAft>
                <a:spcPts val="600"/>
              </a:spcAft>
              <a:buClrTx/>
              <a:buSzTx/>
              <a:buFontTx/>
              <a:buNone/>
              <a:tabLst/>
              <a:defRPr/>
            </a:pPr>
            <a:r>
              <a:rPr kumimoji="0" lang="en-US" sz="1600" b="0" i="0" u="none" strike="noStrike" kern="1200" cap="none" spc="0" normalizeH="0" baseline="0" noProof="0" dirty="0">
                <a:ln>
                  <a:noFill/>
                </a:ln>
                <a:solidFill>
                  <a:srgbClr val="5C5AD4"/>
                </a:solidFill>
                <a:effectLst/>
                <a:uLnTx/>
                <a:uFillTx/>
                <a:latin typeface="Segoe UI Semibold"/>
                <a:ea typeface="+mn-ea"/>
                <a:cs typeface="Segoe UI"/>
              </a:rPr>
              <a:t>Active monitoring and diagnosis</a:t>
            </a:r>
          </a:p>
          <a:p>
            <a:pPr marL="0" marR="0" lvl="0" indent="0" algn="l" defTabSz="914367" rtl="0" eaLnBrk="1" fontAlgn="auto" latinLnBrk="0" hangingPunct="1">
              <a:lnSpc>
                <a:spcPct val="90000"/>
              </a:lnSpc>
              <a:spcBef>
                <a:spcPts val="0"/>
              </a:spcBef>
              <a:spcAft>
                <a:spcPts val="600"/>
              </a:spcAft>
              <a:buClrTx/>
              <a:buSzTx/>
              <a:buFontTx/>
              <a:buNone/>
              <a:tabLst/>
              <a:defRPr/>
            </a:pPr>
            <a:r>
              <a:rPr kumimoji="0" lang="en-US" sz="14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Segoe UI"/>
              </a:rPr>
              <a:t>Inspect health status including connected peripherals</a:t>
            </a:r>
          </a:p>
          <a:p>
            <a:pPr marL="0" marR="0" lvl="0" indent="0" algn="l" defTabSz="914367" rtl="0" eaLnBrk="1" fontAlgn="auto" latinLnBrk="0" hangingPunct="1">
              <a:lnSpc>
                <a:spcPct val="90000"/>
              </a:lnSpc>
              <a:spcBef>
                <a:spcPts val="0"/>
              </a:spcBef>
              <a:spcAft>
                <a:spcPts val="600"/>
              </a:spcAft>
              <a:buClrTx/>
              <a:buSzTx/>
              <a:buFontTx/>
              <a:buNone/>
              <a:tabLst/>
              <a:defRPr/>
            </a:pPr>
            <a:r>
              <a:rPr kumimoji="0" lang="en-US" sz="14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Segoe UI"/>
              </a:rPr>
              <a:t>Automatic alerts based on device health status</a:t>
            </a:r>
            <a:endParaRPr kumimoji="0" lang="en-US" sz="1100" b="0" i="0" u="none" strike="noStrike" kern="1200" cap="none" spc="0" normalizeH="0" baseline="0" noProof="0" dirty="0">
              <a:ln>
                <a:noFill/>
              </a:ln>
              <a:gradFill>
                <a:gsLst>
                  <a:gs pos="83000">
                    <a:srgbClr val="4B53BC"/>
                  </a:gs>
                  <a:gs pos="100000">
                    <a:srgbClr val="4B53BC"/>
                  </a:gs>
                </a:gsLst>
                <a:lin ang="5400000" scaled="1"/>
              </a:gradFill>
              <a:effectLst/>
              <a:uLnTx/>
              <a:uFillTx/>
              <a:latin typeface="Segoe UI Semibold"/>
              <a:ea typeface="+mn-ea"/>
              <a:cs typeface="+mn-cs"/>
            </a:endParaRPr>
          </a:p>
          <a:p>
            <a:pPr marL="0" marR="0" lvl="0" indent="0" algn="l" defTabSz="914367" rtl="0" eaLnBrk="1" fontAlgn="auto" latinLnBrk="0" hangingPunct="1">
              <a:lnSpc>
                <a:spcPct val="100000"/>
              </a:lnSpc>
              <a:spcBef>
                <a:spcPts val="0"/>
              </a:spcBef>
              <a:spcAft>
                <a:spcPts val="1200"/>
              </a:spcAft>
              <a:buClrTx/>
              <a:buSzTx/>
              <a:buFontTx/>
              <a:buNone/>
              <a:tabLst/>
              <a:defRPr/>
            </a:pPr>
            <a:r>
              <a:rPr kumimoji="0" lang="en-US" sz="14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Segoe UI"/>
              </a:rPr>
              <a:t>Inspect call quality for all meetings</a:t>
            </a:r>
          </a:p>
          <a:p>
            <a:pPr marL="0" marR="0" lvl="0" indent="0" algn="l" defTabSz="914367" rtl="0" eaLnBrk="1" fontAlgn="auto" latinLnBrk="0" hangingPunct="1">
              <a:lnSpc>
                <a:spcPct val="90000"/>
              </a:lnSpc>
              <a:spcBef>
                <a:spcPts val="600"/>
              </a:spcBef>
              <a:spcAft>
                <a:spcPts val="600"/>
              </a:spcAft>
              <a:buClrTx/>
              <a:buSzTx/>
              <a:buFontTx/>
              <a:buNone/>
              <a:tabLst/>
              <a:defRPr/>
            </a:pPr>
            <a:r>
              <a:rPr kumimoji="0" lang="en-US" sz="1600" b="0" i="0" u="none" strike="noStrike" kern="1200" cap="none" spc="0" normalizeH="0" baseline="0" noProof="0" dirty="0">
                <a:ln>
                  <a:noFill/>
                </a:ln>
                <a:solidFill>
                  <a:srgbClr val="5C5AD4"/>
                </a:solidFill>
                <a:effectLst/>
                <a:uLnTx/>
                <a:uFillTx/>
                <a:latin typeface="Segoe UI Semibold"/>
                <a:ea typeface="+mn-ea"/>
                <a:cs typeface="Segoe UI"/>
              </a:rPr>
              <a:t>Delegated secured administration</a:t>
            </a:r>
          </a:p>
          <a:p>
            <a:pPr marL="0" marR="0" lvl="0" indent="0" algn="l" defTabSz="914367" rtl="0" eaLnBrk="1" fontAlgn="auto" latinLnBrk="0" hangingPunct="1">
              <a:lnSpc>
                <a:spcPct val="90000"/>
              </a:lnSpc>
              <a:spcBef>
                <a:spcPts val="0"/>
              </a:spcBef>
              <a:spcAft>
                <a:spcPts val="600"/>
              </a:spcAft>
              <a:buClrTx/>
              <a:buSzTx/>
              <a:buFontTx/>
              <a:buNone/>
              <a:tabLst/>
              <a:defRPr/>
            </a:pPr>
            <a:r>
              <a:rPr kumimoji="0" lang="en-US" sz="14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Segoe UI"/>
              </a:rPr>
              <a:t>New device admin role</a:t>
            </a:r>
          </a:p>
          <a:p>
            <a:pPr marL="0" marR="0" lvl="0" indent="0" algn="l" defTabSz="914367" rtl="0" eaLnBrk="1" fontAlgn="auto" latinLnBrk="0" hangingPunct="1">
              <a:lnSpc>
                <a:spcPct val="90000"/>
              </a:lnSpc>
              <a:spcBef>
                <a:spcPts val="0"/>
              </a:spcBef>
              <a:spcAft>
                <a:spcPts val="600"/>
              </a:spcAft>
              <a:buClrTx/>
              <a:buSzTx/>
              <a:buFontTx/>
              <a:buNone/>
              <a:tabLst/>
              <a:defRPr/>
            </a:pPr>
            <a:r>
              <a:rPr kumimoji="0" lang="en-US" sz="14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Segoe UI"/>
              </a:rPr>
              <a:t>Securely managed by a Microsoft partner</a:t>
            </a:r>
            <a:endParaRPr kumimoji="0" lang="en-US" sz="1100" b="0" i="0" u="none" strike="noStrike" kern="1200" cap="none" spc="0" normalizeH="0" baseline="0" noProof="0" dirty="0">
              <a:ln>
                <a:noFill/>
              </a:ln>
              <a:gradFill>
                <a:gsLst>
                  <a:gs pos="83000">
                    <a:srgbClr val="4B53BC"/>
                  </a:gs>
                  <a:gs pos="100000">
                    <a:srgbClr val="4B53BC"/>
                  </a:gs>
                </a:gsLst>
                <a:lin ang="5400000" scaled="1"/>
              </a:gradFill>
              <a:effectLst/>
              <a:uLnTx/>
              <a:uFillTx/>
              <a:latin typeface="Segoe UI Semibold"/>
              <a:ea typeface="+mn-ea"/>
              <a:cs typeface="+mn-cs"/>
            </a:endParaRPr>
          </a:p>
        </p:txBody>
      </p:sp>
      <p:pic>
        <p:nvPicPr>
          <p:cNvPr id="13" name="room_management scenario 2" descr="Contoso demo video">
            <a:hlinkClick r:id="" action="ppaction://media"/>
            <a:extLst>
              <a:ext uri="{FF2B5EF4-FFF2-40B4-BE49-F238E27FC236}">
                <a16:creationId xmlns:a16="http://schemas.microsoft.com/office/drawing/2014/main" id="{BBD38401-3260-4D38-94F5-9EFD72E5C504}"/>
              </a:ext>
              <a:ext uri="{C183D7F6-B498-43B3-948B-1728B52AA6E4}">
                <adec:decorative xmlns:adec="http://schemas.microsoft.com/office/drawing/2017/decorative" val="0"/>
              </a:ext>
            </a:extLst>
          </p:cNvPr>
          <p:cNvPicPr>
            <a:picLocks noGrp="1" noChangeAspect="1"/>
          </p:cNvPicPr>
          <p:nvPr>
            <p:ph sz="quarter" idx="4294967295"/>
            <a:videoFile r:link="rId2"/>
            <p:extLst>
              <p:ext uri="{DAA4B4D4-6D71-4841-9C94-3DE7FCFB9230}">
                <p14:media xmlns:p14="http://schemas.microsoft.com/office/powerpoint/2010/main" r:embed="rId1">
                  <p14:extLst>
                    <p:ext uri="{3AFAAA56-56D3-431D-BCD4-E75A35582382}">
                      <p173:tracksInfo xmlns:p173="http://schemas.microsoft.com/office/powerpoint/2017/3/main" displayLoc="media">
                        <p173:trackLst>
                          <p173:track id="{EBC72154-112D-44F1-AFEB-A72D21A12052}" label="noaudio" lang="" r:embed="rId5"/>
                        </p173:trackLst>
                      </p173:tracksInfo>
                    </p:ext>
                  </p14:extLst>
                </p14:media>
              </p:ext>
            </p:extLst>
          </p:nvPr>
        </p:nvPicPr>
        <p:blipFill rotWithShape="1">
          <a:blip r:embed="rId6"/>
          <a:stretch/>
        </p:blipFill>
        <p:spPr>
          <a:xfrm>
            <a:off x="6156718" y="2457450"/>
            <a:ext cx="6121007" cy="3596674"/>
          </a:xfrm>
          <a:prstGeom prst="rect">
            <a:avLst/>
          </a:prstGeom>
        </p:spPr>
      </p:pic>
      <p:pic>
        <p:nvPicPr>
          <p:cNvPr id="7" name="Picture 6">
            <a:extLst>
              <a:ext uri="{FF2B5EF4-FFF2-40B4-BE49-F238E27FC236}">
                <a16:creationId xmlns:a16="http://schemas.microsoft.com/office/drawing/2014/main" id="{1C5E6483-AAB2-E802-1B13-E6563A5E38A7}"/>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4625123" y="1686534"/>
            <a:ext cx="9248619" cy="5205618"/>
          </a:xfrm>
          <a:prstGeom prst="rect">
            <a:avLst/>
          </a:prstGeom>
        </p:spPr>
      </p:pic>
    </p:spTree>
    <p:extLst>
      <p:ext uri="{BB962C8B-B14F-4D97-AF65-F5344CB8AC3E}">
        <p14:creationId xmlns:p14="http://schemas.microsoft.com/office/powerpoint/2010/main" val="265210733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6182"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CD23B10-947A-D1C6-FFCD-2ED54606C7D2}"/>
              </a:ext>
            </a:extLst>
          </p:cNvPr>
          <p:cNvSpPr>
            <a:spLocks noGrp="1"/>
          </p:cNvSpPr>
          <p:nvPr>
            <p:ph type="title"/>
          </p:nvPr>
        </p:nvSpPr>
        <p:spPr/>
        <p:txBody>
          <a:bodyPr/>
          <a:lstStyle/>
          <a:p>
            <a:r>
              <a:rPr lang="en-US" dirty="0"/>
              <a:t>Teams admin center Demo</a:t>
            </a:r>
          </a:p>
        </p:txBody>
      </p:sp>
    </p:spTree>
    <p:extLst>
      <p:ext uri="{BB962C8B-B14F-4D97-AF65-F5344CB8AC3E}">
        <p14:creationId xmlns:p14="http://schemas.microsoft.com/office/powerpoint/2010/main" val="596275805"/>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134979A-89BD-408E-B1F9-24B1D7DB215B}"/>
              </a:ext>
              <a:ext uri="{C183D7F6-B498-43B3-948B-1728B52AA6E4}">
                <adec:decorative xmlns:adec="http://schemas.microsoft.com/office/drawing/2017/decorative" val="1"/>
              </a:ext>
            </a:extLst>
          </p:cNvPr>
          <p:cNvSpPr/>
          <p:nvPr/>
        </p:nvSpPr>
        <p:spPr bwMode="auto">
          <a:xfrm>
            <a:off x="5937718" y="0"/>
            <a:ext cx="6254281"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7" name="Title 16"/>
          <p:cNvSpPr>
            <a:spLocks noGrp="1"/>
          </p:cNvSpPr>
          <p:nvPr>
            <p:ph type="title"/>
          </p:nvPr>
        </p:nvSpPr>
        <p:spPr/>
        <p:txBody>
          <a:bodyPr/>
          <a:lstStyle/>
          <a:p>
            <a:r>
              <a:rPr lang="en-US" dirty="0"/>
              <a:t>Microsoft Teams admin center </a:t>
            </a:r>
            <a:r>
              <a:rPr lang="en-US" dirty="0">
                <a:noFill/>
              </a:rPr>
              <a:t>(a)</a:t>
            </a:r>
          </a:p>
        </p:txBody>
      </p:sp>
      <p:sp>
        <p:nvSpPr>
          <p:cNvPr id="6" name="Text Placeholder 5"/>
          <p:cNvSpPr>
            <a:spLocks noGrp="1"/>
          </p:cNvSpPr>
          <p:nvPr>
            <p:ph type="body" sz="quarter" idx="10"/>
          </p:nvPr>
        </p:nvSpPr>
        <p:spPr>
          <a:xfrm>
            <a:off x="586390" y="1434370"/>
            <a:ext cx="4395185" cy="1889748"/>
          </a:xfrm>
        </p:spPr>
        <p:txBody>
          <a:bodyPr/>
          <a:lstStyle/>
          <a:p>
            <a:r>
              <a:rPr lang="en-US" dirty="0"/>
              <a:t>You can manage and monitor Teams Rooms devices via the Microsoft Teams admin center</a:t>
            </a:r>
          </a:p>
          <a:p>
            <a:r>
              <a:rPr lang="en-US" dirty="0">
                <a:solidFill>
                  <a:schemeClr val="accent1"/>
                </a:solidFill>
                <a:latin typeface="+mj-lt"/>
              </a:rPr>
              <a:t>Features include</a:t>
            </a:r>
          </a:p>
          <a:p>
            <a:r>
              <a:rPr lang="en-US" sz="1400" dirty="0"/>
              <a:t>Inventory and status</a:t>
            </a:r>
          </a:p>
          <a:p>
            <a:r>
              <a:rPr lang="en-US" sz="1400" dirty="0"/>
              <a:t>Performance statistics (network, audio, etc.)</a:t>
            </a:r>
          </a:p>
          <a:p>
            <a:r>
              <a:rPr lang="en-US" sz="1400" dirty="0"/>
              <a:t>Update settings</a:t>
            </a:r>
          </a:p>
          <a:p>
            <a:r>
              <a:rPr lang="en-US" sz="1400" dirty="0"/>
              <a:t>Remote restart</a:t>
            </a:r>
          </a:p>
          <a:p>
            <a:r>
              <a:rPr lang="en-US" sz="1400" dirty="0"/>
              <a:t>Meeting history</a:t>
            </a:r>
          </a:p>
          <a:p>
            <a:r>
              <a:rPr lang="en-US" sz="1400" dirty="0"/>
              <a:t>Log collection</a:t>
            </a:r>
          </a:p>
          <a:p>
            <a:r>
              <a:rPr lang="en-US" sz="1400" dirty="0"/>
              <a:t>Auto enrollment to Teams admin center</a:t>
            </a:r>
          </a:p>
        </p:txBody>
      </p:sp>
      <p:pic>
        <p:nvPicPr>
          <p:cNvPr id="5" name="Picture 4">
            <a:extLst>
              <a:ext uri="{FF2B5EF4-FFF2-40B4-BE49-F238E27FC236}">
                <a16:creationId xmlns:a16="http://schemas.microsoft.com/office/drawing/2014/main" id="{484F435D-F5F8-496C-A2C2-2A6475284C73}"/>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899699" y="1435053"/>
            <a:ext cx="2701626" cy="4984690"/>
          </a:xfrm>
          <a:prstGeom prst="rect">
            <a:avLst/>
          </a:prstGeom>
          <a:solidFill>
            <a:srgbClr val="FFFFFF"/>
          </a:solidFill>
          <a:effectLst>
            <a:outerShdw blurRad="127000" sx="101000" sy="101000" algn="ctr" rotWithShape="0">
              <a:srgbClr val="000000">
                <a:alpha val="30000"/>
              </a:srgbClr>
            </a:outerShdw>
          </a:effectLst>
        </p:spPr>
      </p:pic>
    </p:spTree>
    <p:extLst>
      <p:ext uri="{BB962C8B-B14F-4D97-AF65-F5344CB8AC3E}">
        <p14:creationId xmlns:p14="http://schemas.microsoft.com/office/powerpoint/2010/main" val="2492139593"/>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EAA0EFB-4051-4B29-A7BD-491CEB44B123}"/>
              </a:ext>
              <a:ext uri="{C183D7F6-B498-43B3-948B-1728B52AA6E4}">
                <adec:decorative xmlns:adec="http://schemas.microsoft.com/office/drawing/2017/decorative" val="1"/>
              </a:ext>
            </a:extLst>
          </p:cNvPr>
          <p:cNvSpPr/>
          <p:nvPr/>
        </p:nvSpPr>
        <p:spPr bwMode="auto">
          <a:xfrm>
            <a:off x="0" y="3429000"/>
            <a:ext cx="12192000" cy="3429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6" name="Title 16">
            <a:extLst>
              <a:ext uri="{FF2B5EF4-FFF2-40B4-BE49-F238E27FC236}">
                <a16:creationId xmlns:a16="http://schemas.microsoft.com/office/drawing/2014/main" id="{333B79D4-B4B7-4351-8119-C091D7728285}"/>
              </a:ext>
            </a:extLst>
          </p:cNvPr>
          <p:cNvSpPr>
            <a:spLocks noGrp="1"/>
          </p:cNvSpPr>
          <p:nvPr>
            <p:ph type="title"/>
          </p:nvPr>
        </p:nvSpPr>
        <p:spPr/>
        <p:txBody>
          <a:bodyPr/>
          <a:lstStyle/>
          <a:p>
            <a:r>
              <a:rPr lang="en-US" dirty="0"/>
              <a:t>Microsoft Teams admin center </a:t>
            </a:r>
            <a:r>
              <a:rPr lang="en-US" dirty="0">
                <a:noFill/>
              </a:rPr>
              <a:t>(b)</a:t>
            </a:r>
            <a:endParaRPr lang="en-US" dirty="0"/>
          </a:p>
        </p:txBody>
      </p:sp>
      <p:pic>
        <p:nvPicPr>
          <p:cNvPr id="3" name="Picture 2">
            <a:extLst>
              <a:ext uri="{FF2B5EF4-FFF2-40B4-BE49-F238E27FC236}">
                <a16:creationId xmlns:a16="http://schemas.microsoft.com/office/drawing/2014/main" id="{A6909F32-4FAF-F708-B0F4-622C5ACA0F56}"/>
              </a:ext>
              <a:ext uri="{C183D7F6-B498-43B3-948B-1728B52AA6E4}">
                <adec:decorative xmlns:adec="http://schemas.microsoft.com/office/drawing/2017/decorative" val="1"/>
              </a:ext>
            </a:extLst>
          </p:cNvPr>
          <p:cNvPicPr>
            <a:picLocks noChangeAspect="1"/>
          </p:cNvPicPr>
          <p:nvPr/>
        </p:nvPicPr>
        <p:blipFill>
          <a:blip r:embed="rId3"/>
          <a:srcRect/>
          <a:stretch/>
        </p:blipFill>
        <p:spPr>
          <a:xfrm>
            <a:off x="588263" y="1167702"/>
            <a:ext cx="10552979" cy="5340142"/>
          </a:xfrm>
          <a:prstGeom prst="rect">
            <a:avLst/>
          </a:prstGeom>
          <a:solidFill>
            <a:srgbClr val="FFFFFF"/>
          </a:solidFill>
          <a:effectLst>
            <a:outerShdw blurRad="127000" sx="101000" sy="101000" algn="ctr" rotWithShape="0">
              <a:srgbClr val="000000">
                <a:alpha val="30000"/>
              </a:srgbClr>
            </a:outerShdw>
          </a:effectLst>
        </p:spPr>
      </p:pic>
    </p:spTree>
    <p:extLst>
      <p:ext uri="{BB962C8B-B14F-4D97-AF65-F5344CB8AC3E}">
        <p14:creationId xmlns:p14="http://schemas.microsoft.com/office/powerpoint/2010/main" val="1047996011"/>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1FF45CC-3074-48A4-AFB2-4E5884BE977D}"/>
              </a:ext>
              <a:ext uri="{C183D7F6-B498-43B3-948B-1728B52AA6E4}">
                <adec:decorative xmlns:adec="http://schemas.microsoft.com/office/drawing/2017/decorative" val="1"/>
              </a:ext>
            </a:extLst>
          </p:cNvPr>
          <p:cNvSpPr/>
          <p:nvPr/>
        </p:nvSpPr>
        <p:spPr bwMode="auto">
          <a:xfrm>
            <a:off x="0" y="3429000"/>
            <a:ext cx="12192000" cy="3429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7" name="Title 16"/>
          <p:cNvSpPr>
            <a:spLocks noGrp="1"/>
          </p:cNvSpPr>
          <p:nvPr>
            <p:ph type="title"/>
          </p:nvPr>
        </p:nvSpPr>
        <p:spPr/>
        <p:txBody>
          <a:bodyPr/>
          <a:lstStyle/>
          <a:p>
            <a:r>
              <a:rPr lang="en-US" dirty="0"/>
              <a:t>Microsoft Teams admin center </a:t>
            </a:r>
            <a:r>
              <a:rPr lang="en-US" dirty="0">
                <a:noFill/>
              </a:rPr>
              <a:t>(c)</a:t>
            </a:r>
            <a:endParaRPr lang="en-US" dirty="0"/>
          </a:p>
        </p:txBody>
      </p:sp>
      <p:sp>
        <p:nvSpPr>
          <p:cNvPr id="7" name="Text Placeholder 6">
            <a:extLst>
              <a:ext uri="{FF2B5EF4-FFF2-40B4-BE49-F238E27FC236}">
                <a16:creationId xmlns:a16="http://schemas.microsoft.com/office/drawing/2014/main" id="{2E2F19A7-348C-3E4B-B49A-781F49F8D143}"/>
              </a:ext>
            </a:extLst>
          </p:cNvPr>
          <p:cNvSpPr>
            <a:spLocks noGrp="1"/>
          </p:cNvSpPr>
          <p:nvPr>
            <p:ph type="body" sz="quarter" idx="10"/>
          </p:nvPr>
        </p:nvSpPr>
        <p:spPr/>
        <p:txBody>
          <a:bodyPr/>
          <a:lstStyle/>
          <a:p>
            <a:r>
              <a:rPr lang="en-US" dirty="0"/>
              <a:t>You can get details for any registered device</a:t>
            </a:r>
          </a:p>
        </p:txBody>
      </p:sp>
      <p:grpSp>
        <p:nvGrpSpPr>
          <p:cNvPr id="10" name="Group 9">
            <a:extLst>
              <a:ext uri="{FF2B5EF4-FFF2-40B4-BE49-F238E27FC236}">
                <a16:creationId xmlns:a16="http://schemas.microsoft.com/office/drawing/2014/main" id="{EB10B082-6794-F661-7377-319861025F6A}"/>
              </a:ext>
              <a:ext uri="{C183D7F6-B498-43B3-948B-1728B52AA6E4}">
                <adec:decorative xmlns:adec="http://schemas.microsoft.com/office/drawing/2017/decorative" val="1"/>
              </a:ext>
            </a:extLst>
          </p:cNvPr>
          <p:cNvGrpSpPr/>
          <p:nvPr/>
        </p:nvGrpSpPr>
        <p:grpSpPr>
          <a:xfrm>
            <a:off x="1244000" y="1993674"/>
            <a:ext cx="9703299" cy="4407126"/>
            <a:chOff x="907466" y="1993674"/>
            <a:chExt cx="9703299" cy="4407126"/>
          </a:xfrm>
        </p:grpSpPr>
        <p:pic>
          <p:nvPicPr>
            <p:cNvPr id="6" name="Picture 5">
              <a:extLst>
                <a:ext uri="{FF2B5EF4-FFF2-40B4-BE49-F238E27FC236}">
                  <a16:creationId xmlns:a16="http://schemas.microsoft.com/office/drawing/2014/main" id="{9B9FA7A8-323A-B1EE-B99E-37AF4BA15B51}"/>
                </a:ext>
              </a:extLst>
            </p:cNvPr>
            <p:cNvPicPr>
              <a:picLocks noChangeAspect="1"/>
            </p:cNvPicPr>
            <p:nvPr/>
          </p:nvPicPr>
          <p:blipFill>
            <a:blip r:embed="rId3"/>
            <a:stretch>
              <a:fillRect/>
            </a:stretch>
          </p:blipFill>
          <p:spPr>
            <a:xfrm>
              <a:off x="907466" y="1993674"/>
              <a:ext cx="9703299" cy="4407126"/>
            </a:xfrm>
            <a:prstGeom prst="rect">
              <a:avLst/>
            </a:prstGeom>
          </p:spPr>
        </p:pic>
        <p:pic>
          <p:nvPicPr>
            <p:cNvPr id="9" name="Picture 8">
              <a:extLst>
                <a:ext uri="{FF2B5EF4-FFF2-40B4-BE49-F238E27FC236}">
                  <a16:creationId xmlns:a16="http://schemas.microsoft.com/office/drawing/2014/main" id="{20A6DC4A-C365-B6FE-1CF6-2AE4F353DBDC}"/>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6071586" y="2069566"/>
              <a:ext cx="3235567" cy="1696317"/>
            </a:xfrm>
            <a:prstGeom prst="rect">
              <a:avLst/>
            </a:prstGeom>
            <a:solidFill>
              <a:srgbClr val="FFFFFF"/>
            </a:solidFill>
            <a:effectLst>
              <a:outerShdw blurRad="127000" sx="101000" sy="101000" algn="ctr" rotWithShape="0">
                <a:srgbClr val="000000">
                  <a:alpha val="30000"/>
                </a:srgbClr>
              </a:outerShdw>
            </a:effectLst>
          </p:spPr>
        </p:pic>
      </p:grpSp>
    </p:spTree>
    <p:extLst>
      <p:ext uri="{BB962C8B-B14F-4D97-AF65-F5344CB8AC3E}">
        <p14:creationId xmlns:p14="http://schemas.microsoft.com/office/powerpoint/2010/main" val="1746548386"/>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0014D08-F134-4BDC-B629-8C435061E80C}"/>
              </a:ext>
              <a:ext uri="{C183D7F6-B498-43B3-948B-1728B52AA6E4}">
                <adec:decorative xmlns:adec="http://schemas.microsoft.com/office/drawing/2017/decorative" val="1"/>
              </a:ext>
            </a:extLst>
          </p:cNvPr>
          <p:cNvSpPr/>
          <p:nvPr/>
        </p:nvSpPr>
        <p:spPr bwMode="auto">
          <a:xfrm>
            <a:off x="0" y="3429000"/>
            <a:ext cx="12192000" cy="3429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pic>
        <p:nvPicPr>
          <p:cNvPr id="8" name="Picture 7">
            <a:extLst>
              <a:ext uri="{FF2B5EF4-FFF2-40B4-BE49-F238E27FC236}">
                <a16:creationId xmlns:a16="http://schemas.microsoft.com/office/drawing/2014/main" id="{23BBF7CE-1E16-47B5-B83E-9630792AA424}"/>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731782" y="1434370"/>
            <a:ext cx="5773648" cy="2898086"/>
          </a:xfrm>
          <a:prstGeom prst="rect">
            <a:avLst/>
          </a:prstGeom>
          <a:solidFill>
            <a:srgbClr val="FFFFFF"/>
          </a:solidFill>
          <a:effectLst>
            <a:outerShdw blurRad="127000" sx="101000" sy="101000" algn="ctr" rotWithShape="0">
              <a:srgbClr val="000000">
                <a:alpha val="30000"/>
              </a:srgbClr>
            </a:outerShdw>
          </a:effectLst>
        </p:spPr>
      </p:pic>
      <p:sp>
        <p:nvSpPr>
          <p:cNvPr id="2" name="Title 1">
            <a:extLst>
              <a:ext uri="{FF2B5EF4-FFF2-40B4-BE49-F238E27FC236}">
                <a16:creationId xmlns:a16="http://schemas.microsoft.com/office/drawing/2014/main" id="{8BC49988-E411-42BB-97E6-8248844601D6}"/>
              </a:ext>
            </a:extLst>
          </p:cNvPr>
          <p:cNvSpPr>
            <a:spLocks noGrp="1"/>
          </p:cNvSpPr>
          <p:nvPr>
            <p:ph type="title"/>
          </p:nvPr>
        </p:nvSpPr>
        <p:spPr/>
        <p:txBody>
          <a:bodyPr/>
          <a:lstStyle/>
          <a:p>
            <a:r>
              <a:rPr lang="en-US" dirty="0"/>
              <a:t>Device information</a:t>
            </a:r>
          </a:p>
        </p:txBody>
      </p:sp>
      <p:pic>
        <p:nvPicPr>
          <p:cNvPr id="7" name="Picture 6">
            <a:extLst>
              <a:ext uri="{FF2B5EF4-FFF2-40B4-BE49-F238E27FC236}">
                <a16:creationId xmlns:a16="http://schemas.microsoft.com/office/drawing/2014/main" id="{C05BFD8E-AB47-4DD5-A1FD-D42E5DBE1934}"/>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92920" y="4044062"/>
            <a:ext cx="5832915" cy="2232913"/>
          </a:xfrm>
          <a:prstGeom prst="rect">
            <a:avLst/>
          </a:prstGeom>
          <a:solidFill>
            <a:srgbClr val="FFFFFF"/>
          </a:solidFill>
          <a:effectLst>
            <a:outerShdw blurRad="127000" sx="101000" sy="101000" algn="ctr" rotWithShape="0">
              <a:srgbClr val="000000">
                <a:alpha val="30000"/>
              </a:srgbClr>
            </a:outerShdw>
          </a:effectLst>
        </p:spPr>
      </p:pic>
      <p:pic>
        <p:nvPicPr>
          <p:cNvPr id="4" name="Picture 3">
            <a:extLst>
              <a:ext uri="{FF2B5EF4-FFF2-40B4-BE49-F238E27FC236}">
                <a16:creationId xmlns:a16="http://schemas.microsoft.com/office/drawing/2014/main" id="{DAF6BF8C-2B7C-4D95-96AC-7D4F5DC47FAD}"/>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586390" y="1434370"/>
            <a:ext cx="9440592" cy="2372056"/>
          </a:xfrm>
          <a:prstGeom prst="rect">
            <a:avLst/>
          </a:prstGeom>
          <a:solidFill>
            <a:srgbClr val="FFFFFF"/>
          </a:solidFill>
          <a:effectLst>
            <a:outerShdw blurRad="127000" sx="101000" sy="101000" algn="ctr" rotWithShape="0">
              <a:srgbClr val="000000">
                <a:alpha val="30000"/>
              </a:srgbClr>
            </a:outerShdw>
          </a:effectLst>
        </p:spPr>
      </p:pic>
    </p:spTree>
    <p:extLst>
      <p:ext uri="{BB962C8B-B14F-4D97-AF65-F5344CB8AC3E}">
        <p14:creationId xmlns:p14="http://schemas.microsoft.com/office/powerpoint/2010/main" val="10716875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decel="10000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decel="10000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decel="10000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9AEEEA0-2DAD-4E21-8846-0DC1C7E10E54}"/>
              </a:ext>
              <a:ext uri="{C183D7F6-B498-43B3-948B-1728B52AA6E4}">
                <adec:decorative xmlns:adec="http://schemas.microsoft.com/office/drawing/2017/decorative" val="1"/>
              </a:ext>
            </a:extLst>
          </p:cNvPr>
          <p:cNvSpPr/>
          <p:nvPr/>
        </p:nvSpPr>
        <p:spPr bwMode="auto">
          <a:xfrm>
            <a:off x="5372100" y="0"/>
            <a:ext cx="6819899"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8BC49988-E411-42BB-97E6-8248844601D6}"/>
              </a:ext>
            </a:extLst>
          </p:cNvPr>
          <p:cNvSpPr>
            <a:spLocks noGrp="1"/>
          </p:cNvSpPr>
          <p:nvPr>
            <p:ph type="title"/>
          </p:nvPr>
        </p:nvSpPr>
        <p:spPr/>
        <p:txBody>
          <a:bodyPr/>
          <a:lstStyle/>
          <a:p>
            <a:r>
              <a:rPr lang="en-US" dirty="0"/>
              <a:t>Edit device settings</a:t>
            </a:r>
          </a:p>
        </p:txBody>
      </p:sp>
      <p:sp>
        <p:nvSpPr>
          <p:cNvPr id="3" name="Text Placeholder 2">
            <a:extLst>
              <a:ext uri="{FF2B5EF4-FFF2-40B4-BE49-F238E27FC236}">
                <a16:creationId xmlns:a16="http://schemas.microsoft.com/office/drawing/2014/main" id="{F0C262D8-37B8-4C23-9C9F-092609EC8879}"/>
              </a:ext>
            </a:extLst>
          </p:cNvPr>
          <p:cNvSpPr>
            <a:spLocks noGrp="1"/>
          </p:cNvSpPr>
          <p:nvPr>
            <p:ph type="body" sz="quarter" idx="10"/>
          </p:nvPr>
        </p:nvSpPr>
        <p:spPr>
          <a:xfrm>
            <a:off x="586390" y="3491028"/>
            <a:ext cx="4280885" cy="1889748"/>
          </a:xfrm>
        </p:spPr>
        <p:txBody>
          <a:bodyPr/>
          <a:lstStyle/>
          <a:p>
            <a:r>
              <a:rPr lang="en-US" dirty="0"/>
              <a:t>You can remotely edit settings for individual settings for a single device or a group of selected devices.</a:t>
            </a:r>
          </a:p>
          <a:p>
            <a:r>
              <a:rPr lang="en-US" dirty="0"/>
              <a:t>After making changes, you can also remotely restart the device(s) for changes to take effect.</a:t>
            </a:r>
          </a:p>
          <a:p>
            <a:endParaRPr lang="en-US" dirty="0"/>
          </a:p>
        </p:txBody>
      </p:sp>
      <p:pic>
        <p:nvPicPr>
          <p:cNvPr id="9" name="Picture 8">
            <a:extLst>
              <a:ext uri="{FF2B5EF4-FFF2-40B4-BE49-F238E27FC236}">
                <a16:creationId xmlns:a16="http://schemas.microsoft.com/office/drawing/2014/main" id="{253E0770-34CB-4A0E-9F56-307C6546B870}"/>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6390" y="1434370"/>
            <a:ext cx="6021971" cy="1770348"/>
          </a:xfrm>
          <a:prstGeom prst="rect">
            <a:avLst/>
          </a:prstGeom>
          <a:solidFill>
            <a:srgbClr val="FFFFFF"/>
          </a:solidFill>
          <a:effectLst>
            <a:outerShdw blurRad="127000" sx="101000" sy="101000" algn="ctr" rotWithShape="0">
              <a:srgbClr val="000000">
                <a:alpha val="30000"/>
              </a:srgbClr>
            </a:outerShdw>
          </a:effectLst>
        </p:spPr>
      </p:pic>
      <p:sp>
        <p:nvSpPr>
          <p:cNvPr id="11" name="Rectangle 10">
            <a:extLst>
              <a:ext uri="{FF2B5EF4-FFF2-40B4-BE49-F238E27FC236}">
                <a16:creationId xmlns:a16="http://schemas.microsoft.com/office/drawing/2014/main" id="{1DEE8F05-E151-48BD-93E3-8817D8C137CA}"/>
              </a:ext>
              <a:ext uri="{C183D7F6-B498-43B3-948B-1728B52AA6E4}">
                <adec:decorative xmlns:adec="http://schemas.microsoft.com/office/drawing/2017/decorative" val="1"/>
              </a:ext>
            </a:extLst>
          </p:cNvPr>
          <p:cNvSpPr/>
          <p:nvPr/>
        </p:nvSpPr>
        <p:spPr bwMode="auto">
          <a:xfrm>
            <a:off x="1958182" y="2314709"/>
            <a:ext cx="940526" cy="282784"/>
          </a:xfrm>
          <a:prstGeom prst="rect">
            <a:avLst/>
          </a:prstGeom>
          <a:noFill/>
          <a:ln w="38100">
            <a:solidFill>
              <a:srgbClr val="4B53BC"/>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pic>
        <p:nvPicPr>
          <p:cNvPr id="6" name="Picture 5">
            <a:extLst>
              <a:ext uri="{FF2B5EF4-FFF2-40B4-BE49-F238E27FC236}">
                <a16:creationId xmlns:a16="http://schemas.microsoft.com/office/drawing/2014/main" id="{C0F2BE1F-A030-4721-9139-9ABC6BCE703B}"/>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6844526" y="1434370"/>
            <a:ext cx="2739911" cy="3946406"/>
          </a:xfrm>
          <a:prstGeom prst="rect">
            <a:avLst/>
          </a:prstGeom>
          <a:solidFill>
            <a:srgbClr val="FFFFFF"/>
          </a:solidFill>
          <a:effectLst>
            <a:outerShdw blurRad="127000" sx="101000" sy="101000" algn="ctr" rotWithShape="0">
              <a:srgbClr val="000000">
                <a:alpha val="30000"/>
              </a:srgbClr>
            </a:outerShdw>
          </a:effectLst>
        </p:spPr>
      </p:pic>
    </p:spTree>
    <p:extLst>
      <p:ext uri="{BB962C8B-B14F-4D97-AF65-F5344CB8AC3E}">
        <p14:creationId xmlns:p14="http://schemas.microsoft.com/office/powerpoint/2010/main" val="1059037020"/>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C8F3DBB7-25B8-B1A1-3CF7-D78013135FD6}"/>
              </a:ext>
              <a:ext uri="{C183D7F6-B498-43B3-948B-1728B52AA6E4}">
                <adec:decorative xmlns:adec="http://schemas.microsoft.com/office/drawing/2017/decorative" val="1"/>
              </a:ext>
            </a:extLst>
          </p:cNvPr>
          <p:cNvSpPr/>
          <p:nvPr/>
        </p:nvSpPr>
        <p:spPr>
          <a:xfrm>
            <a:off x="8115300" y="0"/>
            <a:ext cx="40767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665FAE2-41A4-41E4-B4D4-E9E579621E20}"/>
              </a:ext>
            </a:extLst>
          </p:cNvPr>
          <p:cNvSpPr>
            <a:spLocks noGrp="1"/>
          </p:cNvSpPr>
          <p:nvPr>
            <p:ph type="title"/>
          </p:nvPr>
        </p:nvSpPr>
        <p:spPr/>
        <p:txBody>
          <a:bodyPr/>
          <a:lstStyle/>
          <a:p>
            <a:r>
              <a:rPr lang="en-IN" sz="2800" dirty="0">
                <a:gradFill>
                  <a:gsLst>
                    <a:gs pos="2917">
                      <a:srgbClr val="000000"/>
                    </a:gs>
                    <a:gs pos="30000">
                      <a:srgbClr val="000000"/>
                    </a:gs>
                  </a:gsLst>
                  <a:lin ang="5400000" scaled="0"/>
                </a:gradFill>
              </a:rPr>
              <a:t>Focused device management role </a:t>
            </a:r>
          </a:p>
        </p:txBody>
      </p:sp>
      <p:sp>
        <p:nvSpPr>
          <p:cNvPr id="3" name="Content Placeholder 2">
            <a:extLst>
              <a:ext uri="{FF2B5EF4-FFF2-40B4-BE49-F238E27FC236}">
                <a16:creationId xmlns:a16="http://schemas.microsoft.com/office/drawing/2014/main" id="{DE54E7A4-5C51-4DD7-A6AF-18C6B8B95CA5}"/>
              </a:ext>
            </a:extLst>
          </p:cNvPr>
          <p:cNvSpPr>
            <a:spLocks noGrp="1"/>
          </p:cNvSpPr>
          <p:nvPr>
            <p:ph sz="quarter" idx="4294967295"/>
          </p:nvPr>
        </p:nvSpPr>
        <p:spPr>
          <a:xfrm>
            <a:off x="588262" y="2038007"/>
            <a:ext cx="4551765" cy="1560427"/>
          </a:xfrm>
        </p:spPr>
        <p:txBody>
          <a:bodyPr/>
          <a:lstStyle/>
          <a:p>
            <a:pPr marL="0" indent="0" defTabSz="914367">
              <a:lnSpc>
                <a:spcPct val="90000"/>
              </a:lnSpc>
              <a:spcBef>
                <a:spcPts val="600"/>
              </a:spcBef>
              <a:spcAft>
                <a:spcPts val="1200"/>
              </a:spcAft>
              <a:buNone/>
            </a:pPr>
            <a:r>
              <a:rPr lang="en-IN" sz="1600" dirty="0">
                <a:gradFill>
                  <a:gsLst>
                    <a:gs pos="2917">
                      <a:schemeClr val="tx1"/>
                    </a:gs>
                    <a:gs pos="30000">
                      <a:schemeClr val="tx1"/>
                    </a:gs>
                  </a:gsLst>
                  <a:lin ang="5400000" scaled="0"/>
                </a:gradFill>
                <a:latin typeface="Segoe UI"/>
                <a:cs typeface="Segoe UI"/>
              </a:rPr>
              <a:t>With the Teams Device Administrator role, individuals will only be granted access to the devices section in Teams admin center</a:t>
            </a:r>
          </a:p>
          <a:p>
            <a:pPr marL="0" indent="0" defTabSz="914367">
              <a:lnSpc>
                <a:spcPct val="90000"/>
              </a:lnSpc>
              <a:spcBef>
                <a:spcPts val="600"/>
              </a:spcBef>
              <a:spcAft>
                <a:spcPts val="1200"/>
              </a:spcAft>
              <a:buNone/>
            </a:pPr>
            <a:r>
              <a:rPr lang="en-IN" sz="1600" dirty="0">
                <a:gradFill>
                  <a:gsLst>
                    <a:gs pos="2917">
                      <a:schemeClr val="tx1"/>
                    </a:gs>
                    <a:gs pos="30000">
                      <a:schemeClr val="tx1"/>
                    </a:gs>
                  </a:gsLst>
                  <a:lin ang="5400000" scaled="0"/>
                </a:gradFill>
                <a:latin typeface="Segoe UI"/>
                <a:cs typeface="Segoe UI"/>
              </a:rPr>
              <a:t>Organization now can delegate device management actions to more individuals without the need to provide extended Teams admin rights</a:t>
            </a:r>
            <a:endParaRPr lang="en-IN" dirty="0">
              <a:gradFill>
                <a:gsLst>
                  <a:gs pos="2917">
                    <a:schemeClr val="tx1"/>
                  </a:gs>
                  <a:gs pos="30000">
                    <a:schemeClr val="tx1"/>
                  </a:gs>
                </a:gsLst>
                <a:lin ang="5400000" scaled="0"/>
              </a:gradFill>
            </a:endParaRPr>
          </a:p>
        </p:txBody>
      </p:sp>
      <p:sp>
        <p:nvSpPr>
          <p:cNvPr id="18" name="TextBox 17">
            <a:extLst>
              <a:ext uri="{FF2B5EF4-FFF2-40B4-BE49-F238E27FC236}">
                <a16:creationId xmlns:a16="http://schemas.microsoft.com/office/drawing/2014/main" id="{C59324DD-6695-4228-8450-B365F2480FC2}"/>
              </a:ext>
            </a:extLst>
          </p:cNvPr>
          <p:cNvSpPr txBox="1"/>
          <p:nvPr/>
        </p:nvSpPr>
        <p:spPr>
          <a:xfrm>
            <a:off x="5454799" y="1542243"/>
            <a:ext cx="1938488" cy="543108"/>
          </a:xfrm>
          <a:prstGeom prst="rect">
            <a:avLst/>
          </a:prstGeom>
          <a:noFill/>
          <a:ln>
            <a:noFill/>
          </a:ln>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dirty="0">
                <a:ln>
                  <a:noFill/>
                </a:ln>
                <a:solidFill>
                  <a:srgbClr val="5C5AD4"/>
                </a:solidFill>
                <a:effectLst/>
                <a:uLnTx/>
                <a:uFillTx/>
                <a:latin typeface="Segoe UI Semibold"/>
                <a:ea typeface="+mn-ea"/>
                <a:cs typeface="+mn-cs"/>
              </a:rPr>
              <a:t>Global admin permissions</a:t>
            </a:r>
          </a:p>
        </p:txBody>
      </p:sp>
      <p:sp>
        <p:nvSpPr>
          <p:cNvPr id="20" name="TextBox 19">
            <a:extLst>
              <a:ext uri="{FF2B5EF4-FFF2-40B4-BE49-F238E27FC236}">
                <a16:creationId xmlns:a16="http://schemas.microsoft.com/office/drawing/2014/main" id="{1E9591E7-DE2F-487A-B2B4-61AD955C43D1}"/>
              </a:ext>
            </a:extLst>
          </p:cNvPr>
          <p:cNvSpPr txBox="1"/>
          <p:nvPr/>
        </p:nvSpPr>
        <p:spPr>
          <a:xfrm>
            <a:off x="5436471" y="4825911"/>
            <a:ext cx="1953623" cy="814838"/>
          </a:xfrm>
          <a:prstGeom prst="rect">
            <a:avLst/>
          </a:prstGeom>
          <a:noFill/>
          <a:ln>
            <a:noFill/>
          </a:ln>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dirty="0">
                <a:ln>
                  <a:noFill/>
                </a:ln>
                <a:solidFill>
                  <a:srgbClr val="5C5AD4"/>
                </a:solidFill>
                <a:effectLst/>
                <a:uLnTx/>
                <a:uFillTx/>
                <a:latin typeface="Segoe UI Semibold"/>
                <a:ea typeface="+mn-ea"/>
                <a:cs typeface="+mn-cs"/>
              </a:rPr>
              <a:t>Teams device administrator permissions</a:t>
            </a:r>
          </a:p>
        </p:txBody>
      </p:sp>
      <p:pic>
        <p:nvPicPr>
          <p:cNvPr id="15" name="Picture 14">
            <a:extLst>
              <a:ext uri="{FF2B5EF4-FFF2-40B4-BE49-F238E27FC236}">
                <a16:creationId xmlns:a16="http://schemas.microsoft.com/office/drawing/2014/main" id="{84886499-9C45-14D2-6B33-92B55A292C58}"/>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0" y="4349931"/>
            <a:ext cx="4145280" cy="2508069"/>
          </a:xfrm>
          <a:prstGeom prst="rect">
            <a:avLst/>
          </a:prstGeom>
          <a:ln>
            <a:noFill/>
          </a:ln>
        </p:spPr>
      </p:pic>
      <p:grpSp>
        <p:nvGrpSpPr>
          <p:cNvPr id="16" name="Group 15">
            <a:extLst>
              <a:ext uri="{FF2B5EF4-FFF2-40B4-BE49-F238E27FC236}">
                <a16:creationId xmlns:a16="http://schemas.microsoft.com/office/drawing/2014/main" id="{6A02BC6F-5AC2-44E2-366E-D551F12DB920}"/>
              </a:ext>
              <a:ext uri="{C183D7F6-B498-43B3-948B-1728B52AA6E4}">
                <adec:decorative xmlns:adec="http://schemas.microsoft.com/office/drawing/2017/decorative" val="1"/>
              </a:ext>
            </a:extLst>
          </p:cNvPr>
          <p:cNvGrpSpPr/>
          <p:nvPr/>
        </p:nvGrpSpPr>
        <p:grpSpPr>
          <a:xfrm>
            <a:off x="6916018" y="3285252"/>
            <a:ext cx="5629719" cy="3168707"/>
            <a:chOff x="6916018" y="3285252"/>
            <a:chExt cx="5629719" cy="3168707"/>
          </a:xfrm>
        </p:grpSpPr>
        <p:pic>
          <p:nvPicPr>
            <p:cNvPr id="7" name="Picture 6">
              <a:extLst>
                <a:ext uri="{FF2B5EF4-FFF2-40B4-BE49-F238E27FC236}">
                  <a16:creationId xmlns:a16="http://schemas.microsoft.com/office/drawing/2014/main" id="{3AF7C84D-E45F-383D-C096-DCEE4A5B9E1A}"/>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7839789" y="3732022"/>
              <a:ext cx="3887297" cy="2263533"/>
            </a:xfrm>
            <a:prstGeom prst="rect">
              <a:avLst/>
            </a:prstGeom>
            <a:solidFill>
              <a:srgbClr val="FFFFFF"/>
            </a:solidFill>
            <a:effectLst>
              <a:outerShdw blurRad="127000" sx="101000" sy="101000" algn="ctr" rotWithShape="0">
                <a:srgbClr val="000000">
                  <a:alpha val="30000"/>
                </a:srgbClr>
              </a:outerShdw>
            </a:effectLst>
          </p:spPr>
        </p:pic>
        <p:pic>
          <p:nvPicPr>
            <p:cNvPr id="12" name="Picture 11">
              <a:extLst>
                <a:ext uri="{FF2B5EF4-FFF2-40B4-BE49-F238E27FC236}">
                  <a16:creationId xmlns:a16="http://schemas.microsoft.com/office/drawing/2014/main" id="{C7E665A0-1607-E10E-61AA-B9760601D18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916018" y="3285252"/>
              <a:ext cx="5629719" cy="3168707"/>
            </a:xfrm>
            <a:prstGeom prst="rect">
              <a:avLst/>
            </a:prstGeom>
          </p:spPr>
        </p:pic>
      </p:grpSp>
      <p:grpSp>
        <p:nvGrpSpPr>
          <p:cNvPr id="14" name="Group 13">
            <a:extLst>
              <a:ext uri="{FF2B5EF4-FFF2-40B4-BE49-F238E27FC236}">
                <a16:creationId xmlns:a16="http://schemas.microsoft.com/office/drawing/2014/main" id="{64A3300A-1BE5-16BD-9A3A-BCAB3AF124A7}"/>
              </a:ext>
              <a:ext uri="{C183D7F6-B498-43B3-948B-1728B52AA6E4}">
                <adec:decorative xmlns:adec="http://schemas.microsoft.com/office/drawing/2017/decorative" val="1"/>
              </a:ext>
            </a:extLst>
          </p:cNvPr>
          <p:cNvGrpSpPr/>
          <p:nvPr/>
        </p:nvGrpSpPr>
        <p:grpSpPr>
          <a:xfrm>
            <a:off x="6916018" y="-91548"/>
            <a:ext cx="5629719" cy="3689982"/>
            <a:chOff x="6916018" y="-91548"/>
            <a:chExt cx="5629719" cy="3689982"/>
          </a:xfrm>
        </p:grpSpPr>
        <p:sp>
          <p:nvSpPr>
            <p:cNvPr id="13" name="Rectangle 12">
              <a:extLst>
                <a:ext uri="{FF2B5EF4-FFF2-40B4-BE49-F238E27FC236}">
                  <a16:creationId xmlns:a16="http://schemas.microsoft.com/office/drawing/2014/main" id="{71C6E74A-3273-F3C5-EF84-DC72AE453F53}"/>
                </a:ext>
              </a:extLst>
            </p:cNvPr>
            <p:cNvSpPr/>
            <p:nvPr/>
          </p:nvSpPr>
          <p:spPr bwMode="auto">
            <a:xfrm>
              <a:off x="7782947" y="457200"/>
              <a:ext cx="3834399" cy="2572194"/>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pic>
          <p:nvPicPr>
            <p:cNvPr id="9" name="Picture 8">
              <a:extLst>
                <a:ext uri="{FF2B5EF4-FFF2-40B4-BE49-F238E27FC236}">
                  <a16:creationId xmlns:a16="http://schemas.microsoft.com/office/drawing/2014/main" id="{5C350D9F-CD53-DAF0-9959-1317A896D542}"/>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916018" y="-91548"/>
              <a:ext cx="5629719" cy="3689982"/>
            </a:xfrm>
            <a:prstGeom prst="rect">
              <a:avLst/>
            </a:prstGeom>
          </p:spPr>
        </p:pic>
        <p:pic>
          <p:nvPicPr>
            <p:cNvPr id="17" name="Picture 16" descr="A screenshot of a cell phone&#10;&#10;Description automatically generated">
              <a:extLst>
                <a:ext uri="{FF2B5EF4-FFF2-40B4-BE49-F238E27FC236}">
                  <a16:creationId xmlns:a16="http://schemas.microsoft.com/office/drawing/2014/main" id="{281B2727-ADF5-4332-AAE6-EDC2C58723C2}"/>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a:ext>
              </a:extLst>
            </a:blip>
            <a:srcRect l="-1"/>
            <a:stretch/>
          </p:blipFill>
          <p:spPr>
            <a:xfrm>
              <a:off x="7777665" y="457200"/>
              <a:ext cx="3834399" cy="2563566"/>
            </a:xfrm>
            <a:prstGeom prst="rect">
              <a:avLst/>
            </a:prstGeom>
          </p:spPr>
        </p:pic>
      </p:grpSp>
    </p:spTree>
    <p:extLst>
      <p:ext uri="{BB962C8B-B14F-4D97-AF65-F5344CB8AC3E}">
        <p14:creationId xmlns:p14="http://schemas.microsoft.com/office/powerpoint/2010/main" val="1531341146"/>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72C4189-E11C-442A-B5A7-20270468041E}"/>
              </a:ext>
              <a:ext uri="{C183D7F6-B498-43B3-948B-1728B52AA6E4}">
                <adec:decorative xmlns:adec="http://schemas.microsoft.com/office/drawing/2017/decorative" val="1"/>
              </a:ext>
            </a:extLst>
          </p:cNvPr>
          <p:cNvSpPr/>
          <p:nvPr/>
        </p:nvSpPr>
        <p:spPr bwMode="auto">
          <a:xfrm>
            <a:off x="0" y="3544910"/>
            <a:ext cx="12192000" cy="3313089"/>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7" name="Title 16"/>
          <p:cNvSpPr>
            <a:spLocks noGrp="1"/>
          </p:cNvSpPr>
          <p:nvPr>
            <p:ph type="title"/>
          </p:nvPr>
        </p:nvSpPr>
        <p:spPr/>
        <p:txBody>
          <a:bodyPr/>
          <a:lstStyle/>
          <a:p>
            <a:r>
              <a:rPr lang="en-US" dirty="0"/>
              <a:t>Azure Active Directory – Teams Devices administrator role</a:t>
            </a:r>
            <a:r>
              <a:rPr lang="en-US" dirty="0">
                <a:solidFill>
                  <a:schemeClr val="bg1"/>
                </a:solidFill>
              </a:rPr>
              <a:t> (a)</a:t>
            </a:r>
          </a:p>
        </p:txBody>
      </p:sp>
      <p:pic>
        <p:nvPicPr>
          <p:cNvPr id="3" name="Picture 2">
            <a:extLst>
              <a:ext uri="{FF2B5EF4-FFF2-40B4-BE49-F238E27FC236}">
                <a16:creationId xmlns:a16="http://schemas.microsoft.com/office/drawing/2014/main" id="{9ADC2707-3F6A-4C89-9842-667CE375A345}"/>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6390" y="1434370"/>
            <a:ext cx="8812075" cy="3104365"/>
          </a:xfrm>
          <a:prstGeom prst="rect">
            <a:avLst/>
          </a:prstGeom>
          <a:solidFill>
            <a:srgbClr val="FFFFFF"/>
          </a:solidFill>
          <a:effectLst>
            <a:outerShdw blurRad="127000" sx="101000" sy="101000" algn="ctr" rotWithShape="0">
              <a:srgbClr val="000000">
                <a:alpha val="30000"/>
              </a:srgbClr>
            </a:outerShdw>
          </a:effectLst>
        </p:spPr>
      </p:pic>
    </p:spTree>
    <p:extLst>
      <p:ext uri="{BB962C8B-B14F-4D97-AF65-F5344CB8AC3E}">
        <p14:creationId xmlns:p14="http://schemas.microsoft.com/office/powerpoint/2010/main" val="1159922734"/>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4E30692-E11A-4EEE-AE50-76215E318DE3}"/>
              </a:ext>
              <a:ext uri="{C183D7F6-B498-43B3-948B-1728B52AA6E4}">
                <adec:decorative xmlns:adec="http://schemas.microsoft.com/office/drawing/2017/decorative" val="1"/>
              </a:ext>
            </a:extLst>
          </p:cNvPr>
          <p:cNvSpPr/>
          <p:nvPr/>
        </p:nvSpPr>
        <p:spPr bwMode="auto">
          <a:xfrm>
            <a:off x="0" y="3544910"/>
            <a:ext cx="12192000" cy="3313089"/>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7" name="Title 16"/>
          <p:cNvSpPr>
            <a:spLocks noGrp="1"/>
          </p:cNvSpPr>
          <p:nvPr>
            <p:ph type="title"/>
          </p:nvPr>
        </p:nvSpPr>
        <p:spPr/>
        <p:txBody>
          <a:bodyPr/>
          <a:lstStyle/>
          <a:p>
            <a:r>
              <a:rPr lang="en-US" dirty="0"/>
              <a:t>Azure Active Directory – Administrative Units</a:t>
            </a:r>
          </a:p>
        </p:txBody>
      </p:sp>
      <p:sp>
        <p:nvSpPr>
          <p:cNvPr id="5" name="Text Placeholder 5">
            <a:extLst>
              <a:ext uri="{FF2B5EF4-FFF2-40B4-BE49-F238E27FC236}">
                <a16:creationId xmlns:a16="http://schemas.microsoft.com/office/drawing/2014/main" id="{8A17192A-E2D8-4E27-986A-7456EBA0A2BF}"/>
              </a:ext>
            </a:extLst>
          </p:cNvPr>
          <p:cNvSpPr>
            <a:spLocks noGrp="1"/>
          </p:cNvSpPr>
          <p:nvPr>
            <p:ph type="body" sz="quarter" idx="10"/>
          </p:nvPr>
        </p:nvSpPr>
        <p:spPr>
          <a:xfrm>
            <a:off x="588263" y="4995973"/>
            <a:ext cx="11018520" cy="1889748"/>
          </a:xfrm>
        </p:spPr>
        <p:txBody>
          <a:bodyPr/>
          <a:lstStyle/>
          <a:p>
            <a:r>
              <a:rPr lang="en-US" dirty="0"/>
              <a:t>Administrative units grant Teams admin access to specific resources. </a:t>
            </a:r>
          </a:p>
          <a:p>
            <a:r>
              <a:rPr lang="en-US" dirty="0"/>
              <a:t>Helpful if you have local Teams admins in different countries or regions.</a:t>
            </a:r>
          </a:p>
          <a:p>
            <a:r>
              <a:rPr lang="en-US" dirty="0"/>
              <a:t>Configured in Azure AD.</a:t>
            </a:r>
          </a:p>
        </p:txBody>
      </p:sp>
      <p:pic>
        <p:nvPicPr>
          <p:cNvPr id="4" name="Picture 3">
            <a:extLst>
              <a:ext uri="{FF2B5EF4-FFF2-40B4-BE49-F238E27FC236}">
                <a16:creationId xmlns:a16="http://schemas.microsoft.com/office/drawing/2014/main" id="{8D3FEC32-1744-4360-BE62-B72669D52538}"/>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6390" y="1434370"/>
            <a:ext cx="10164594" cy="3181794"/>
          </a:xfrm>
          <a:prstGeom prst="rect">
            <a:avLst/>
          </a:prstGeom>
          <a:solidFill>
            <a:srgbClr val="FFFFFF"/>
          </a:solidFill>
          <a:effectLst>
            <a:outerShdw blurRad="127000" sx="101000" sy="101000" algn="ctr" rotWithShape="0">
              <a:srgbClr val="000000">
                <a:alpha val="30000"/>
              </a:srgbClr>
            </a:outerShdw>
          </a:effectLst>
        </p:spPr>
      </p:pic>
    </p:spTree>
    <p:extLst>
      <p:ext uri="{BB962C8B-B14F-4D97-AF65-F5344CB8AC3E}">
        <p14:creationId xmlns:p14="http://schemas.microsoft.com/office/powerpoint/2010/main" val="1865683840"/>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C281344-B081-4661-AC60-ABDA57D7A97F}"/>
              </a:ext>
              <a:ext uri="{C183D7F6-B498-43B3-948B-1728B52AA6E4}">
                <adec:decorative xmlns:adec="http://schemas.microsoft.com/office/drawing/2017/decorative" val="1"/>
              </a:ext>
            </a:extLst>
          </p:cNvPr>
          <p:cNvSpPr/>
          <p:nvPr/>
        </p:nvSpPr>
        <p:spPr bwMode="auto">
          <a:xfrm>
            <a:off x="0" y="3544910"/>
            <a:ext cx="12192000" cy="3313089"/>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7" name="Title 16"/>
          <p:cNvSpPr>
            <a:spLocks noGrp="1"/>
          </p:cNvSpPr>
          <p:nvPr>
            <p:ph type="title"/>
          </p:nvPr>
        </p:nvSpPr>
        <p:spPr/>
        <p:txBody>
          <a:bodyPr/>
          <a:lstStyle/>
          <a:p>
            <a:r>
              <a:rPr lang="en-US" dirty="0"/>
              <a:t>Azure Active Directory – Administrative Units </a:t>
            </a:r>
            <a:r>
              <a:rPr lang="en-US" dirty="0">
                <a:noFill/>
              </a:rPr>
              <a:t>(b)</a:t>
            </a:r>
            <a:endParaRPr lang="en-US" dirty="0"/>
          </a:p>
        </p:txBody>
      </p:sp>
      <p:sp>
        <p:nvSpPr>
          <p:cNvPr id="5" name="Text Placeholder 5">
            <a:extLst>
              <a:ext uri="{FF2B5EF4-FFF2-40B4-BE49-F238E27FC236}">
                <a16:creationId xmlns:a16="http://schemas.microsoft.com/office/drawing/2014/main" id="{8A17192A-E2D8-4E27-986A-7456EBA0A2BF}"/>
              </a:ext>
            </a:extLst>
          </p:cNvPr>
          <p:cNvSpPr>
            <a:spLocks noGrp="1"/>
          </p:cNvSpPr>
          <p:nvPr>
            <p:ph type="body" sz="quarter" idx="10"/>
          </p:nvPr>
        </p:nvSpPr>
        <p:spPr>
          <a:xfrm>
            <a:off x="586389" y="4968252"/>
            <a:ext cx="6128735" cy="1889748"/>
          </a:xfrm>
        </p:spPr>
        <p:txBody>
          <a:bodyPr/>
          <a:lstStyle/>
          <a:p>
            <a:pPr>
              <a:lnSpc>
                <a:spcPct val="100000"/>
              </a:lnSpc>
              <a:spcBef>
                <a:spcPts val="600"/>
              </a:spcBef>
              <a:spcAft>
                <a:spcPts val="600"/>
              </a:spcAft>
            </a:pPr>
            <a:r>
              <a:rPr lang="en-US" dirty="0">
                <a:solidFill>
                  <a:srgbClr val="171717"/>
                </a:solidFill>
                <a:latin typeface="Segoe UI" panose="020B0502040204020203" pitchFamily="34" charset="0"/>
              </a:rPr>
              <a:t>Assign administrators</a:t>
            </a:r>
          </a:p>
          <a:p>
            <a:pPr>
              <a:lnSpc>
                <a:spcPct val="100000"/>
              </a:lnSpc>
              <a:spcBef>
                <a:spcPts val="600"/>
              </a:spcBef>
              <a:spcAft>
                <a:spcPts val="600"/>
              </a:spcAft>
            </a:pPr>
            <a:r>
              <a:rPr lang="en-US" dirty="0">
                <a:solidFill>
                  <a:srgbClr val="171717"/>
                </a:solidFill>
                <a:latin typeface="Segoe UI" panose="020B0502040204020203" pitchFamily="34" charset="0"/>
              </a:rPr>
              <a:t>Assign user (resource) accounts</a:t>
            </a:r>
          </a:p>
          <a:p>
            <a:pPr>
              <a:lnSpc>
                <a:spcPct val="100000"/>
              </a:lnSpc>
              <a:spcBef>
                <a:spcPts val="600"/>
              </a:spcBef>
              <a:spcAft>
                <a:spcPts val="600"/>
              </a:spcAft>
            </a:pPr>
            <a:r>
              <a:rPr lang="en-US" dirty="0">
                <a:solidFill>
                  <a:srgbClr val="171717"/>
                </a:solidFill>
                <a:latin typeface="Segoe UI" panose="020B0502040204020203" pitchFamily="34" charset="0"/>
              </a:rPr>
              <a:t>Dynamic groups and Azure AD devices are not supported.</a:t>
            </a:r>
            <a:endParaRPr lang="en-US" dirty="0"/>
          </a:p>
        </p:txBody>
      </p:sp>
      <p:pic>
        <p:nvPicPr>
          <p:cNvPr id="3" name="Picture 2">
            <a:extLst>
              <a:ext uri="{FF2B5EF4-FFF2-40B4-BE49-F238E27FC236}">
                <a16:creationId xmlns:a16="http://schemas.microsoft.com/office/drawing/2014/main" id="{0CF0355C-E84D-4B8D-8420-4DA0B33185C5}"/>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6390" y="1434370"/>
            <a:ext cx="7159773" cy="3318605"/>
          </a:xfrm>
          <a:prstGeom prst="rect">
            <a:avLst/>
          </a:prstGeom>
          <a:solidFill>
            <a:srgbClr val="FFFFFF"/>
          </a:solidFill>
          <a:effectLst>
            <a:outerShdw blurRad="127000" sx="101000" sy="101000" algn="ctr" rotWithShape="0">
              <a:srgbClr val="000000">
                <a:alpha val="30000"/>
              </a:srgbClr>
            </a:outerShdw>
          </a:effectLst>
        </p:spPr>
      </p:pic>
    </p:spTree>
    <p:extLst>
      <p:ext uri="{BB962C8B-B14F-4D97-AF65-F5344CB8AC3E}">
        <p14:creationId xmlns:p14="http://schemas.microsoft.com/office/powerpoint/2010/main" val="2505145316"/>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1C49722-115E-4836-A05E-65CFD0823AF6}"/>
              </a:ext>
              <a:ext uri="{C183D7F6-B498-43B3-948B-1728B52AA6E4}">
                <adec:decorative xmlns:adec="http://schemas.microsoft.com/office/drawing/2017/decorative" val="1"/>
              </a:ext>
            </a:extLst>
          </p:cNvPr>
          <p:cNvSpPr/>
          <p:nvPr/>
        </p:nvSpPr>
        <p:spPr bwMode="auto">
          <a:xfrm>
            <a:off x="0" y="3544910"/>
            <a:ext cx="12192000" cy="3313089"/>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7" name="Title 16"/>
          <p:cNvSpPr>
            <a:spLocks noGrp="1"/>
          </p:cNvSpPr>
          <p:nvPr>
            <p:ph type="title"/>
          </p:nvPr>
        </p:nvSpPr>
        <p:spPr/>
        <p:txBody>
          <a:bodyPr/>
          <a:lstStyle/>
          <a:p>
            <a:r>
              <a:rPr lang="en-US" dirty="0"/>
              <a:t>Teams admin center - Administrative Units </a:t>
            </a:r>
            <a:r>
              <a:rPr lang="en-US" dirty="0">
                <a:noFill/>
              </a:rPr>
              <a:t>(a)</a:t>
            </a:r>
            <a:endParaRPr lang="en-US" dirty="0"/>
          </a:p>
        </p:txBody>
      </p:sp>
      <p:pic>
        <p:nvPicPr>
          <p:cNvPr id="4" name="Picture 3">
            <a:extLst>
              <a:ext uri="{FF2B5EF4-FFF2-40B4-BE49-F238E27FC236}">
                <a16:creationId xmlns:a16="http://schemas.microsoft.com/office/drawing/2014/main" id="{0BE35D7A-1E9C-4CDB-80B4-BB6A9CA667F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6390" y="1434370"/>
            <a:ext cx="9148160" cy="4264037"/>
          </a:xfrm>
          <a:prstGeom prst="rect">
            <a:avLst/>
          </a:prstGeom>
          <a:solidFill>
            <a:srgbClr val="FFFFFF"/>
          </a:solidFill>
          <a:effectLst>
            <a:outerShdw blurRad="127000" sx="101000" sy="101000" algn="ctr" rotWithShape="0">
              <a:srgbClr val="000000">
                <a:alpha val="30000"/>
              </a:srgbClr>
            </a:outerShdw>
          </a:effectLst>
        </p:spPr>
      </p:pic>
    </p:spTree>
    <p:extLst>
      <p:ext uri="{BB962C8B-B14F-4D97-AF65-F5344CB8AC3E}">
        <p14:creationId xmlns:p14="http://schemas.microsoft.com/office/powerpoint/2010/main" val="3504832688"/>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C5D1E-681D-42BD-862A-F5373F2E580D}"/>
              </a:ext>
            </a:extLst>
          </p:cNvPr>
          <p:cNvSpPr>
            <a:spLocks noGrp="1"/>
          </p:cNvSpPr>
          <p:nvPr>
            <p:ph type="title"/>
          </p:nvPr>
        </p:nvSpPr>
        <p:spPr>
          <a:xfrm>
            <a:off x="585216" y="1864180"/>
            <a:ext cx="9144000" cy="498598"/>
          </a:xfrm>
        </p:spPr>
        <p:txBody>
          <a:bodyPr/>
          <a:lstStyle/>
          <a:p>
            <a:r>
              <a:rPr lang="en-US" dirty="0"/>
              <a:t>Device Notifications and alerts</a:t>
            </a:r>
          </a:p>
        </p:txBody>
      </p:sp>
    </p:spTree>
    <p:extLst>
      <p:ext uri="{BB962C8B-B14F-4D97-AF65-F5344CB8AC3E}">
        <p14:creationId xmlns:p14="http://schemas.microsoft.com/office/powerpoint/2010/main" val="988120322"/>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71435C91-61BC-0A32-62BF-CBC82D6B60ED}"/>
              </a:ext>
              <a:ext uri="{C183D7F6-B498-43B3-948B-1728B52AA6E4}">
                <adec:decorative xmlns:adec="http://schemas.microsoft.com/office/drawing/2017/decorative" val="1"/>
              </a:ext>
            </a:extLst>
          </p:cNvPr>
          <p:cNvSpPr/>
          <p:nvPr/>
        </p:nvSpPr>
        <p:spPr>
          <a:xfrm>
            <a:off x="8115300" y="0"/>
            <a:ext cx="40767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A8115816-EEBD-0368-ED6A-8F9DA576B330}"/>
              </a:ext>
              <a:ext uri="{C183D7F6-B498-43B3-948B-1728B52AA6E4}">
                <adec:decorative xmlns:adec="http://schemas.microsoft.com/office/drawing/2017/decorative" val="1"/>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6659879" y="4922521"/>
            <a:ext cx="5532121" cy="1935479"/>
          </a:xfrm>
          <a:prstGeom prst="rect">
            <a:avLst/>
          </a:prstGeom>
          <a:ln>
            <a:noFill/>
          </a:ln>
        </p:spPr>
      </p:pic>
      <p:sp>
        <p:nvSpPr>
          <p:cNvPr id="2" name="Title 1">
            <a:extLst>
              <a:ext uri="{FF2B5EF4-FFF2-40B4-BE49-F238E27FC236}">
                <a16:creationId xmlns:a16="http://schemas.microsoft.com/office/drawing/2014/main" id="{1B3B1775-42C5-4354-9124-E64D5CDBD3DE}"/>
              </a:ext>
            </a:extLst>
          </p:cNvPr>
          <p:cNvSpPr>
            <a:spLocks noGrp="1"/>
          </p:cNvSpPr>
          <p:nvPr>
            <p:ph type="title"/>
          </p:nvPr>
        </p:nvSpPr>
        <p:spPr>
          <a:xfrm>
            <a:off x="588262" y="457200"/>
            <a:ext cx="4275837" cy="430887"/>
          </a:xfrm>
        </p:spPr>
        <p:txBody>
          <a:bodyPr/>
          <a:lstStyle/>
          <a:p>
            <a:r>
              <a:rPr lang="en-IN" dirty="0"/>
              <a:t>Device Management alerts </a:t>
            </a:r>
          </a:p>
        </p:txBody>
      </p:sp>
      <p:pic>
        <p:nvPicPr>
          <p:cNvPr id="4" name="Slide 26 - DM Alerts -E2E">
            <a:hlinkClick r:id="" action="ppaction://media"/>
            <a:extLst>
              <a:ext uri="{FF2B5EF4-FFF2-40B4-BE49-F238E27FC236}">
                <a16:creationId xmlns:a16="http://schemas.microsoft.com/office/drawing/2014/main" id="{3F099537-12F3-4D6F-B404-323097C11551}"/>
              </a:ext>
              <a:ext uri="{C183D7F6-B498-43B3-948B-1728B52AA6E4}">
                <adec:decorative xmlns:adec="http://schemas.microsoft.com/office/drawing/2017/decorative" val="1"/>
              </a:ext>
            </a:extLst>
          </p:cNvPr>
          <p:cNvPicPr>
            <a:picLocks noChangeAspect="1"/>
          </p:cNvPicPr>
          <p:nvPr>
            <a:videoFile r:link="rId2"/>
            <p:extLst>
              <p:ext uri="{DAA4B4D4-6D71-4841-9C94-3DE7FCFB9230}">
                <p14:media xmlns:p14="http://schemas.microsoft.com/office/powerpoint/2010/main" r:embed="rId1">
                  <p14:extLst>
                    <p:ext uri="{3AFAAA56-56D3-431D-BCD4-E75A35582382}">
                      <p173:tracksInfo xmlns:p173="http://schemas.microsoft.com/office/powerpoint/2017/3/main" displayLoc="media">
                        <p173:trackLst>
                          <p173:track id="{C6DF0B97-0027-4CCB-91B8-20EA228F2FA0}" label="noaudio" lang="" r:embed="rId6"/>
                        </p173:trackLst>
                      </p173:tracksInfo>
                    </p:ext>
                  </p14:extLst>
                </p14:media>
              </p:ext>
            </p:extLst>
          </p:nvPr>
        </p:nvPicPr>
        <p:blipFill rotWithShape="1">
          <a:blip r:embed="rId7"/>
          <a:srcRect l="7895" r="7632" b="13265"/>
          <a:stretch/>
        </p:blipFill>
        <p:spPr>
          <a:xfrm>
            <a:off x="5277041" y="1552881"/>
            <a:ext cx="6655633" cy="3808259"/>
          </a:xfrm>
          <a:prstGeom prst="rect">
            <a:avLst/>
          </a:prstGeom>
        </p:spPr>
      </p:pic>
      <p:sp>
        <p:nvSpPr>
          <p:cNvPr id="10" name="Content Placeholder 2">
            <a:extLst>
              <a:ext uri="{FF2B5EF4-FFF2-40B4-BE49-F238E27FC236}">
                <a16:creationId xmlns:a16="http://schemas.microsoft.com/office/drawing/2014/main" id="{1CE46E9C-3039-7AB0-FAA4-77A8FC1CBA87}"/>
              </a:ext>
            </a:extLst>
          </p:cNvPr>
          <p:cNvSpPr txBox="1">
            <a:spLocks/>
          </p:cNvSpPr>
          <p:nvPr/>
        </p:nvSpPr>
        <p:spPr>
          <a:xfrm>
            <a:off x="588263" y="1988579"/>
            <a:ext cx="3886918" cy="1782026"/>
          </a:xfrm>
          <a:prstGeom prst="rect">
            <a:avLst/>
          </a:prstGeom>
        </p:spPr>
        <p:txBody>
          <a:bodyPr lIns="0"/>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1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1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ts val="0"/>
              </a:spcBef>
              <a:spcAft>
                <a:spcPts val="1200"/>
              </a:spcAft>
              <a:buClrTx/>
              <a:buSzPct val="90000"/>
              <a:buFont typeface="Wingdings" panose="05000000000000000000" pitchFamily="2" charset="2"/>
              <a:buNone/>
              <a:tabLst/>
              <a:defRPr/>
            </a:pPr>
            <a:r>
              <a:rPr kumimoji="0" lang="en-IN" sz="1600" b="0" i="0" u="none" strike="noStrike" kern="1200" cap="none" spc="0" normalizeH="0" baseline="0" noProof="0" dirty="0">
                <a:ln>
                  <a:noFill/>
                </a:ln>
                <a:solidFill>
                  <a:srgbClr val="000000"/>
                </a:solidFill>
                <a:effectLst/>
                <a:uLnTx/>
                <a:uFillTx/>
                <a:latin typeface="Segoe UI"/>
                <a:ea typeface="+mn-ea"/>
                <a:cs typeface="Segoe UI" panose="020B0502040204020203" pitchFamily="34" charset="0"/>
              </a:rPr>
              <a:t>Device health change status can trigger a notification to IT admin turned into an immediate corrective action</a:t>
            </a:r>
          </a:p>
          <a:p>
            <a:pPr marL="0" marR="0" lvl="0" indent="0" algn="l" defTabSz="932742" rtl="0" eaLnBrk="1" fontAlgn="auto" latinLnBrk="0" hangingPunct="1">
              <a:lnSpc>
                <a:spcPct val="90000"/>
              </a:lnSpc>
              <a:spcBef>
                <a:spcPts val="0"/>
              </a:spcBef>
              <a:spcAft>
                <a:spcPts val="1200"/>
              </a:spcAft>
              <a:buClrTx/>
              <a:buSzPct val="90000"/>
              <a:buFont typeface="Wingdings" panose="05000000000000000000" pitchFamily="2" charset="2"/>
              <a:buNone/>
              <a:tabLst/>
              <a:defRPr/>
            </a:pPr>
            <a:r>
              <a:rPr kumimoji="0" lang="en-IN" sz="1600" b="0" i="0" u="none" strike="noStrike" kern="1200" cap="none" spc="0" normalizeH="0" baseline="0" noProof="0" dirty="0">
                <a:ln>
                  <a:noFill/>
                </a:ln>
                <a:solidFill>
                  <a:srgbClr val="000000"/>
                </a:solidFill>
                <a:effectLst/>
                <a:uLnTx/>
                <a:uFillTx/>
                <a:latin typeface="Segoe UI"/>
                <a:ea typeface="+mn-ea"/>
                <a:cs typeface="Segoe UI" panose="020B0502040204020203" pitchFamily="34" charset="0"/>
              </a:rPr>
              <a:t>Enriched with a set of rules to flexibly managed the alerts according to prioritized devices</a:t>
            </a:r>
          </a:p>
          <a:p>
            <a:pPr marL="0" marR="0" lvl="0" indent="0" algn="l" defTabSz="932742" rtl="0" eaLnBrk="1" fontAlgn="auto" latinLnBrk="0" hangingPunct="1">
              <a:lnSpc>
                <a:spcPct val="90000"/>
              </a:lnSpc>
              <a:spcBef>
                <a:spcPts val="0"/>
              </a:spcBef>
              <a:spcAft>
                <a:spcPts val="1200"/>
              </a:spcAft>
              <a:buClrTx/>
              <a:buSzPct val="90000"/>
              <a:buFont typeface="Wingdings" panose="05000000000000000000" pitchFamily="2" charset="2"/>
              <a:buNone/>
              <a:tabLst/>
              <a:defRPr/>
            </a:pPr>
            <a:r>
              <a:rPr kumimoji="0" lang="en-IN" sz="1600" b="0" i="0" u="none" strike="noStrike" kern="1200" cap="none" spc="0" normalizeH="0" baseline="0" noProof="0" dirty="0">
                <a:ln>
                  <a:noFill/>
                </a:ln>
                <a:solidFill>
                  <a:srgbClr val="000000"/>
                </a:solidFill>
                <a:effectLst/>
                <a:uLnTx/>
                <a:uFillTx/>
                <a:latin typeface="Segoe UI"/>
                <a:ea typeface="+mn-ea"/>
                <a:cs typeface="Segoe UI" panose="020B0502040204020203" pitchFamily="34" charset="0"/>
              </a:rPr>
              <a:t>Ability to integrate with ITSM providers through webhooks to facilitate auto ticket generation</a:t>
            </a:r>
          </a:p>
        </p:txBody>
      </p:sp>
      <p:pic>
        <p:nvPicPr>
          <p:cNvPr id="9" name="Picture 8">
            <a:extLst>
              <a:ext uri="{FF2B5EF4-FFF2-40B4-BE49-F238E27FC236}">
                <a16:creationId xmlns:a16="http://schemas.microsoft.com/office/drawing/2014/main" id="{E30CA3BB-DB2B-D8A7-A3BF-70E1ED16C13F}"/>
              </a:ext>
              <a:ext uri="{C183D7F6-B498-43B3-948B-1728B52AA6E4}">
                <adec:decorative xmlns:adec="http://schemas.microsoft.com/office/drawing/2017/decorative" val="1"/>
              </a:ext>
            </a:extLst>
          </p:cNvPr>
          <p:cNvPicPr>
            <a:picLocks noChangeAspect="1"/>
          </p:cNvPicPr>
          <p:nvPr/>
        </p:nvPicPr>
        <p:blipFill rotWithShape="1">
          <a:blip r:embed="rId8">
            <a:extLst>
              <a:ext uri="{28A0092B-C50C-407E-A947-70E740481C1C}">
                <a14:useLocalDpi xmlns:a14="http://schemas.microsoft.com/office/drawing/2010/main"/>
              </a:ext>
            </a:extLst>
          </a:blip>
          <a:srcRect/>
          <a:stretch/>
        </p:blipFill>
        <p:spPr>
          <a:xfrm>
            <a:off x="3724835" y="1233506"/>
            <a:ext cx="9478836" cy="4390679"/>
          </a:xfrm>
          <a:prstGeom prst="rect">
            <a:avLst/>
          </a:prstGeom>
        </p:spPr>
      </p:pic>
    </p:spTree>
    <p:extLst>
      <p:ext uri="{BB962C8B-B14F-4D97-AF65-F5344CB8AC3E}">
        <p14:creationId xmlns:p14="http://schemas.microsoft.com/office/powerpoint/2010/main" val="2904041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02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7D49E06-5F4E-44DE-B773-D0CFEE79E21D}"/>
              </a:ext>
            </a:extLst>
          </p:cNvPr>
          <p:cNvSpPr>
            <a:spLocks noGrp="1"/>
          </p:cNvSpPr>
          <p:nvPr>
            <p:ph type="title"/>
          </p:nvPr>
        </p:nvSpPr>
        <p:spPr/>
        <p:txBody>
          <a:bodyPr/>
          <a:lstStyle/>
          <a:p>
            <a:r>
              <a:rPr lang="en-US" dirty="0"/>
              <a:t>Notifications and alerts </a:t>
            </a:r>
            <a:r>
              <a:rPr lang="en-US" dirty="0">
                <a:noFill/>
              </a:rPr>
              <a:t>(a)</a:t>
            </a:r>
            <a:endParaRPr lang="en-US" dirty="0"/>
          </a:p>
        </p:txBody>
      </p:sp>
      <p:sp>
        <p:nvSpPr>
          <p:cNvPr id="35" name="TextBox 34">
            <a:extLst>
              <a:ext uri="{FF2B5EF4-FFF2-40B4-BE49-F238E27FC236}">
                <a16:creationId xmlns:a16="http://schemas.microsoft.com/office/drawing/2014/main" id="{DA3D6DE0-2CCC-4347-993E-81D7DCFFCEFF}"/>
              </a:ext>
            </a:extLst>
          </p:cNvPr>
          <p:cNvSpPr txBox="1"/>
          <p:nvPr/>
        </p:nvSpPr>
        <p:spPr>
          <a:xfrm>
            <a:off x="586390" y="1434370"/>
            <a:ext cx="6177448" cy="292388"/>
          </a:xfrm>
          <a:prstGeom prst="rect">
            <a:avLst/>
          </a:prstGeom>
          <a:noFill/>
        </p:spPr>
        <p:txBody>
          <a:bodyPr wrap="square" lIns="0" tIns="0">
            <a:spAutoFit/>
          </a:bodyPr>
          <a:lstStyle>
            <a:defPPr>
              <a:defRPr lang="en-US"/>
            </a:defPPr>
          </a:lstStyle>
          <a:p>
            <a:r>
              <a:rPr lang="en-US" sz="1600" dirty="0"/>
              <a:t>Triggers a notification when a device goes offline</a:t>
            </a:r>
          </a:p>
        </p:txBody>
      </p:sp>
      <p:sp>
        <p:nvSpPr>
          <p:cNvPr id="34" name="TextBox 33">
            <a:extLst>
              <a:ext uri="{FF2B5EF4-FFF2-40B4-BE49-F238E27FC236}">
                <a16:creationId xmlns:a16="http://schemas.microsoft.com/office/drawing/2014/main" id="{AD7FEED6-C545-4564-B9A8-4CB24FB79986}"/>
              </a:ext>
            </a:extLst>
          </p:cNvPr>
          <p:cNvSpPr txBox="1"/>
          <p:nvPr/>
        </p:nvSpPr>
        <p:spPr>
          <a:xfrm>
            <a:off x="586390" y="1991704"/>
            <a:ext cx="6776600" cy="292388"/>
          </a:xfrm>
          <a:prstGeom prst="rect">
            <a:avLst/>
          </a:prstGeom>
          <a:noFill/>
        </p:spPr>
        <p:txBody>
          <a:bodyPr wrap="square" lIns="0" tIns="0">
            <a:spAutoFit/>
          </a:bodyPr>
          <a:lstStyle>
            <a:defPPr>
              <a:defRPr lang="en-US"/>
            </a:defPPr>
          </a:lstStyle>
          <a:p>
            <a:r>
              <a:rPr lang="en-US" sz="1600" dirty="0"/>
              <a:t>Covers all supported device types in Teams admin center</a:t>
            </a:r>
          </a:p>
        </p:txBody>
      </p:sp>
      <p:sp>
        <p:nvSpPr>
          <p:cNvPr id="2" name="Rectangle 1">
            <a:extLst>
              <a:ext uri="{FF2B5EF4-FFF2-40B4-BE49-F238E27FC236}">
                <a16:creationId xmlns:a16="http://schemas.microsoft.com/office/drawing/2014/main" id="{D881A16C-CD4F-45BC-AFDF-272ED217F018}"/>
              </a:ext>
              <a:ext uri="{C183D7F6-B498-43B3-948B-1728B52AA6E4}">
                <adec:decorative xmlns:adec="http://schemas.microsoft.com/office/drawing/2017/decorative" val="1"/>
              </a:ext>
            </a:extLst>
          </p:cNvPr>
          <p:cNvSpPr/>
          <p:nvPr/>
        </p:nvSpPr>
        <p:spPr bwMode="auto">
          <a:xfrm>
            <a:off x="8255000" y="0"/>
            <a:ext cx="3937000"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pic>
        <p:nvPicPr>
          <p:cNvPr id="5" name="Picture 4">
            <a:extLst>
              <a:ext uri="{FF2B5EF4-FFF2-40B4-BE49-F238E27FC236}">
                <a16:creationId xmlns:a16="http://schemas.microsoft.com/office/drawing/2014/main" id="{587A959F-F401-4140-AFC7-39BF63D7D1D0}"/>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8853699" y="-12965"/>
            <a:ext cx="2908764" cy="6858000"/>
          </a:xfrm>
          <a:prstGeom prst="rect">
            <a:avLst/>
          </a:prstGeom>
        </p:spPr>
      </p:pic>
      <p:sp>
        <p:nvSpPr>
          <p:cNvPr id="14" name="TextBox 13">
            <a:extLst>
              <a:ext uri="{FF2B5EF4-FFF2-40B4-BE49-F238E27FC236}">
                <a16:creationId xmlns:a16="http://schemas.microsoft.com/office/drawing/2014/main" id="{1DDF3603-10D1-4BFA-B214-5A65F959413C}"/>
              </a:ext>
            </a:extLst>
          </p:cNvPr>
          <p:cNvSpPr txBox="1"/>
          <p:nvPr/>
        </p:nvSpPr>
        <p:spPr>
          <a:xfrm>
            <a:off x="586390" y="2549038"/>
            <a:ext cx="3011063" cy="292388"/>
          </a:xfrm>
          <a:prstGeom prst="rect">
            <a:avLst/>
          </a:prstGeom>
          <a:noFill/>
        </p:spPr>
        <p:txBody>
          <a:bodyPr wrap="square" lIns="0" tIns="0">
            <a:spAutoFit/>
          </a:bodyPr>
          <a:lstStyle>
            <a:defPPr>
              <a:defRPr lang="en-US"/>
            </a:defPPr>
          </a:lstStyle>
          <a:p>
            <a:r>
              <a:rPr lang="en-US" sz="1600" dirty="0"/>
              <a:t>Define important devices</a:t>
            </a:r>
          </a:p>
        </p:txBody>
      </p:sp>
      <p:sp>
        <p:nvSpPr>
          <p:cNvPr id="33" name="Rectangle 32">
            <a:extLst>
              <a:ext uri="{FF2B5EF4-FFF2-40B4-BE49-F238E27FC236}">
                <a16:creationId xmlns:a16="http://schemas.microsoft.com/office/drawing/2014/main" id="{132EB41C-D72E-494A-A36D-2B3D876AE956}"/>
              </a:ext>
              <a:ext uri="{C183D7F6-B498-43B3-948B-1728B52AA6E4}">
                <adec:decorative xmlns:adec="http://schemas.microsoft.com/office/drawing/2017/decorative" val="1"/>
              </a:ext>
            </a:extLst>
          </p:cNvPr>
          <p:cNvSpPr/>
          <p:nvPr/>
        </p:nvSpPr>
        <p:spPr bwMode="auto">
          <a:xfrm>
            <a:off x="8876342" y="5941165"/>
            <a:ext cx="2874668" cy="463375"/>
          </a:xfrm>
          <a:prstGeom prst="rect">
            <a:avLst/>
          </a:prstGeom>
          <a:noFill/>
          <a:ln w="38100">
            <a:solidFill>
              <a:srgbClr val="B4A0FF"/>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6" name="TextBox 35">
            <a:extLst>
              <a:ext uri="{FF2B5EF4-FFF2-40B4-BE49-F238E27FC236}">
                <a16:creationId xmlns:a16="http://schemas.microsoft.com/office/drawing/2014/main" id="{AF602731-9B64-4275-856B-A1F6AD90F002}"/>
              </a:ext>
            </a:extLst>
          </p:cNvPr>
          <p:cNvSpPr txBox="1"/>
          <p:nvPr/>
        </p:nvSpPr>
        <p:spPr>
          <a:xfrm>
            <a:off x="586390" y="3106372"/>
            <a:ext cx="4897200" cy="292388"/>
          </a:xfrm>
          <a:prstGeom prst="rect">
            <a:avLst/>
          </a:prstGeom>
          <a:noFill/>
        </p:spPr>
        <p:txBody>
          <a:bodyPr wrap="square" lIns="0" tIns="0">
            <a:spAutoFit/>
          </a:bodyPr>
          <a:lstStyle>
            <a:defPPr>
              <a:defRPr lang="en-US"/>
            </a:defPPr>
          </a:lstStyle>
          <a:p>
            <a:r>
              <a:rPr lang="en-US" sz="1600" dirty="0"/>
              <a:t>Notified via Teams message or via webhook</a:t>
            </a:r>
          </a:p>
        </p:txBody>
      </p:sp>
    </p:spTree>
    <p:extLst>
      <p:ext uri="{BB962C8B-B14F-4D97-AF65-F5344CB8AC3E}">
        <p14:creationId xmlns:p14="http://schemas.microsoft.com/office/powerpoint/2010/main" val="152131316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heel(1)">
                                      <p:cBhvr>
                                        <p:cTn id="7" dur="2000"/>
                                        <p:tgtEl>
                                          <p:spTgt spid="3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fade">
                                      <p:cBhvr>
                                        <p:cTn id="10" dur="500"/>
                                        <p:tgtEl>
                                          <p:spTgt spid="35"/>
                                        </p:tgtEl>
                                      </p:cBhvr>
                                    </p:animEffect>
                                  </p:childTnLst>
                                </p:cTn>
                              </p:par>
                              <p:par>
                                <p:cTn id="11" presetID="42" presetClass="path" presetSubtype="0" decel="100000" fill="hold" grpId="1" nodeType="withEffect">
                                  <p:stCondLst>
                                    <p:cond delay="0"/>
                                  </p:stCondLst>
                                  <p:childTnLst>
                                    <p:animMotion origin="layout" path="M 0 7.40741E-7 L 0 0.04167 " pathEditMode="relative" rAng="0" ptsTypes="AA">
                                      <p:cBhvr>
                                        <p:cTn id="12" dur="750" spd="-100000" fill="hold"/>
                                        <p:tgtEl>
                                          <p:spTgt spid="35"/>
                                        </p:tgtEl>
                                        <p:attrNameLst>
                                          <p:attrName>ppt_x</p:attrName>
                                          <p:attrName>ppt_y</p:attrName>
                                        </p:attrNameLst>
                                      </p:cBhvr>
                                      <p:rCtr x="0" y="2083"/>
                                    </p:animMotion>
                                  </p:childTnLst>
                                </p:cTn>
                              </p:par>
                              <p:par>
                                <p:cTn id="13" presetID="10" presetClass="entr" presetSubtype="0" fill="hold" grpId="0" nodeType="withEffect">
                                  <p:stCondLst>
                                    <p:cond delay="10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500"/>
                                        <p:tgtEl>
                                          <p:spTgt spid="34"/>
                                        </p:tgtEl>
                                      </p:cBhvr>
                                    </p:animEffect>
                                  </p:childTnLst>
                                </p:cTn>
                              </p:par>
                              <p:par>
                                <p:cTn id="16" presetID="42" presetClass="path" presetSubtype="0" decel="100000" fill="hold" grpId="1" nodeType="withEffect">
                                  <p:stCondLst>
                                    <p:cond delay="100"/>
                                  </p:stCondLst>
                                  <p:childTnLst>
                                    <p:animMotion origin="layout" path="M 0 7.40741E-7 L 0 0.04167 " pathEditMode="relative" rAng="0" ptsTypes="AA">
                                      <p:cBhvr>
                                        <p:cTn id="17" dur="750" spd="-100000" fill="hold"/>
                                        <p:tgtEl>
                                          <p:spTgt spid="34"/>
                                        </p:tgtEl>
                                        <p:attrNameLst>
                                          <p:attrName>ppt_x</p:attrName>
                                          <p:attrName>ppt_y</p:attrName>
                                        </p:attrNameLst>
                                      </p:cBhvr>
                                      <p:rCtr x="0" y="2083"/>
                                    </p:animMotion>
                                  </p:childTnLst>
                                </p:cTn>
                              </p:par>
                              <p:par>
                                <p:cTn id="18" presetID="10" presetClass="entr" presetSubtype="0" fill="hold" grpId="0" nodeType="withEffect">
                                  <p:stCondLst>
                                    <p:cond delay="20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par>
                                <p:cTn id="21" presetID="42" presetClass="path" presetSubtype="0" decel="100000" fill="hold" grpId="1" nodeType="withEffect">
                                  <p:stCondLst>
                                    <p:cond delay="200"/>
                                  </p:stCondLst>
                                  <p:childTnLst>
                                    <p:animMotion origin="layout" path="M 0 7.40741E-7 L 0 0.04167 " pathEditMode="relative" rAng="0" ptsTypes="AA">
                                      <p:cBhvr>
                                        <p:cTn id="22" dur="750" spd="-100000" fill="hold"/>
                                        <p:tgtEl>
                                          <p:spTgt spid="14"/>
                                        </p:tgtEl>
                                        <p:attrNameLst>
                                          <p:attrName>ppt_x</p:attrName>
                                          <p:attrName>ppt_y</p:attrName>
                                        </p:attrNameLst>
                                      </p:cBhvr>
                                      <p:rCtr x="0" y="2083"/>
                                    </p:animMotion>
                                  </p:childTnLst>
                                </p:cTn>
                              </p:par>
                              <p:par>
                                <p:cTn id="23" presetID="10" presetClass="entr" presetSubtype="0" fill="hold" grpId="0" nodeType="withEffect">
                                  <p:stCondLst>
                                    <p:cond delay="30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par>
                                <p:cTn id="26" presetID="42" presetClass="path" presetSubtype="0" decel="100000" fill="hold" grpId="1" nodeType="withEffect">
                                  <p:stCondLst>
                                    <p:cond delay="300"/>
                                  </p:stCondLst>
                                  <p:childTnLst>
                                    <p:animMotion origin="layout" path="M 0 7.40741E-7 L 0 0.04167 " pathEditMode="relative" rAng="0" ptsTypes="AA">
                                      <p:cBhvr>
                                        <p:cTn id="27" dur="750" spd="-100000" fill="hold"/>
                                        <p:tgtEl>
                                          <p:spTgt spid="36"/>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5" grpId="1"/>
      <p:bldP spid="34" grpId="0"/>
      <p:bldP spid="34" grpId="1"/>
      <p:bldP spid="14" grpId="0"/>
      <p:bldP spid="14" grpId="1"/>
      <p:bldP spid="33" grpId="0" animBg="1"/>
      <p:bldP spid="36" grpId="0"/>
      <p:bldP spid="36"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FC816AF-936A-4062-9C46-5996A035B85E}"/>
              </a:ext>
              <a:ext uri="{C183D7F6-B498-43B3-948B-1728B52AA6E4}">
                <adec:decorative xmlns:adec="http://schemas.microsoft.com/office/drawing/2017/decorative" val="1"/>
              </a:ext>
            </a:extLst>
          </p:cNvPr>
          <p:cNvSpPr/>
          <p:nvPr/>
        </p:nvSpPr>
        <p:spPr bwMode="auto">
          <a:xfrm>
            <a:off x="0" y="4104409"/>
            <a:ext cx="12192000" cy="2753591"/>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 name="Title 2">
            <a:extLst>
              <a:ext uri="{FF2B5EF4-FFF2-40B4-BE49-F238E27FC236}">
                <a16:creationId xmlns:a16="http://schemas.microsoft.com/office/drawing/2014/main" id="{D7D49E06-5F4E-44DE-B773-D0CFEE79E21D}"/>
              </a:ext>
            </a:extLst>
          </p:cNvPr>
          <p:cNvSpPr>
            <a:spLocks noGrp="1"/>
          </p:cNvSpPr>
          <p:nvPr>
            <p:ph type="title"/>
          </p:nvPr>
        </p:nvSpPr>
        <p:spPr/>
        <p:txBody>
          <a:bodyPr/>
          <a:lstStyle/>
          <a:p>
            <a:r>
              <a:rPr lang="en-US" dirty="0"/>
              <a:t>Notifications and alerts </a:t>
            </a:r>
            <a:r>
              <a:rPr lang="en-US" dirty="0">
                <a:noFill/>
              </a:rPr>
              <a:t>(b)</a:t>
            </a:r>
            <a:endParaRPr lang="en-US" dirty="0"/>
          </a:p>
        </p:txBody>
      </p:sp>
      <p:sp>
        <p:nvSpPr>
          <p:cNvPr id="35" name="TextBox 34">
            <a:extLst>
              <a:ext uri="{FF2B5EF4-FFF2-40B4-BE49-F238E27FC236}">
                <a16:creationId xmlns:a16="http://schemas.microsoft.com/office/drawing/2014/main" id="{DA3D6DE0-2CCC-4347-993E-81D7DCFFCEFF}"/>
              </a:ext>
            </a:extLst>
          </p:cNvPr>
          <p:cNvSpPr txBox="1"/>
          <p:nvPr/>
        </p:nvSpPr>
        <p:spPr>
          <a:xfrm>
            <a:off x="586390" y="1434370"/>
            <a:ext cx="4328510" cy="292388"/>
          </a:xfrm>
          <a:prstGeom prst="rect">
            <a:avLst/>
          </a:prstGeom>
          <a:noFill/>
        </p:spPr>
        <p:txBody>
          <a:bodyPr wrap="square" lIns="0" tIns="0">
            <a:spAutoFit/>
          </a:bodyPr>
          <a:lstStyle>
            <a:defPPr>
              <a:defRPr lang="en-US"/>
            </a:defPPr>
          </a:lstStyle>
          <a:p>
            <a:r>
              <a:rPr lang="en-US" sz="1600" dirty="0"/>
              <a:t>Notifications are sent for defined device users </a:t>
            </a:r>
          </a:p>
        </p:txBody>
      </p:sp>
      <p:sp>
        <p:nvSpPr>
          <p:cNvPr id="34" name="TextBox 33">
            <a:extLst>
              <a:ext uri="{FF2B5EF4-FFF2-40B4-BE49-F238E27FC236}">
                <a16:creationId xmlns:a16="http://schemas.microsoft.com/office/drawing/2014/main" id="{AD7FEED6-C545-4564-B9A8-4CB24FB79986}"/>
              </a:ext>
            </a:extLst>
          </p:cNvPr>
          <p:cNvSpPr txBox="1"/>
          <p:nvPr/>
        </p:nvSpPr>
        <p:spPr>
          <a:xfrm>
            <a:off x="586390" y="1988529"/>
            <a:ext cx="3980350" cy="292388"/>
          </a:xfrm>
          <a:prstGeom prst="rect">
            <a:avLst/>
          </a:prstGeom>
          <a:noFill/>
        </p:spPr>
        <p:txBody>
          <a:bodyPr wrap="square" lIns="0" tIns="0">
            <a:spAutoFit/>
          </a:bodyPr>
          <a:lstStyle>
            <a:defPPr>
              <a:defRPr lang="en-US"/>
            </a:defPPr>
          </a:lstStyle>
          <a:p>
            <a:r>
              <a:rPr lang="en-US" sz="1600" dirty="0"/>
              <a:t>Focus on VIP users and important spaces</a:t>
            </a:r>
          </a:p>
        </p:txBody>
      </p:sp>
      <p:sp>
        <p:nvSpPr>
          <p:cNvPr id="14" name="TextBox 13">
            <a:extLst>
              <a:ext uri="{FF2B5EF4-FFF2-40B4-BE49-F238E27FC236}">
                <a16:creationId xmlns:a16="http://schemas.microsoft.com/office/drawing/2014/main" id="{1DDF3603-10D1-4BFA-B214-5A65F959413C}"/>
              </a:ext>
            </a:extLst>
          </p:cNvPr>
          <p:cNvSpPr txBox="1"/>
          <p:nvPr/>
        </p:nvSpPr>
        <p:spPr>
          <a:xfrm>
            <a:off x="586390" y="2542688"/>
            <a:ext cx="3980350" cy="292388"/>
          </a:xfrm>
          <a:prstGeom prst="rect">
            <a:avLst/>
          </a:prstGeom>
          <a:noFill/>
        </p:spPr>
        <p:txBody>
          <a:bodyPr wrap="square" lIns="0" tIns="0">
            <a:spAutoFit/>
          </a:bodyPr>
          <a:lstStyle>
            <a:defPPr>
              <a:defRPr lang="en-US"/>
            </a:defPPr>
          </a:lstStyle>
          <a:p>
            <a:r>
              <a:rPr lang="en-US" sz="1600" dirty="0"/>
              <a:t>New Team and channel defined for alerts</a:t>
            </a:r>
          </a:p>
        </p:txBody>
      </p:sp>
      <p:sp>
        <p:nvSpPr>
          <p:cNvPr id="36" name="TextBox 35">
            <a:extLst>
              <a:ext uri="{FF2B5EF4-FFF2-40B4-BE49-F238E27FC236}">
                <a16:creationId xmlns:a16="http://schemas.microsoft.com/office/drawing/2014/main" id="{AF602731-9B64-4275-856B-A1F6AD90F002}"/>
              </a:ext>
            </a:extLst>
          </p:cNvPr>
          <p:cNvSpPr txBox="1"/>
          <p:nvPr/>
        </p:nvSpPr>
        <p:spPr>
          <a:xfrm>
            <a:off x="586390" y="3096848"/>
            <a:ext cx="3777150" cy="292388"/>
          </a:xfrm>
          <a:prstGeom prst="rect">
            <a:avLst/>
          </a:prstGeom>
          <a:noFill/>
        </p:spPr>
        <p:txBody>
          <a:bodyPr wrap="square" lIns="0" tIns="0">
            <a:spAutoFit/>
          </a:bodyPr>
          <a:lstStyle>
            <a:defPPr>
              <a:defRPr lang="en-US"/>
            </a:defPPr>
          </a:lstStyle>
          <a:p>
            <a:r>
              <a:rPr lang="en-US" sz="1600" dirty="0"/>
              <a:t>Webhook sends a JSON payload</a:t>
            </a:r>
          </a:p>
        </p:txBody>
      </p:sp>
      <p:pic>
        <p:nvPicPr>
          <p:cNvPr id="5" name="Picture 4">
            <a:extLst>
              <a:ext uri="{FF2B5EF4-FFF2-40B4-BE49-F238E27FC236}">
                <a16:creationId xmlns:a16="http://schemas.microsoft.com/office/drawing/2014/main" id="{AC71324E-ED65-4B08-A982-46801D4A45ED}"/>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448300" y="1434370"/>
            <a:ext cx="5953125" cy="4369415"/>
          </a:xfrm>
          <a:prstGeom prst="rect">
            <a:avLst/>
          </a:prstGeom>
          <a:solidFill>
            <a:srgbClr val="FFFFFF"/>
          </a:solidFill>
          <a:effectLst>
            <a:outerShdw blurRad="127000" sx="101000" sy="101000" algn="ctr" rotWithShape="0">
              <a:srgbClr val="000000">
                <a:alpha val="30000"/>
              </a:srgbClr>
            </a:outerShdw>
          </a:effectLst>
        </p:spPr>
      </p:pic>
    </p:spTree>
    <p:extLst>
      <p:ext uri="{BB962C8B-B14F-4D97-AF65-F5344CB8AC3E}">
        <p14:creationId xmlns:p14="http://schemas.microsoft.com/office/powerpoint/2010/main" val="67442156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42" presetClass="path" presetSubtype="0" decel="100000" fill="hold" nodeType="withEffect">
                                  <p:stCondLst>
                                    <p:cond delay="0"/>
                                  </p:stCondLst>
                                  <p:childTnLst>
                                    <p:animMotion origin="layout" path="M 4.375E-6 2.22222E-6 L 0.02343 2.22222E-6 " pathEditMode="relative" rAng="0" ptsTypes="AA">
                                      <p:cBhvr>
                                        <p:cTn id="9" dur="750" spd="-100000" fill="hold"/>
                                        <p:tgtEl>
                                          <p:spTgt spid="5"/>
                                        </p:tgtEl>
                                        <p:attrNameLst>
                                          <p:attrName>ppt_x</p:attrName>
                                          <p:attrName>ppt_y</p:attrName>
                                        </p:attrNameLst>
                                      </p:cBhvr>
                                      <p:rCtr x="1172" y="0"/>
                                    </p:animMotion>
                                  </p:childTnLst>
                                </p:cTn>
                              </p:par>
                              <p:par>
                                <p:cTn id="10" presetID="10" presetClass="entr" presetSubtype="0"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childTnLst>
                                </p:cTn>
                              </p:par>
                              <p:par>
                                <p:cTn id="13" presetID="42" presetClass="path" presetSubtype="0" decel="100000" fill="hold" grpId="1" nodeType="withEffect">
                                  <p:stCondLst>
                                    <p:cond delay="0"/>
                                  </p:stCondLst>
                                  <p:childTnLst>
                                    <p:animMotion origin="layout" path="M 0 7.40741E-7 L 0 0.04167 " pathEditMode="relative" rAng="0" ptsTypes="AA">
                                      <p:cBhvr>
                                        <p:cTn id="14" dur="750" spd="-100000" fill="hold"/>
                                        <p:tgtEl>
                                          <p:spTgt spid="35"/>
                                        </p:tgtEl>
                                        <p:attrNameLst>
                                          <p:attrName>ppt_x</p:attrName>
                                          <p:attrName>ppt_y</p:attrName>
                                        </p:attrNameLst>
                                      </p:cBhvr>
                                      <p:rCtr x="0" y="2083"/>
                                    </p:animMotion>
                                  </p:childTnLst>
                                </p:cTn>
                              </p:par>
                              <p:par>
                                <p:cTn id="15" presetID="10" presetClass="entr" presetSubtype="0" fill="hold" grpId="0" nodeType="withEffect">
                                  <p:stCondLst>
                                    <p:cond delay="10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par>
                                <p:cTn id="18" presetID="42" presetClass="path" presetSubtype="0" decel="100000" fill="hold" grpId="1" nodeType="withEffect">
                                  <p:stCondLst>
                                    <p:cond delay="100"/>
                                  </p:stCondLst>
                                  <p:childTnLst>
                                    <p:animMotion origin="layout" path="M 0 7.40741E-7 L 0 0.04167 " pathEditMode="relative" rAng="0" ptsTypes="AA">
                                      <p:cBhvr>
                                        <p:cTn id="19" dur="750" spd="-100000" fill="hold"/>
                                        <p:tgtEl>
                                          <p:spTgt spid="34"/>
                                        </p:tgtEl>
                                        <p:attrNameLst>
                                          <p:attrName>ppt_x</p:attrName>
                                          <p:attrName>ppt_y</p:attrName>
                                        </p:attrNameLst>
                                      </p:cBhvr>
                                      <p:rCtr x="0" y="2083"/>
                                    </p:animMotion>
                                  </p:childTnLst>
                                </p:cTn>
                              </p:par>
                              <p:par>
                                <p:cTn id="20" presetID="10" presetClass="entr" presetSubtype="0" fill="hold" grpId="0" nodeType="withEffect">
                                  <p:stCondLst>
                                    <p:cond delay="20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42" presetClass="path" presetSubtype="0" decel="100000" fill="hold" grpId="1" nodeType="withEffect">
                                  <p:stCondLst>
                                    <p:cond delay="200"/>
                                  </p:stCondLst>
                                  <p:childTnLst>
                                    <p:animMotion origin="layout" path="M 0 7.40741E-7 L 0 0.04167 " pathEditMode="relative" rAng="0" ptsTypes="AA">
                                      <p:cBhvr>
                                        <p:cTn id="24" dur="750" spd="-100000" fill="hold"/>
                                        <p:tgtEl>
                                          <p:spTgt spid="14"/>
                                        </p:tgtEl>
                                        <p:attrNameLst>
                                          <p:attrName>ppt_x</p:attrName>
                                          <p:attrName>ppt_y</p:attrName>
                                        </p:attrNameLst>
                                      </p:cBhvr>
                                      <p:rCtr x="0" y="2083"/>
                                    </p:animMotion>
                                  </p:childTnLst>
                                </p:cTn>
                              </p:par>
                              <p:par>
                                <p:cTn id="25" presetID="10" presetClass="entr" presetSubtype="0" fill="hold" grpId="0" nodeType="withEffect">
                                  <p:stCondLst>
                                    <p:cond delay="30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500"/>
                                        <p:tgtEl>
                                          <p:spTgt spid="36"/>
                                        </p:tgtEl>
                                      </p:cBhvr>
                                    </p:animEffect>
                                  </p:childTnLst>
                                </p:cTn>
                              </p:par>
                              <p:par>
                                <p:cTn id="28" presetID="42" presetClass="path" presetSubtype="0" decel="100000" fill="hold" grpId="1" nodeType="withEffect">
                                  <p:stCondLst>
                                    <p:cond delay="300"/>
                                  </p:stCondLst>
                                  <p:childTnLst>
                                    <p:animMotion origin="layout" path="M 0 7.40741E-7 L 0 0.04167 " pathEditMode="relative" rAng="0" ptsTypes="AA">
                                      <p:cBhvr>
                                        <p:cTn id="29" dur="750" spd="-100000" fill="hold"/>
                                        <p:tgtEl>
                                          <p:spTgt spid="36"/>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5" grpId="1"/>
      <p:bldP spid="34" grpId="0"/>
      <p:bldP spid="34" grpId="1"/>
      <p:bldP spid="14" grpId="0"/>
      <p:bldP spid="14" grpId="1"/>
      <p:bldP spid="36" grpId="0"/>
      <p:bldP spid="36"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7D49E06-5F4E-44DE-B773-D0CFEE79E21D}"/>
              </a:ext>
            </a:extLst>
          </p:cNvPr>
          <p:cNvSpPr>
            <a:spLocks noGrp="1"/>
          </p:cNvSpPr>
          <p:nvPr>
            <p:ph type="title"/>
          </p:nvPr>
        </p:nvSpPr>
        <p:spPr/>
        <p:txBody>
          <a:bodyPr/>
          <a:lstStyle/>
          <a:p>
            <a:r>
              <a:rPr lang="en-US" dirty="0"/>
              <a:t>Notifications and alerts </a:t>
            </a:r>
            <a:r>
              <a:rPr lang="en-US" dirty="0">
                <a:noFill/>
              </a:rPr>
              <a:t>(c)</a:t>
            </a:r>
            <a:endParaRPr lang="en-US" dirty="0"/>
          </a:p>
        </p:txBody>
      </p:sp>
      <p:sp>
        <p:nvSpPr>
          <p:cNvPr id="2" name="Rectangle 1">
            <a:extLst>
              <a:ext uri="{FF2B5EF4-FFF2-40B4-BE49-F238E27FC236}">
                <a16:creationId xmlns:a16="http://schemas.microsoft.com/office/drawing/2014/main" id="{B8A2AEC1-A203-4874-8797-43A2D8E521D2}"/>
              </a:ext>
            </a:extLst>
          </p:cNvPr>
          <p:cNvSpPr>
            <a:spLocks noChangeArrowheads="1"/>
          </p:cNvSpPr>
          <p:nvPr/>
        </p:nvSpPr>
        <p:spPr bwMode="auto">
          <a:xfrm>
            <a:off x="493723" y="1345287"/>
            <a:ext cx="5345480" cy="4108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rgbClr val="171717"/>
                </a:solidFill>
                <a:effectLst/>
                <a:latin typeface="Consolas" panose="020B0609020204030204" pitchFamily="49" charset="0"/>
              </a:rPr>
              <a:t>{ </a:t>
            </a:r>
            <a:br>
              <a:rPr kumimoji="0" lang="en-US" altLang="en-US" sz="1400" b="0" i="0" u="none" strike="noStrike" cap="none" normalizeH="0" baseline="0" dirty="0">
                <a:ln>
                  <a:noFill/>
                </a:ln>
                <a:solidFill>
                  <a:srgbClr val="171717"/>
                </a:solidFill>
                <a:effectLst/>
                <a:latin typeface="Consolas" panose="020B0609020204030204" pitchFamily="49" charset="0"/>
              </a:rPr>
            </a:br>
            <a:r>
              <a:rPr kumimoji="0" lang="en-US" altLang="en-US" sz="1400" b="0" i="0" u="none" strike="noStrike" cap="none" normalizeH="0" baseline="0" dirty="0">
                <a:ln>
                  <a:noFill/>
                </a:ln>
                <a:solidFill>
                  <a:srgbClr val="171717"/>
                </a:solidFill>
                <a:effectLst/>
                <a:latin typeface="Consolas" panose="020B0609020204030204" pitchFamily="49" charset="0"/>
              </a:rPr>
              <a:t>"AlertTitle":"</a:t>
            </a:r>
            <a:r>
              <a:rPr kumimoji="0" lang="en-US" altLang="en-US" sz="1400" b="0" i="1" u="none" strike="noStrike" cap="none" normalizeH="0" baseline="0" dirty="0">
                <a:ln>
                  <a:noFill/>
                </a:ln>
                <a:solidFill>
                  <a:srgbClr val="171717"/>
                </a:solidFill>
                <a:effectLst/>
                <a:latin typeface="Consolas" panose="020B0609020204030204" pitchFamily="49" charset="0"/>
              </a:rPr>
              <a:t>sample_device_name</a:t>
            </a:r>
            <a:r>
              <a:rPr kumimoji="0" lang="en-US" altLang="en-US" sz="1400" b="0" i="0" u="none" strike="noStrike" cap="none" normalizeH="0" baseline="0" dirty="0">
                <a:ln>
                  <a:noFill/>
                </a:ln>
                <a:solidFill>
                  <a:srgbClr val="171717"/>
                </a:solidFill>
                <a:effectLst/>
                <a:latin typeface="Consolas" panose="020B0609020204030204" pitchFamily="49" charset="0"/>
              </a:rPr>
              <a:t> of </a:t>
            </a:r>
            <a:r>
              <a:rPr kumimoji="0" lang="en-US" altLang="en-US" sz="1400" b="0" i="1" u="none" strike="noStrike" cap="none" normalizeH="0" baseline="0" dirty="0">
                <a:ln>
                  <a:noFill/>
                </a:ln>
                <a:solidFill>
                  <a:srgbClr val="171717"/>
                </a:solidFill>
                <a:effectLst/>
                <a:latin typeface="Consolas" panose="020B0609020204030204" pitchFamily="49" charset="0"/>
              </a:rPr>
              <a:t>User_Name</a:t>
            </a:r>
            <a:r>
              <a:rPr kumimoji="0" lang="en-US" altLang="en-US" sz="1400" b="0" i="0" u="none" strike="noStrike" cap="none" normalizeH="0" baseline="0" dirty="0">
                <a:ln>
                  <a:noFill/>
                </a:ln>
                <a:solidFill>
                  <a:srgbClr val="171717"/>
                </a:solidFill>
                <a:effectLst/>
                <a:latin typeface="Consolas" panose="020B0609020204030204" pitchFamily="49" charset="0"/>
              </a:rPr>
              <a:t> has become offline",</a:t>
            </a:r>
            <a:br>
              <a:rPr kumimoji="0" lang="en-US" altLang="en-US" sz="1400" b="0" i="0" u="none" strike="noStrike" cap="none" normalizeH="0" baseline="0" dirty="0">
                <a:ln>
                  <a:noFill/>
                </a:ln>
                <a:solidFill>
                  <a:srgbClr val="171717"/>
                </a:solidFill>
                <a:effectLst/>
                <a:latin typeface="Consolas" panose="020B0609020204030204" pitchFamily="49" charset="0"/>
              </a:rPr>
            </a:br>
            <a:r>
              <a:rPr kumimoji="0" lang="en-US" altLang="en-US" sz="1400" b="0" i="0" u="none" strike="noStrike" cap="none" normalizeH="0" baseline="0" dirty="0">
                <a:ln>
                  <a:noFill/>
                </a:ln>
                <a:solidFill>
                  <a:srgbClr val="171717"/>
                </a:solidFill>
                <a:effectLst/>
                <a:latin typeface="Consolas" panose="020B0609020204030204" pitchFamily="49" charset="0"/>
              </a:rPr>
              <a:t>"DeviceLoggedInUserId": </a:t>
            </a:r>
            <a:r>
              <a:rPr kumimoji="0" lang="en-US" altLang="en-US" sz="1400" b="0" i="1" u="none" strike="noStrike" cap="none" normalizeH="0" baseline="0" dirty="0">
                <a:ln>
                  <a:noFill/>
                </a:ln>
                <a:solidFill>
                  <a:srgbClr val="171717"/>
                </a:solidFill>
                <a:effectLst/>
                <a:latin typeface="Consolas" panose="020B0609020204030204" pitchFamily="49" charset="0"/>
              </a:rPr>
              <a:t>User_GUID</a:t>
            </a:r>
            <a:r>
              <a:rPr kumimoji="0" lang="en-US" altLang="en-US" sz="1400" b="0" i="0" u="none" strike="noStrike" cap="none" normalizeH="0" baseline="0" dirty="0">
                <a:ln>
                  <a:noFill/>
                </a:ln>
                <a:solidFill>
                  <a:srgbClr val="171717"/>
                </a:solidFill>
                <a:effectLst/>
                <a:latin typeface="Consolas" panose="020B0609020204030204" pitchFamily="49" charset="0"/>
              </a:rPr>
              <a:t> ,</a:t>
            </a:r>
            <a:br>
              <a:rPr kumimoji="0" lang="en-US" altLang="en-US" sz="1400" b="0" i="0" u="none" strike="noStrike" cap="none" normalizeH="0" baseline="0" dirty="0">
                <a:ln>
                  <a:noFill/>
                </a:ln>
                <a:solidFill>
                  <a:srgbClr val="171717"/>
                </a:solidFill>
                <a:effectLst/>
                <a:latin typeface="Consolas" panose="020B0609020204030204" pitchFamily="49" charset="0"/>
              </a:rPr>
            </a:br>
            <a:r>
              <a:rPr kumimoji="0" lang="en-US" altLang="en-US" sz="1400" b="0" i="0" u="none" strike="noStrike" cap="none" normalizeH="0" baseline="0" dirty="0">
                <a:ln>
                  <a:noFill/>
                </a:ln>
                <a:solidFill>
                  <a:srgbClr val="171717"/>
                </a:solidFill>
                <a:effectLst/>
                <a:latin typeface="Consolas" panose="020B0609020204030204" pitchFamily="49" charset="0"/>
              </a:rPr>
              <a:t>"DeviceId": </a:t>
            </a:r>
            <a:r>
              <a:rPr kumimoji="0" lang="en-US" altLang="en-US" sz="1400" b="0" i="1" u="none" strike="noStrike" cap="none" normalizeH="0" baseline="0" dirty="0">
                <a:ln>
                  <a:noFill/>
                </a:ln>
                <a:solidFill>
                  <a:srgbClr val="171717"/>
                </a:solidFill>
                <a:effectLst/>
                <a:latin typeface="Consolas" panose="020B0609020204030204" pitchFamily="49" charset="0"/>
              </a:rPr>
              <a:t>Device_GUID</a:t>
            </a:r>
            <a:r>
              <a:rPr kumimoji="0" lang="en-US" altLang="en-US" sz="1400" b="0" i="0" u="none" strike="noStrike" cap="none" normalizeH="0" baseline="0" dirty="0">
                <a:ln>
                  <a:noFill/>
                </a:ln>
                <a:solidFill>
                  <a:srgbClr val="171717"/>
                </a:solidFill>
                <a:effectLst/>
                <a:latin typeface="Consolas" panose="020B0609020204030204" pitchFamily="49" charset="0"/>
              </a:rPr>
              <a:t> , </a:t>
            </a:r>
            <a:br>
              <a:rPr kumimoji="0" lang="en-US" altLang="en-US" sz="1400" b="0" i="0" u="none" strike="noStrike" cap="none" normalizeH="0" baseline="0" dirty="0">
                <a:ln>
                  <a:noFill/>
                </a:ln>
                <a:solidFill>
                  <a:srgbClr val="171717"/>
                </a:solidFill>
                <a:effectLst/>
                <a:latin typeface="Consolas" panose="020B0609020204030204" pitchFamily="49" charset="0"/>
              </a:rPr>
            </a:br>
            <a:r>
              <a:rPr kumimoji="0" lang="en-US" altLang="en-US" sz="1400" b="0" i="0" u="none" strike="noStrike" cap="none" normalizeH="0" baseline="0" dirty="0">
                <a:ln>
                  <a:noFill/>
                </a:ln>
                <a:solidFill>
                  <a:srgbClr val="171717"/>
                </a:solidFill>
                <a:effectLst/>
                <a:latin typeface="Consolas" panose="020B0609020204030204" pitchFamily="49" charset="0"/>
              </a:rPr>
              <a:t>"MetricValues":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dirty="0">
                <a:solidFill>
                  <a:srgbClr val="171717"/>
                </a:solidFill>
                <a:latin typeface="Consolas" panose="020B0609020204030204" pitchFamily="49" charset="0"/>
              </a:rPr>
              <a:t>	</a:t>
            </a:r>
            <a:r>
              <a:rPr kumimoji="0" lang="en-US" altLang="en-US" sz="1400" b="0" i="0" u="none" strike="noStrike" cap="none" normalizeH="0" baseline="0" dirty="0">
                <a:ln>
                  <a:noFill/>
                </a:ln>
                <a:solidFill>
                  <a:srgbClr val="171717"/>
                </a:solidFill>
                <a:effectLst/>
                <a:latin typeface="Consolas" panose="020B0609020204030204" pitchFamily="49" charset="0"/>
              </a:rPr>
              <a:t>{ </a:t>
            </a:r>
            <a:br>
              <a:rPr kumimoji="0" lang="en-US" altLang="en-US" sz="1400" b="0" i="0" u="none" strike="noStrike" cap="none" normalizeH="0" baseline="0" dirty="0">
                <a:ln>
                  <a:noFill/>
                </a:ln>
                <a:solidFill>
                  <a:srgbClr val="171717"/>
                </a:solidFill>
                <a:effectLst/>
                <a:latin typeface="Consolas" panose="020B0609020204030204" pitchFamily="49" charset="0"/>
              </a:rPr>
            </a:br>
            <a:r>
              <a:rPr kumimoji="0" lang="en-US" altLang="en-US" sz="1400" b="0" i="0" u="none" strike="noStrike" cap="none" normalizeH="0" baseline="0" dirty="0">
                <a:ln>
                  <a:noFill/>
                </a:ln>
                <a:solidFill>
                  <a:srgbClr val="171717"/>
                </a:solidFill>
                <a:effectLst/>
                <a:latin typeface="Consolas" panose="020B0609020204030204" pitchFamily="49" charset="0"/>
              </a:rPr>
              <a:t>	DeviceHealthStatus": "offline" </a:t>
            </a:r>
            <a:br>
              <a:rPr kumimoji="0" lang="en-US" altLang="en-US" sz="1400" b="0" i="0" u="none" strike="noStrike" cap="none" normalizeH="0" baseline="0" dirty="0">
                <a:ln>
                  <a:noFill/>
                </a:ln>
                <a:solidFill>
                  <a:srgbClr val="171717"/>
                </a:solidFill>
                <a:effectLst/>
                <a:latin typeface="Consolas" panose="020B0609020204030204" pitchFamily="49" charset="0"/>
              </a:rPr>
            </a:br>
            <a:r>
              <a:rPr kumimoji="0" lang="en-US" altLang="en-US" sz="1400" b="0" i="0" u="none" strike="noStrike" cap="none" normalizeH="0" baseline="0" dirty="0">
                <a:ln>
                  <a:noFill/>
                </a:ln>
                <a:solidFill>
                  <a:srgbClr val="171717"/>
                </a:solidFill>
                <a:effectLst/>
                <a:latin typeface="Consolas" panose="020B0609020204030204" pitchFamily="49" charset="0"/>
              </a:rPr>
              <a:t>	}, </a:t>
            </a:r>
            <a:br>
              <a:rPr kumimoji="0" lang="en-US" altLang="en-US" sz="1400" b="0" i="0" u="none" strike="noStrike" cap="none" normalizeH="0" baseline="0" dirty="0">
                <a:ln>
                  <a:noFill/>
                </a:ln>
                <a:solidFill>
                  <a:srgbClr val="171717"/>
                </a:solidFill>
                <a:effectLst/>
                <a:latin typeface="Consolas" panose="020B0609020204030204" pitchFamily="49" charset="0"/>
              </a:rPr>
            </a:br>
            <a:br>
              <a:rPr kumimoji="0" lang="en-US" altLang="en-US" sz="1400" b="0" i="0" u="none" strike="noStrike" cap="none" normalizeH="0" baseline="0" dirty="0">
                <a:ln>
                  <a:noFill/>
                </a:ln>
                <a:solidFill>
                  <a:srgbClr val="171717"/>
                </a:solidFill>
                <a:effectLst/>
                <a:latin typeface="Consolas" panose="020B0609020204030204" pitchFamily="49" charset="0"/>
              </a:rPr>
            </a:br>
            <a:r>
              <a:rPr kumimoji="0" lang="en-US" altLang="en-US" sz="1400" b="0" i="0" u="none" strike="noStrike" cap="none" normalizeH="0" baseline="0" dirty="0">
                <a:ln>
                  <a:noFill/>
                </a:ln>
                <a:solidFill>
                  <a:srgbClr val="171717"/>
                </a:solidFill>
                <a:effectLst/>
                <a:latin typeface="Consolas" panose="020B0609020204030204" pitchFamily="49" charset="0"/>
              </a:rPr>
              <a:t>"RuleName": "Device state rule" ,</a:t>
            </a:r>
            <a:br>
              <a:rPr kumimoji="0" lang="en-US" altLang="en-US" sz="1400" b="0" i="0" u="none" strike="noStrike" cap="none" normalizeH="0" baseline="0" dirty="0">
                <a:ln>
                  <a:noFill/>
                </a:ln>
                <a:solidFill>
                  <a:srgbClr val="171717"/>
                </a:solidFill>
                <a:effectLst/>
                <a:latin typeface="Consolas" panose="020B0609020204030204" pitchFamily="49" charset="0"/>
              </a:rPr>
            </a:br>
            <a:r>
              <a:rPr kumimoji="0" lang="en-US" altLang="en-US" sz="1400" b="0" i="0" u="none" strike="noStrike" cap="none" normalizeH="0" baseline="0" dirty="0">
                <a:ln>
                  <a:noFill/>
                </a:ln>
                <a:solidFill>
                  <a:srgbClr val="171717"/>
                </a:solidFill>
                <a:effectLst/>
                <a:latin typeface="Consolas" panose="020B0609020204030204" pitchFamily="49" charset="0"/>
              </a:rPr>
              <a:t>"RuleDescription": ":"Alerts when device health status is detected as offline" ,</a:t>
            </a:r>
            <a:br>
              <a:rPr kumimoji="0" lang="en-US" altLang="en-US" sz="1400" b="0" i="0" u="none" strike="noStrike" cap="none" normalizeH="0" baseline="0" dirty="0">
                <a:ln>
                  <a:noFill/>
                </a:ln>
                <a:solidFill>
                  <a:srgbClr val="171717"/>
                </a:solidFill>
                <a:effectLst/>
                <a:latin typeface="Consolas" panose="020B0609020204030204" pitchFamily="49" charset="0"/>
              </a:rPr>
            </a:br>
            <a:r>
              <a:rPr kumimoji="0" lang="en-US" altLang="en-US" sz="1400" b="0" i="0" u="none" strike="noStrike" cap="none" normalizeH="0" baseline="0" dirty="0">
                <a:ln>
                  <a:noFill/>
                </a:ln>
                <a:solidFill>
                  <a:srgbClr val="171717"/>
                </a:solidFill>
                <a:effectLst/>
                <a:latin typeface="Consolas" panose="020B0609020204030204" pitchFamily="49" charset="0"/>
              </a:rPr>
              <a:t>"RuleFrequency": "Real-time" ,</a:t>
            </a:r>
            <a:br>
              <a:rPr kumimoji="0" lang="en-US" altLang="en-US" sz="1400" b="0" i="0" u="none" strike="noStrike" cap="none" normalizeH="0" baseline="0" dirty="0">
                <a:ln>
                  <a:noFill/>
                </a:ln>
                <a:solidFill>
                  <a:srgbClr val="171717"/>
                </a:solidFill>
                <a:effectLst/>
                <a:latin typeface="Consolas" panose="020B0609020204030204" pitchFamily="49" charset="0"/>
              </a:rPr>
            </a:br>
            <a:r>
              <a:rPr kumimoji="0" lang="en-US" altLang="en-US" sz="1400" b="0" i="0" u="none" strike="noStrike" cap="none" normalizeH="0" baseline="0" dirty="0">
                <a:ln>
                  <a:noFill/>
                </a:ln>
                <a:solidFill>
                  <a:srgbClr val="171717"/>
                </a:solidFill>
                <a:effectLst/>
                <a:latin typeface="Consolas" panose="020B0609020204030204" pitchFamily="49" charset="0"/>
              </a:rPr>
              <a:t>"RuleType": "Device Management" ,</a:t>
            </a:r>
            <a:br>
              <a:rPr kumimoji="0" lang="en-US" altLang="en-US" sz="1400" b="0" i="0" u="none" strike="noStrike" cap="none" normalizeH="0" baseline="0" dirty="0">
                <a:ln>
                  <a:noFill/>
                </a:ln>
                <a:solidFill>
                  <a:srgbClr val="171717"/>
                </a:solidFill>
                <a:effectLst/>
                <a:latin typeface="Consolas" panose="020B0609020204030204" pitchFamily="49" charset="0"/>
              </a:rPr>
            </a:br>
            <a:r>
              <a:rPr kumimoji="0" lang="en-US" altLang="en-US" sz="1400" b="0" i="0" u="none" strike="noStrike" cap="none" normalizeH="0" baseline="0" dirty="0">
                <a:ln>
                  <a:noFill/>
                </a:ln>
                <a:solidFill>
                  <a:srgbClr val="171717"/>
                </a:solidFill>
                <a:effectLst/>
                <a:latin typeface="Consolas" panose="020B0609020204030204" pitchFamily="49" charset="0"/>
              </a:rPr>
              <a:t>"TenantId": </a:t>
            </a:r>
            <a:r>
              <a:rPr kumimoji="0" lang="en-US" altLang="en-US" sz="1400" b="0" i="1" u="none" strike="noStrike" cap="none" normalizeH="0" baseline="0" dirty="0">
                <a:ln>
                  <a:noFill/>
                </a:ln>
                <a:solidFill>
                  <a:srgbClr val="171717"/>
                </a:solidFill>
                <a:effectLst/>
                <a:latin typeface="Consolas" panose="020B0609020204030204" pitchFamily="49" charset="0"/>
              </a:rPr>
              <a:t>Tenant_GUID</a:t>
            </a:r>
            <a:r>
              <a:rPr kumimoji="0" lang="en-US" altLang="en-US" sz="1400" b="0" i="0" u="none" strike="noStrike" cap="none" normalizeH="0" baseline="0" dirty="0">
                <a:ln>
                  <a:noFill/>
                </a:ln>
                <a:solidFill>
                  <a:srgbClr val="171717"/>
                </a:solidFill>
                <a:effectLst/>
                <a:latin typeface="Consolas" panose="020B0609020204030204" pitchFamily="49" charset="0"/>
              </a:rPr>
              <a:t> , </a:t>
            </a:r>
            <a:br>
              <a:rPr kumimoji="0" lang="en-US" altLang="en-US" sz="1400" b="0" i="0" u="none" strike="noStrike" cap="none" normalizeH="0" baseline="0" dirty="0">
                <a:ln>
                  <a:noFill/>
                </a:ln>
                <a:solidFill>
                  <a:srgbClr val="171717"/>
                </a:solidFill>
                <a:effectLst/>
                <a:latin typeface="Consolas" panose="020B0609020204030204" pitchFamily="49" charset="0"/>
              </a:rPr>
            </a:br>
            <a:r>
              <a:rPr kumimoji="0" lang="en-US" altLang="en-US" sz="1400" b="0" i="0" u="none" strike="noStrike" cap="none" normalizeH="0" baseline="0" dirty="0">
                <a:ln>
                  <a:noFill/>
                </a:ln>
                <a:solidFill>
                  <a:srgbClr val="171717"/>
                </a:solidFill>
                <a:effectLst/>
                <a:latin typeface="Consolas" panose="020B0609020204030204" pitchFamily="49" charset="0"/>
              </a:rPr>
              <a:t>"RuleCondition": "DeviceHealthStatus = Offline" , </a:t>
            </a:r>
            <a:br>
              <a:rPr kumimoji="0" lang="en-US" altLang="en-US" sz="1400" b="0" i="0" u="none" strike="noStrike" cap="none" normalizeH="0" baseline="0" dirty="0">
                <a:ln>
                  <a:noFill/>
                </a:ln>
                <a:solidFill>
                  <a:srgbClr val="171717"/>
                </a:solidFill>
                <a:effectLst/>
                <a:latin typeface="Consolas" panose="020B0609020204030204" pitchFamily="49" charset="0"/>
              </a:rPr>
            </a:br>
            <a:r>
              <a:rPr kumimoji="0" lang="en-US" altLang="en-US" sz="1400" b="0" i="0" u="none" strike="noStrike" cap="none" normalizeH="0" baseline="0" dirty="0">
                <a:ln>
                  <a:noFill/>
                </a:ln>
                <a:solidFill>
                  <a:srgbClr val="171717"/>
                </a:solidFill>
                <a:effectLst/>
                <a:latin typeface="Consolas" panose="020B0609020204030204" pitchFamily="49" charset="0"/>
              </a:rPr>
              <a:t>"AlertRaisedAt": "2021-04-28T12:49:06Z" </a:t>
            </a:r>
            <a:br>
              <a:rPr kumimoji="0" lang="en-US" altLang="en-US" sz="800" b="0" i="0" u="none" strike="noStrike" cap="none" normalizeH="0" baseline="0" dirty="0">
                <a:ln>
                  <a:noFill/>
                </a:ln>
                <a:solidFill>
                  <a:srgbClr val="171717"/>
                </a:solidFill>
                <a:effectLst/>
                <a:latin typeface="Consolas" panose="020B0609020204030204" pitchFamily="49" charset="0"/>
              </a:rPr>
            </a:br>
            <a:r>
              <a:rPr kumimoji="0" lang="en-US" altLang="en-US" sz="800" b="0" i="0" u="none" strike="noStrike" cap="none" normalizeH="0" baseline="0" dirty="0">
                <a:ln>
                  <a:noFill/>
                </a:ln>
                <a:solidFill>
                  <a:srgbClr val="171717"/>
                </a:solidFill>
                <a:effectLst/>
                <a:latin typeface="Consolas" panose="020B0609020204030204" pitchFamily="49" charset="0"/>
              </a:rPr>
              <a:t>} </a:t>
            </a:r>
            <a:endParaRPr kumimoji="0" lang="en-US" altLang="en-US" sz="1400" b="0" i="0" u="none" strike="noStrike" cap="none" normalizeH="0" baseline="0" dirty="0">
              <a:ln>
                <a:noFill/>
              </a:ln>
              <a:solidFill>
                <a:schemeClr val="tx1"/>
              </a:solidFill>
              <a:effectLst/>
              <a:latin typeface="Consolas" panose="020B0609020204030204" pitchFamily="49" charset="0"/>
            </a:endParaRPr>
          </a:p>
        </p:txBody>
      </p:sp>
      <p:sp>
        <p:nvSpPr>
          <p:cNvPr id="4" name="Rectangle 3">
            <a:extLst>
              <a:ext uri="{FF2B5EF4-FFF2-40B4-BE49-F238E27FC236}">
                <a16:creationId xmlns:a16="http://schemas.microsoft.com/office/drawing/2014/main" id="{8EACA055-F2B4-4BB1-8501-679E45C588FB}"/>
              </a:ext>
              <a:ext uri="{C183D7F6-B498-43B3-948B-1728B52AA6E4}">
                <adec:decorative xmlns:adec="http://schemas.microsoft.com/office/drawing/2017/decorative" val="1"/>
              </a:ext>
            </a:extLst>
          </p:cNvPr>
          <p:cNvSpPr/>
          <p:nvPr/>
        </p:nvSpPr>
        <p:spPr bwMode="auto">
          <a:xfrm>
            <a:off x="6096000" y="0"/>
            <a:ext cx="6096000"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pic>
        <p:nvPicPr>
          <p:cNvPr id="7" name="Picture 6">
            <a:extLst>
              <a:ext uri="{FF2B5EF4-FFF2-40B4-BE49-F238E27FC236}">
                <a16:creationId xmlns:a16="http://schemas.microsoft.com/office/drawing/2014/main" id="{C48981CC-3762-4E34-9CA1-D9C293566919}"/>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457171" y="1502127"/>
            <a:ext cx="2581635" cy="2305372"/>
          </a:xfrm>
          <a:prstGeom prst="rect">
            <a:avLst/>
          </a:prstGeom>
          <a:solidFill>
            <a:srgbClr val="FFFFFF"/>
          </a:solidFill>
          <a:effectLst>
            <a:outerShdw blurRad="127000" sx="101000" sy="101000" algn="ctr" rotWithShape="0">
              <a:srgbClr val="000000">
                <a:alpha val="30000"/>
              </a:srgbClr>
            </a:outerShdw>
          </a:effectLst>
        </p:spPr>
      </p:pic>
      <p:pic>
        <p:nvPicPr>
          <p:cNvPr id="5" name="Picture 4">
            <a:extLst>
              <a:ext uri="{FF2B5EF4-FFF2-40B4-BE49-F238E27FC236}">
                <a16:creationId xmlns:a16="http://schemas.microsoft.com/office/drawing/2014/main" id="{4CCA6682-A45B-409E-BB5F-B5D629B12CE1}"/>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6457171" y="4170465"/>
            <a:ext cx="4296375" cy="1771897"/>
          </a:xfrm>
          <a:prstGeom prst="rect">
            <a:avLst/>
          </a:prstGeom>
          <a:solidFill>
            <a:srgbClr val="FFFFFF"/>
          </a:solidFill>
          <a:effectLst>
            <a:outerShdw blurRad="127000" sx="101000" sy="101000" algn="ctr" rotWithShape="0">
              <a:srgbClr val="000000">
                <a:alpha val="30000"/>
              </a:srgbClr>
            </a:outerShdw>
          </a:effectLst>
        </p:spPr>
      </p:pic>
    </p:spTree>
    <p:extLst>
      <p:ext uri="{BB962C8B-B14F-4D97-AF65-F5344CB8AC3E}">
        <p14:creationId xmlns:p14="http://schemas.microsoft.com/office/powerpoint/2010/main" val="75770535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216" y="1864180"/>
            <a:ext cx="5632704" cy="997196"/>
          </a:xfrm>
        </p:spPr>
        <p:txBody>
          <a:bodyPr/>
          <a:lstStyle/>
          <a:p>
            <a:r>
              <a:rPr lang="en-GB" dirty="0"/>
              <a:t>Microsoft Teams Rooms Pro Management</a:t>
            </a:r>
            <a:endParaRPr lang="en-US" dirty="0"/>
          </a:p>
        </p:txBody>
      </p:sp>
    </p:spTree>
    <p:extLst>
      <p:ext uri="{BB962C8B-B14F-4D97-AF65-F5344CB8AC3E}">
        <p14:creationId xmlns:p14="http://schemas.microsoft.com/office/powerpoint/2010/main" val="2717590839"/>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itle 1">
            <a:extLst>
              <a:ext uri="{FF2B5EF4-FFF2-40B4-BE49-F238E27FC236}">
                <a16:creationId xmlns:a16="http://schemas.microsoft.com/office/drawing/2014/main" id="{3D2F114C-B347-4008-90A2-E2210A637150}"/>
              </a:ext>
            </a:extLst>
          </p:cNvPr>
          <p:cNvSpPr txBox="1">
            <a:spLocks noGrp="1"/>
          </p:cNvSpPr>
          <p:nvPr>
            <p:ph type="title"/>
          </p:nvPr>
        </p:nvSpPr>
        <p:spPr>
          <a:xfrm>
            <a:off x="588263" y="457200"/>
            <a:ext cx="11018520" cy="984885"/>
          </a:xfrm>
        </p:spPr>
        <p:txBody>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lvl="0"/>
            <a:r>
              <a:rPr lang="en-US" sz="3200" dirty="0"/>
              <a:t>Microsoft Teams Rooms management made simple with</a:t>
            </a:r>
            <a:br>
              <a:rPr lang="en-US" sz="3200" dirty="0"/>
            </a:br>
            <a:r>
              <a:rPr lang="en-US" sz="3200" dirty="0">
                <a:solidFill>
                  <a:schemeClr val="accent1"/>
                </a:solidFill>
              </a:rPr>
              <a:t>Microsoft Teams Rooms Pro Management</a:t>
            </a:r>
          </a:p>
        </p:txBody>
      </p:sp>
      <p:grpSp>
        <p:nvGrpSpPr>
          <p:cNvPr id="49" name="Group 48">
            <a:extLst>
              <a:ext uri="{FF2B5EF4-FFF2-40B4-BE49-F238E27FC236}">
                <a16:creationId xmlns:a16="http://schemas.microsoft.com/office/drawing/2014/main" id="{8A9F49AA-B3F0-DB8A-F83E-74873530B0C4}"/>
              </a:ext>
              <a:ext uri="{C183D7F6-B498-43B3-948B-1728B52AA6E4}">
                <adec:decorative xmlns:adec="http://schemas.microsoft.com/office/drawing/2017/decorative" val="1"/>
              </a:ext>
            </a:extLst>
          </p:cNvPr>
          <p:cNvGrpSpPr/>
          <p:nvPr/>
        </p:nvGrpSpPr>
        <p:grpSpPr>
          <a:xfrm>
            <a:off x="9441254" y="2040248"/>
            <a:ext cx="731520" cy="731520"/>
            <a:chOff x="1462607" y="1801878"/>
            <a:chExt cx="731520" cy="731520"/>
          </a:xfrm>
        </p:grpSpPr>
        <p:sp>
          <p:nvSpPr>
            <p:cNvPr id="50" name="Oval 49">
              <a:extLst>
                <a:ext uri="{FF2B5EF4-FFF2-40B4-BE49-F238E27FC236}">
                  <a16:creationId xmlns:a16="http://schemas.microsoft.com/office/drawing/2014/main" id="{AFB7732A-5FCA-210A-A7EF-A3793C76BDC8}"/>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51" name="Oval 50">
              <a:extLst>
                <a:ext uri="{FF2B5EF4-FFF2-40B4-BE49-F238E27FC236}">
                  <a16:creationId xmlns:a16="http://schemas.microsoft.com/office/drawing/2014/main" id="{6361179C-4E30-F8F5-3C9A-DADE75ED8066}"/>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64" name="Group 63">
            <a:extLst>
              <a:ext uri="{FF2B5EF4-FFF2-40B4-BE49-F238E27FC236}">
                <a16:creationId xmlns:a16="http://schemas.microsoft.com/office/drawing/2014/main" id="{A2F1C07F-39EB-8FF8-5DF2-761DB251FBBB}"/>
              </a:ext>
              <a:ext uri="{C183D7F6-B498-43B3-948B-1728B52AA6E4}">
                <adec:decorative xmlns:adec="http://schemas.microsoft.com/office/drawing/2017/decorative" val="1"/>
              </a:ext>
            </a:extLst>
          </p:cNvPr>
          <p:cNvGrpSpPr/>
          <p:nvPr/>
        </p:nvGrpSpPr>
        <p:grpSpPr>
          <a:xfrm>
            <a:off x="5689791" y="1998257"/>
            <a:ext cx="731520" cy="731520"/>
            <a:chOff x="5604289" y="2359134"/>
            <a:chExt cx="731520" cy="731520"/>
          </a:xfrm>
        </p:grpSpPr>
        <p:grpSp>
          <p:nvGrpSpPr>
            <p:cNvPr id="43" name="Group 42">
              <a:extLst>
                <a:ext uri="{FF2B5EF4-FFF2-40B4-BE49-F238E27FC236}">
                  <a16:creationId xmlns:a16="http://schemas.microsoft.com/office/drawing/2014/main" id="{3BEAB844-F184-6C4F-B4A2-FF4CB6847FBD}"/>
                </a:ext>
                <a:ext uri="{C183D7F6-B498-43B3-948B-1728B52AA6E4}">
                  <adec:decorative xmlns:adec="http://schemas.microsoft.com/office/drawing/2017/decorative" val="1"/>
                </a:ext>
              </a:extLst>
            </p:cNvPr>
            <p:cNvGrpSpPr/>
            <p:nvPr/>
          </p:nvGrpSpPr>
          <p:grpSpPr>
            <a:xfrm>
              <a:off x="5604289" y="2359134"/>
              <a:ext cx="731520" cy="731520"/>
              <a:chOff x="1462607" y="1801878"/>
              <a:chExt cx="731520" cy="731520"/>
            </a:xfrm>
          </p:grpSpPr>
          <p:sp>
            <p:nvSpPr>
              <p:cNvPr id="44" name="Oval 43">
                <a:extLst>
                  <a:ext uri="{FF2B5EF4-FFF2-40B4-BE49-F238E27FC236}">
                    <a16:creationId xmlns:a16="http://schemas.microsoft.com/office/drawing/2014/main" id="{EC41EC49-0076-003C-837A-B7A2DCDDFD5C}"/>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45" name="Oval 44">
                <a:extLst>
                  <a:ext uri="{FF2B5EF4-FFF2-40B4-BE49-F238E27FC236}">
                    <a16:creationId xmlns:a16="http://schemas.microsoft.com/office/drawing/2014/main" id="{C14EBDF7-E01A-5A22-66F0-76FD024E84BE}"/>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sp>
          <p:nvSpPr>
            <p:cNvPr id="52" name="brain_2" title="Icon of a brain with circles and connection lines inside">
              <a:extLst>
                <a:ext uri="{FF2B5EF4-FFF2-40B4-BE49-F238E27FC236}">
                  <a16:creationId xmlns:a16="http://schemas.microsoft.com/office/drawing/2014/main" id="{965B48D0-5913-6258-F76E-238DD15AF74A}"/>
                </a:ext>
              </a:extLst>
            </p:cNvPr>
            <p:cNvSpPr>
              <a:spLocks noChangeAspect="1" noEditPoints="1"/>
            </p:cNvSpPr>
            <p:nvPr/>
          </p:nvSpPr>
          <p:spPr bwMode="auto">
            <a:xfrm>
              <a:off x="5762596" y="2585790"/>
              <a:ext cx="414906" cy="278208"/>
            </a:xfrm>
            <a:custGeom>
              <a:avLst/>
              <a:gdLst>
                <a:gd name="T0" fmla="*/ 379 w 440"/>
                <a:gd name="T1" fmla="*/ 133 h 295"/>
                <a:gd name="T2" fmla="*/ 379 w 440"/>
                <a:gd name="T3" fmla="*/ 169 h 295"/>
                <a:gd name="T4" fmla="*/ 259 w 440"/>
                <a:gd name="T5" fmla="*/ 181 h 295"/>
                <a:gd name="T6" fmla="*/ 295 w 440"/>
                <a:gd name="T7" fmla="*/ 181 h 295"/>
                <a:gd name="T8" fmla="*/ 259 w 440"/>
                <a:gd name="T9" fmla="*/ 181 h 295"/>
                <a:gd name="T10" fmla="*/ 114 w 440"/>
                <a:gd name="T11" fmla="*/ 179 h 295"/>
                <a:gd name="T12" fmla="*/ 78 w 440"/>
                <a:gd name="T13" fmla="*/ 169 h 295"/>
                <a:gd name="T14" fmla="*/ 235 w 440"/>
                <a:gd name="T15" fmla="*/ 88 h 295"/>
                <a:gd name="T16" fmla="*/ 192 w 440"/>
                <a:gd name="T17" fmla="*/ 79 h 295"/>
                <a:gd name="T18" fmla="*/ 174 w 440"/>
                <a:gd name="T19" fmla="*/ 97 h 295"/>
                <a:gd name="T20" fmla="*/ 174 w 440"/>
                <a:gd name="T21" fmla="*/ 61 h 295"/>
                <a:gd name="T22" fmla="*/ 277 w 440"/>
                <a:gd name="T23" fmla="*/ 85 h 295"/>
                <a:gd name="T24" fmla="*/ 313 w 440"/>
                <a:gd name="T25" fmla="*/ 85 h 295"/>
                <a:gd name="T26" fmla="*/ 277 w 440"/>
                <a:gd name="T27" fmla="*/ 85 h 295"/>
                <a:gd name="T28" fmla="*/ 168 w 440"/>
                <a:gd name="T29" fmla="*/ 205 h 295"/>
                <a:gd name="T30" fmla="*/ 168 w 440"/>
                <a:gd name="T31" fmla="*/ 169 h 295"/>
                <a:gd name="T32" fmla="*/ 42 w 440"/>
                <a:gd name="T33" fmla="*/ 169 h 295"/>
                <a:gd name="T34" fmla="*/ 78 w 440"/>
                <a:gd name="T35" fmla="*/ 169 h 295"/>
                <a:gd name="T36" fmla="*/ 42 w 440"/>
                <a:gd name="T37" fmla="*/ 169 h 295"/>
                <a:gd name="T38" fmla="*/ 284 w 440"/>
                <a:gd name="T39" fmla="*/ 121 h 295"/>
                <a:gd name="T40" fmla="*/ 295 w 440"/>
                <a:gd name="T41" fmla="*/ 103 h 295"/>
                <a:gd name="T42" fmla="*/ 114 w 440"/>
                <a:gd name="T43" fmla="*/ 125 h 295"/>
                <a:gd name="T44" fmla="*/ 143 w 440"/>
                <a:gd name="T45" fmla="*/ 133 h 295"/>
                <a:gd name="T46" fmla="*/ 168 w 440"/>
                <a:gd name="T47" fmla="*/ 144 h 295"/>
                <a:gd name="T48" fmla="*/ 361 w 440"/>
                <a:gd name="T49" fmla="*/ 151 h 295"/>
                <a:gd name="T50" fmla="*/ 331 w 440"/>
                <a:gd name="T51" fmla="*/ 160 h 295"/>
                <a:gd name="T52" fmla="*/ 331 w 440"/>
                <a:gd name="T53" fmla="*/ 243 h 295"/>
                <a:gd name="T54" fmla="*/ 321 w 440"/>
                <a:gd name="T55" fmla="*/ 181 h 295"/>
                <a:gd name="T56" fmla="*/ 358 w 440"/>
                <a:gd name="T57" fmla="*/ 206 h 295"/>
                <a:gd name="T58" fmla="*/ 440 w 440"/>
                <a:gd name="T59" fmla="*/ 163 h 295"/>
                <a:gd name="T60" fmla="*/ 388 w 440"/>
                <a:gd name="T61" fmla="*/ 110 h 295"/>
                <a:gd name="T62" fmla="*/ 227 w 440"/>
                <a:gd name="T63" fmla="*/ 30 h 295"/>
                <a:gd name="T64" fmla="*/ 68 w 440"/>
                <a:gd name="T65" fmla="*/ 103 h 295"/>
                <a:gd name="T66" fmla="*/ 4 w 440"/>
                <a:gd name="T67" fmla="*/ 165 h 295"/>
                <a:gd name="T68" fmla="*/ 164 w 440"/>
                <a:gd name="T69" fmla="*/ 237 h 295"/>
                <a:gd name="T70" fmla="*/ 358 w 440"/>
                <a:gd name="T71" fmla="*/ 206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0" h="295">
                  <a:moveTo>
                    <a:pt x="361" y="151"/>
                  </a:moveTo>
                  <a:cubicBezTo>
                    <a:pt x="361" y="141"/>
                    <a:pt x="369" y="133"/>
                    <a:pt x="379" y="133"/>
                  </a:cubicBezTo>
                  <a:cubicBezTo>
                    <a:pt x="389" y="133"/>
                    <a:pt x="397" y="141"/>
                    <a:pt x="397" y="151"/>
                  </a:cubicBezTo>
                  <a:cubicBezTo>
                    <a:pt x="397" y="161"/>
                    <a:pt x="389" y="169"/>
                    <a:pt x="379" y="169"/>
                  </a:cubicBezTo>
                  <a:cubicBezTo>
                    <a:pt x="369" y="169"/>
                    <a:pt x="361" y="161"/>
                    <a:pt x="361" y="151"/>
                  </a:cubicBezTo>
                  <a:close/>
                  <a:moveTo>
                    <a:pt x="259" y="181"/>
                  </a:moveTo>
                  <a:cubicBezTo>
                    <a:pt x="259" y="191"/>
                    <a:pt x="267" y="199"/>
                    <a:pt x="277" y="199"/>
                  </a:cubicBezTo>
                  <a:cubicBezTo>
                    <a:pt x="287" y="199"/>
                    <a:pt x="295" y="191"/>
                    <a:pt x="295" y="181"/>
                  </a:cubicBezTo>
                  <a:cubicBezTo>
                    <a:pt x="295" y="171"/>
                    <a:pt x="287" y="163"/>
                    <a:pt x="277" y="163"/>
                  </a:cubicBezTo>
                  <a:cubicBezTo>
                    <a:pt x="267" y="163"/>
                    <a:pt x="259" y="171"/>
                    <a:pt x="259" y="181"/>
                  </a:cubicBezTo>
                  <a:close/>
                  <a:moveTo>
                    <a:pt x="114" y="239"/>
                  </a:moveTo>
                  <a:cubicBezTo>
                    <a:pt x="114" y="179"/>
                    <a:pt x="114" y="179"/>
                    <a:pt x="114" y="179"/>
                  </a:cubicBezTo>
                  <a:cubicBezTo>
                    <a:pt x="114" y="179"/>
                    <a:pt x="109" y="169"/>
                    <a:pt x="104" y="169"/>
                  </a:cubicBezTo>
                  <a:cubicBezTo>
                    <a:pt x="104" y="169"/>
                    <a:pt x="104" y="169"/>
                    <a:pt x="78" y="169"/>
                  </a:cubicBezTo>
                  <a:moveTo>
                    <a:pt x="235" y="260"/>
                  </a:moveTo>
                  <a:cubicBezTo>
                    <a:pt x="235" y="260"/>
                    <a:pt x="235" y="260"/>
                    <a:pt x="235" y="88"/>
                  </a:cubicBezTo>
                  <a:cubicBezTo>
                    <a:pt x="235" y="82"/>
                    <a:pt x="231" y="79"/>
                    <a:pt x="225" y="79"/>
                  </a:cubicBezTo>
                  <a:cubicBezTo>
                    <a:pt x="225" y="79"/>
                    <a:pt x="225" y="79"/>
                    <a:pt x="192" y="79"/>
                  </a:cubicBezTo>
                  <a:moveTo>
                    <a:pt x="156" y="79"/>
                  </a:moveTo>
                  <a:cubicBezTo>
                    <a:pt x="156" y="89"/>
                    <a:pt x="164" y="97"/>
                    <a:pt x="174" y="97"/>
                  </a:cubicBezTo>
                  <a:cubicBezTo>
                    <a:pt x="184" y="97"/>
                    <a:pt x="192" y="89"/>
                    <a:pt x="192" y="79"/>
                  </a:cubicBezTo>
                  <a:cubicBezTo>
                    <a:pt x="192" y="69"/>
                    <a:pt x="184" y="61"/>
                    <a:pt x="174" y="61"/>
                  </a:cubicBezTo>
                  <a:cubicBezTo>
                    <a:pt x="164" y="61"/>
                    <a:pt x="156" y="69"/>
                    <a:pt x="156" y="79"/>
                  </a:cubicBezTo>
                  <a:close/>
                  <a:moveTo>
                    <a:pt x="277" y="85"/>
                  </a:moveTo>
                  <a:cubicBezTo>
                    <a:pt x="277" y="95"/>
                    <a:pt x="285" y="103"/>
                    <a:pt x="295" y="103"/>
                  </a:cubicBezTo>
                  <a:cubicBezTo>
                    <a:pt x="305" y="103"/>
                    <a:pt x="313" y="95"/>
                    <a:pt x="313" y="85"/>
                  </a:cubicBezTo>
                  <a:cubicBezTo>
                    <a:pt x="313" y="75"/>
                    <a:pt x="305" y="67"/>
                    <a:pt x="295" y="67"/>
                  </a:cubicBezTo>
                  <a:cubicBezTo>
                    <a:pt x="285" y="67"/>
                    <a:pt x="277" y="75"/>
                    <a:pt x="277" y="85"/>
                  </a:cubicBezTo>
                  <a:close/>
                  <a:moveTo>
                    <a:pt x="150" y="187"/>
                  </a:moveTo>
                  <a:cubicBezTo>
                    <a:pt x="150" y="197"/>
                    <a:pt x="158" y="205"/>
                    <a:pt x="168" y="205"/>
                  </a:cubicBezTo>
                  <a:cubicBezTo>
                    <a:pt x="178" y="205"/>
                    <a:pt x="186" y="197"/>
                    <a:pt x="186" y="187"/>
                  </a:cubicBezTo>
                  <a:cubicBezTo>
                    <a:pt x="186" y="177"/>
                    <a:pt x="178" y="169"/>
                    <a:pt x="168" y="169"/>
                  </a:cubicBezTo>
                  <a:cubicBezTo>
                    <a:pt x="158" y="169"/>
                    <a:pt x="150" y="177"/>
                    <a:pt x="150" y="187"/>
                  </a:cubicBezTo>
                  <a:close/>
                  <a:moveTo>
                    <a:pt x="42" y="169"/>
                  </a:moveTo>
                  <a:cubicBezTo>
                    <a:pt x="42" y="179"/>
                    <a:pt x="50" y="187"/>
                    <a:pt x="60" y="187"/>
                  </a:cubicBezTo>
                  <a:cubicBezTo>
                    <a:pt x="70" y="187"/>
                    <a:pt x="78" y="179"/>
                    <a:pt x="78" y="169"/>
                  </a:cubicBezTo>
                  <a:cubicBezTo>
                    <a:pt x="78" y="159"/>
                    <a:pt x="70" y="151"/>
                    <a:pt x="60" y="151"/>
                  </a:cubicBezTo>
                  <a:cubicBezTo>
                    <a:pt x="50" y="151"/>
                    <a:pt x="42" y="159"/>
                    <a:pt x="42" y="169"/>
                  </a:cubicBezTo>
                  <a:close/>
                  <a:moveTo>
                    <a:pt x="235" y="121"/>
                  </a:moveTo>
                  <a:cubicBezTo>
                    <a:pt x="235" y="121"/>
                    <a:pt x="235" y="121"/>
                    <a:pt x="284" y="121"/>
                  </a:cubicBezTo>
                  <a:cubicBezTo>
                    <a:pt x="290" y="121"/>
                    <a:pt x="295" y="117"/>
                    <a:pt x="295" y="112"/>
                  </a:cubicBezTo>
                  <a:cubicBezTo>
                    <a:pt x="295" y="112"/>
                    <a:pt x="295" y="112"/>
                    <a:pt x="295" y="103"/>
                  </a:cubicBezTo>
                  <a:moveTo>
                    <a:pt x="114" y="49"/>
                  </a:moveTo>
                  <a:cubicBezTo>
                    <a:pt x="114" y="49"/>
                    <a:pt x="114" y="51"/>
                    <a:pt x="114" y="125"/>
                  </a:cubicBezTo>
                  <a:cubicBezTo>
                    <a:pt x="114" y="130"/>
                    <a:pt x="118" y="133"/>
                    <a:pt x="123" y="133"/>
                  </a:cubicBezTo>
                  <a:cubicBezTo>
                    <a:pt x="123" y="133"/>
                    <a:pt x="123" y="133"/>
                    <a:pt x="143" y="133"/>
                  </a:cubicBezTo>
                  <a:cubicBezTo>
                    <a:pt x="143" y="133"/>
                    <a:pt x="143" y="133"/>
                    <a:pt x="158" y="133"/>
                  </a:cubicBezTo>
                  <a:cubicBezTo>
                    <a:pt x="163" y="133"/>
                    <a:pt x="168" y="139"/>
                    <a:pt x="168" y="144"/>
                  </a:cubicBezTo>
                  <a:cubicBezTo>
                    <a:pt x="168" y="144"/>
                    <a:pt x="168" y="144"/>
                    <a:pt x="168" y="169"/>
                  </a:cubicBezTo>
                  <a:moveTo>
                    <a:pt x="361" y="151"/>
                  </a:moveTo>
                  <a:cubicBezTo>
                    <a:pt x="361" y="151"/>
                    <a:pt x="361" y="151"/>
                    <a:pt x="340" y="151"/>
                  </a:cubicBezTo>
                  <a:cubicBezTo>
                    <a:pt x="335" y="151"/>
                    <a:pt x="331" y="155"/>
                    <a:pt x="331" y="160"/>
                  </a:cubicBezTo>
                  <a:cubicBezTo>
                    <a:pt x="331" y="160"/>
                    <a:pt x="331" y="160"/>
                    <a:pt x="331" y="205"/>
                  </a:cubicBezTo>
                  <a:moveTo>
                    <a:pt x="331" y="243"/>
                  </a:moveTo>
                  <a:cubicBezTo>
                    <a:pt x="331" y="243"/>
                    <a:pt x="331" y="243"/>
                    <a:pt x="331" y="190"/>
                  </a:cubicBezTo>
                  <a:cubicBezTo>
                    <a:pt x="331" y="185"/>
                    <a:pt x="327" y="181"/>
                    <a:pt x="321" y="181"/>
                  </a:cubicBezTo>
                  <a:cubicBezTo>
                    <a:pt x="321" y="181"/>
                    <a:pt x="321" y="181"/>
                    <a:pt x="295" y="181"/>
                  </a:cubicBezTo>
                  <a:moveTo>
                    <a:pt x="358" y="206"/>
                  </a:moveTo>
                  <a:cubicBezTo>
                    <a:pt x="367" y="212"/>
                    <a:pt x="377" y="215"/>
                    <a:pt x="388" y="215"/>
                  </a:cubicBezTo>
                  <a:cubicBezTo>
                    <a:pt x="417" y="215"/>
                    <a:pt x="440" y="192"/>
                    <a:pt x="440" y="163"/>
                  </a:cubicBezTo>
                  <a:cubicBezTo>
                    <a:pt x="440" y="134"/>
                    <a:pt x="417" y="111"/>
                    <a:pt x="388" y="111"/>
                  </a:cubicBezTo>
                  <a:cubicBezTo>
                    <a:pt x="388" y="110"/>
                    <a:pt x="388" y="110"/>
                    <a:pt x="388" y="110"/>
                  </a:cubicBezTo>
                  <a:cubicBezTo>
                    <a:pt x="388" y="110"/>
                    <a:pt x="379" y="38"/>
                    <a:pt x="310" y="41"/>
                  </a:cubicBezTo>
                  <a:cubicBezTo>
                    <a:pt x="310" y="41"/>
                    <a:pt x="275" y="4"/>
                    <a:pt x="227" y="30"/>
                  </a:cubicBezTo>
                  <a:cubicBezTo>
                    <a:pt x="227" y="30"/>
                    <a:pt x="183" y="0"/>
                    <a:pt x="146" y="53"/>
                  </a:cubicBezTo>
                  <a:cubicBezTo>
                    <a:pt x="146" y="53"/>
                    <a:pt x="79" y="26"/>
                    <a:pt x="68" y="103"/>
                  </a:cubicBezTo>
                  <a:cubicBezTo>
                    <a:pt x="68" y="103"/>
                    <a:pt x="68" y="103"/>
                    <a:pt x="68" y="103"/>
                  </a:cubicBezTo>
                  <a:cubicBezTo>
                    <a:pt x="68" y="103"/>
                    <a:pt x="7" y="116"/>
                    <a:pt x="4" y="165"/>
                  </a:cubicBezTo>
                  <a:cubicBezTo>
                    <a:pt x="0" y="213"/>
                    <a:pt x="42" y="247"/>
                    <a:pt x="87" y="215"/>
                  </a:cubicBezTo>
                  <a:cubicBezTo>
                    <a:pt x="87" y="215"/>
                    <a:pt x="120" y="263"/>
                    <a:pt x="164" y="237"/>
                  </a:cubicBezTo>
                  <a:cubicBezTo>
                    <a:pt x="164" y="237"/>
                    <a:pt x="222" y="295"/>
                    <a:pt x="270" y="235"/>
                  </a:cubicBezTo>
                  <a:cubicBezTo>
                    <a:pt x="270" y="235"/>
                    <a:pt x="329" y="282"/>
                    <a:pt x="358" y="206"/>
                  </a:cubicBezTo>
                  <a:close/>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gradFill>
                <a:effectLst/>
                <a:uLnTx/>
                <a:uFillTx/>
                <a:latin typeface="Calibri" panose="020F0502020204030204"/>
                <a:ea typeface="+mn-ea"/>
                <a:cs typeface="+mn-cs"/>
              </a:endParaRPr>
            </a:p>
          </p:txBody>
        </p:sp>
      </p:grpSp>
      <p:sp>
        <p:nvSpPr>
          <p:cNvPr id="53" name="Rectangle: Rounded Corners 52">
            <a:extLst>
              <a:ext uri="{FF2B5EF4-FFF2-40B4-BE49-F238E27FC236}">
                <a16:creationId xmlns:a16="http://schemas.microsoft.com/office/drawing/2014/main" id="{A3BC9CFE-678C-A5D1-D5E0-782B41E3BC6E}"/>
              </a:ext>
            </a:extLst>
          </p:cNvPr>
          <p:cNvSpPr/>
          <p:nvPr/>
        </p:nvSpPr>
        <p:spPr bwMode="auto">
          <a:xfrm>
            <a:off x="582612" y="3072514"/>
            <a:ext cx="3517288" cy="2429111"/>
          </a:xfrm>
          <a:prstGeom prst="roundRect">
            <a:avLst>
              <a:gd name="adj" fmla="val 4815"/>
            </a:avLst>
          </a:prstGeom>
          <a:solidFill>
            <a:schemeClr val="bg1"/>
          </a:solidFill>
          <a:ln w="3175">
            <a:solidFill>
              <a:srgbClr val="D0C9EF"/>
            </a:solidFill>
            <a:headEnd type="none" w="med" len="med"/>
            <a:tailEnd type="none" w="med" len="med"/>
          </a:ln>
          <a:effectLst>
            <a:outerShdw blurRad="165100" dist="101600" dir="8100000" algn="tr" rotWithShape="0">
              <a:schemeClr val="accent1">
                <a:alpha val="9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137160" rIns="91440" bIns="4572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ts val="60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Segoe UI"/>
                <a:ea typeface="+mn-ea"/>
                <a:cs typeface="Segoe UI" pitchFamily="34" charset="0"/>
              </a:rPr>
              <a:t>A </a:t>
            </a:r>
            <a:r>
              <a:rPr kumimoji="0" lang="en-US" sz="2000" b="0" i="0" u="none" strike="noStrike" kern="1200" cap="none" spc="0" normalizeH="0" baseline="0" noProof="0" dirty="0">
                <a:ln>
                  <a:noFill/>
                </a:ln>
                <a:solidFill>
                  <a:srgbClr val="5C5AD4"/>
                </a:solidFill>
                <a:effectLst/>
                <a:uLnTx/>
                <a:uFillTx/>
                <a:latin typeface="Segoe UI Semibold"/>
                <a:ea typeface="+mn-ea"/>
                <a:cs typeface="Segoe UI" pitchFamily="34" charset="0"/>
              </a:rPr>
              <a:t>comprehensive Teams Rooms Management portal </a:t>
            </a:r>
            <a:r>
              <a:rPr kumimoji="0" lang="en-US" sz="2000" b="0" i="0" u="none" strike="noStrike" kern="1200" cap="none" spc="0" normalizeH="0" baseline="0" noProof="0" dirty="0">
                <a:ln>
                  <a:noFill/>
                </a:ln>
                <a:solidFill>
                  <a:srgbClr val="000000"/>
                </a:solidFill>
                <a:effectLst/>
                <a:uLnTx/>
                <a:uFillTx/>
                <a:latin typeface="Segoe UI"/>
                <a:ea typeface="+mn-ea"/>
                <a:cs typeface="Segoe UI" pitchFamily="34" charset="0"/>
              </a:rPr>
              <a:t>that compliments the Teams Admin Center</a:t>
            </a:r>
          </a:p>
        </p:txBody>
      </p:sp>
      <p:sp>
        <p:nvSpPr>
          <p:cNvPr id="54" name="Rectangle: Rounded Corners 53">
            <a:extLst>
              <a:ext uri="{FF2B5EF4-FFF2-40B4-BE49-F238E27FC236}">
                <a16:creationId xmlns:a16="http://schemas.microsoft.com/office/drawing/2014/main" id="{ED5EE347-1250-9116-7C50-75B61F062F59}"/>
              </a:ext>
              <a:ext uri="{C183D7F6-B498-43B3-948B-1728B52AA6E4}">
                <adec:decorative xmlns:adec="http://schemas.microsoft.com/office/drawing/2017/decorative" val="1"/>
              </a:ext>
            </a:extLst>
          </p:cNvPr>
          <p:cNvSpPr/>
          <p:nvPr/>
        </p:nvSpPr>
        <p:spPr bwMode="auto">
          <a:xfrm rot="5400000">
            <a:off x="2312810" y="2432434"/>
            <a:ext cx="56893" cy="1280160"/>
          </a:xfrm>
          <a:prstGeom prst="roundRect">
            <a:avLst>
              <a:gd name="adj" fmla="val 50000"/>
            </a:avLst>
          </a:prstGeom>
          <a:solidFill>
            <a:srgbClr val="4B53BC"/>
          </a:solidFill>
          <a:ln>
            <a:noFill/>
            <a:headEnd type="none" w="med" len="med"/>
            <a:tailEnd type="none" w="med" len="med"/>
          </a:ln>
          <a:effectLst>
            <a:outerShdw blurRad="63500" dist="38100" dir="2700000" algn="tl" rotWithShape="0">
              <a:schemeClr val="accent1">
                <a:alpha val="2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55" name="Rectangle: Rounded Corners 54">
            <a:extLst>
              <a:ext uri="{FF2B5EF4-FFF2-40B4-BE49-F238E27FC236}">
                <a16:creationId xmlns:a16="http://schemas.microsoft.com/office/drawing/2014/main" id="{2060250C-0970-B22E-FC84-B05B26B64DCE}"/>
              </a:ext>
            </a:extLst>
          </p:cNvPr>
          <p:cNvSpPr/>
          <p:nvPr/>
        </p:nvSpPr>
        <p:spPr bwMode="auto">
          <a:xfrm>
            <a:off x="4365559" y="3072514"/>
            <a:ext cx="3379984" cy="2429111"/>
          </a:xfrm>
          <a:prstGeom prst="roundRect">
            <a:avLst>
              <a:gd name="adj" fmla="val 4815"/>
            </a:avLst>
          </a:prstGeom>
          <a:solidFill>
            <a:schemeClr val="bg1"/>
          </a:solidFill>
          <a:ln w="3175">
            <a:solidFill>
              <a:srgbClr val="D0C9EF"/>
            </a:solidFill>
            <a:headEnd type="none" w="med" len="med"/>
            <a:tailEnd type="none" w="med" len="med"/>
          </a:ln>
          <a:effectLst>
            <a:outerShdw blurRad="165100" dist="101600" dir="8100000" algn="tr" rotWithShape="0">
              <a:schemeClr val="accent1">
                <a:alpha val="9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137160" rIns="91440" bIns="4572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ts val="600"/>
              </a:spcAft>
              <a:buClrTx/>
              <a:buSzTx/>
              <a:buFontTx/>
              <a:buNone/>
              <a:tabLst/>
              <a:defRPr/>
            </a:pPr>
            <a:r>
              <a:rPr kumimoji="0" lang="en-US" sz="2000" b="0" i="0" u="none" strike="noStrike" kern="1200" cap="none" spc="0" normalizeH="0" baseline="0" noProof="0" dirty="0">
                <a:ln>
                  <a:noFill/>
                </a:ln>
                <a:solidFill>
                  <a:srgbClr val="5C5AD4"/>
                </a:solidFill>
                <a:effectLst/>
                <a:uLnTx/>
                <a:uFillTx/>
                <a:latin typeface="Segoe UI Semibold"/>
                <a:ea typeface="+mn-ea"/>
                <a:cs typeface="Segoe UI" pitchFamily="34" charset="0"/>
              </a:rPr>
              <a:t>AI-powered platform </a:t>
            </a:r>
            <a:r>
              <a:rPr kumimoji="0" lang="en-US" sz="2000" b="0" i="0" u="none" strike="noStrike" kern="1200" cap="none" spc="0" normalizeH="0" baseline="0" noProof="0" dirty="0">
                <a:ln>
                  <a:noFill/>
                </a:ln>
                <a:solidFill>
                  <a:srgbClr val="000000"/>
                </a:solidFill>
                <a:effectLst/>
                <a:uLnTx/>
                <a:uFillTx/>
                <a:latin typeface="Segoe UI"/>
                <a:ea typeface="+mn-ea"/>
                <a:cs typeface="Segoe UI" pitchFamily="34" charset="0"/>
              </a:rPr>
              <a:t>delivering proactive management, insights</a:t>
            </a:r>
            <a:br>
              <a:rPr kumimoji="0" lang="en-US" sz="2000" b="0" i="0" u="none" strike="noStrike" kern="1200" cap="none" spc="0" normalizeH="0" baseline="0" noProof="0" dirty="0">
                <a:ln>
                  <a:noFill/>
                </a:ln>
                <a:solidFill>
                  <a:srgbClr val="000000"/>
                </a:solidFill>
                <a:effectLst/>
                <a:uLnTx/>
                <a:uFillTx/>
                <a:latin typeface="Segoe UI"/>
                <a:ea typeface="+mn-ea"/>
                <a:cs typeface="Segoe UI" pitchFamily="34" charset="0"/>
              </a:rPr>
            </a:br>
            <a:r>
              <a:rPr kumimoji="0" lang="en-US" sz="2000" b="0" i="0" u="none" strike="noStrike" kern="1200" cap="none" spc="0" normalizeH="0" baseline="0" noProof="0" dirty="0">
                <a:ln>
                  <a:noFill/>
                </a:ln>
                <a:solidFill>
                  <a:srgbClr val="000000"/>
                </a:solidFill>
                <a:effectLst/>
                <a:uLnTx/>
                <a:uFillTx/>
                <a:latin typeface="Segoe UI"/>
                <a:ea typeface="+mn-ea"/>
                <a:cs typeface="Segoe UI" pitchFamily="34" charset="0"/>
              </a:rPr>
              <a:t> and planning</a:t>
            </a:r>
          </a:p>
        </p:txBody>
      </p:sp>
      <p:sp>
        <p:nvSpPr>
          <p:cNvPr id="57" name="Rectangle: Rounded Corners 56">
            <a:extLst>
              <a:ext uri="{FF2B5EF4-FFF2-40B4-BE49-F238E27FC236}">
                <a16:creationId xmlns:a16="http://schemas.microsoft.com/office/drawing/2014/main" id="{E5B445BE-39B6-BB24-EDDC-48D5A367C162}"/>
              </a:ext>
              <a:ext uri="{C183D7F6-B498-43B3-948B-1728B52AA6E4}">
                <adec:decorative xmlns:adec="http://schemas.microsoft.com/office/drawing/2017/decorative" val="1"/>
              </a:ext>
            </a:extLst>
          </p:cNvPr>
          <p:cNvSpPr/>
          <p:nvPr/>
        </p:nvSpPr>
        <p:spPr bwMode="auto">
          <a:xfrm rot="5400000">
            <a:off x="6027105" y="2432435"/>
            <a:ext cx="56893" cy="1280160"/>
          </a:xfrm>
          <a:prstGeom prst="roundRect">
            <a:avLst>
              <a:gd name="adj" fmla="val 50000"/>
            </a:avLst>
          </a:prstGeom>
          <a:solidFill>
            <a:srgbClr val="4B53BC"/>
          </a:solidFill>
          <a:ln>
            <a:noFill/>
            <a:headEnd type="none" w="med" len="med"/>
            <a:tailEnd type="none" w="med" len="med"/>
          </a:ln>
          <a:effectLst>
            <a:outerShdw blurRad="63500" dist="38100" dir="2700000" algn="tl" rotWithShape="0">
              <a:schemeClr val="accent1">
                <a:alpha val="2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58" name="Rectangle: Rounded Corners 57">
            <a:extLst>
              <a:ext uri="{FF2B5EF4-FFF2-40B4-BE49-F238E27FC236}">
                <a16:creationId xmlns:a16="http://schemas.microsoft.com/office/drawing/2014/main" id="{3590849A-46F0-A4A0-F645-29FF011B3ED0}"/>
              </a:ext>
            </a:extLst>
          </p:cNvPr>
          <p:cNvSpPr/>
          <p:nvPr/>
        </p:nvSpPr>
        <p:spPr bwMode="auto">
          <a:xfrm>
            <a:off x="8004640" y="3072514"/>
            <a:ext cx="3604748" cy="2469033"/>
          </a:xfrm>
          <a:prstGeom prst="roundRect">
            <a:avLst>
              <a:gd name="adj" fmla="val 4815"/>
            </a:avLst>
          </a:prstGeom>
          <a:solidFill>
            <a:schemeClr val="bg1"/>
          </a:solidFill>
          <a:ln w="3175">
            <a:solidFill>
              <a:srgbClr val="D0C9EF"/>
            </a:solidFill>
            <a:headEnd type="none" w="med" len="med"/>
            <a:tailEnd type="none" w="med" len="med"/>
          </a:ln>
          <a:effectLst>
            <a:outerShdw blurRad="165100" dist="101600" dir="8100000" algn="tr" rotWithShape="0">
              <a:schemeClr val="accent1">
                <a:alpha val="9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137160" rIns="91440" bIns="4572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ts val="600"/>
              </a:spcAft>
              <a:buClrTx/>
              <a:buSzTx/>
              <a:buFontTx/>
              <a:buNone/>
              <a:tabLst/>
              <a:defRPr/>
            </a:pPr>
            <a:r>
              <a:rPr kumimoji="0" lang="en-US" sz="2000" b="0" i="0" u="none" strike="noStrike" kern="1200" cap="none" spc="0" normalizeH="0" baseline="0" noProof="0" dirty="0">
                <a:ln>
                  <a:noFill/>
                </a:ln>
                <a:solidFill>
                  <a:srgbClr val="5C5AD4"/>
                </a:solidFill>
                <a:effectLst/>
                <a:uLnTx/>
                <a:uFillTx/>
                <a:latin typeface="Segoe UI Semibold"/>
                <a:ea typeface="+mn-ea"/>
                <a:cs typeface="Segoe UI" pitchFamily="34" charset="0"/>
              </a:rPr>
              <a:t>Teams Rooms Partners across the globe </a:t>
            </a:r>
            <a:r>
              <a:rPr kumimoji="0" lang="en-US" sz="2000" b="0" i="0" u="none" strike="noStrike" kern="1200" cap="none" spc="0" normalizeH="0" baseline="0" noProof="0" dirty="0">
                <a:ln>
                  <a:noFill/>
                </a:ln>
                <a:solidFill>
                  <a:srgbClr val="000000"/>
                </a:solidFill>
                <a:effectLst/>
                <a:uLnTx/>
                <a:uFillTx/>
                <a:latin typeface="Segoe UI"/>
                <a:ea typeface="+mn-ea"/>
                <a:cs typeface="Segoe UI" pitchFamily="34" charset="0"/>
              </a:rPr>
              <a:t>to assist with planning, deployment,</a:t>
            </a:r>
            <a:br>
              <a:rPr kumimoji="0" lang="en-US" sz="2000" b="0" i="0" u="none" strike="noStrike" kern="1200" cap="none" spc="0" normalizeH="0" baseline="0" noProof="0" dirty="0">
                <a:ln>
                  <a:noFill/>
                </a:ln>
                <a:solidFill>
                  <a:srgbClr val="000000"/>
                </a:solidFill>
                <a:effectLst/>
                <a:uLnTx/>
                <a:uFillTx/>
                <a:latin typeface="Segoe UI"/>
                <a:ea typeface="+mn-ea"/>
                <a:cs typeface="Segoe UI" pitchFamily="34" charset="0"/>
              </a:rPr>
            </a:br>
            <a:r>
              <a:rPr kumimoji="0" lang="en-US" sz="2000" b="0" i="0" u="none" strike="noStrike" kern="1200" cap="none" spc="0" normalizeH="0" baseline="0" noProof="0" dirty="0">
                <a:ln>
                  <a:noFill/>
                </a:ln>
                <a:solidFill>
                  <a:srgbClr val="000000"/>
                </a:solidFill>
                <a:effectLst/>
                <a:uLnTx/>
                <a:uFillTx/>
                <a:latin typeface="Segoe UI"/>
                <a:ea typeface="+mn-ea"/>
                <a:cs typeface="Segoe UI" pitchFamily="34" charset="0"/>
              </a:rPr>
              <a:t> and management</a:t>
            </a:r>
          </a:p>
        </p:txBody>
      </p:sp>
      <p:sp>
        <p:nvSpPr>
          <p:cNvPr id="59" name="Rectangle: Rounded Corners 58">
            <a:extLst>
              <a:ext uri="{FF2B5EF4-FFF2-40B4-BE49-F238E27FC236}">
                <a16:creationId xmlns:a16="http://schemas.microsoft.com/office/drawing/2014/main" id="{9C32DFB5-A159-CF8C-5B6B-0A0D3F83629D}"/>
              </a:ext>
              <a:ext uri="{C183D7F6-B498-43B3-948B-1728B52AA6E4}">
                <adec:decorative xmlns:adec="http://schemas.microsoft.com/office/drawing/2017/decorative" val="1"/>
              </a:ext>
            </a:extLst>
          </p:cNvPr>
          <p:cNvSpPr/>
          <p:nvPr/>
        </p:nvSpPr>
        <p:spPr bwMode="auto">
          <a:xfrm rot="5400000">
            <a:off x="9778568" y="2432436"/>
            <a:ext cx="56893" cy="1280160"/>
          </a:xfrm>
          <a:prstGeom prst="roundRect">
            <a:avLst>
              <a:gd name="adj" fmla="val 50000"/>
            </a:avLst>
          </a:prstGeom>
          <a:solidFill>
            <a:srgbClr val="4B53BC"/>
          </a:solidFill>
          <a:ln>
            <a:noFill/>
            <a:headEnd type="none" w="med" len="med"/>
            <a:tailEnd type="none" w="med" len="med"/>
          </a:ln>
          <a:effectLst>
            <a:outerShdw blurRad="63500" dist="38100" dir="2700000" algn="tl" rotWithShape="0">
              <a:schemeClr val="accent1">
                <a:alpha val="2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grpSp>
        <p:nvGrpSpPr>
          <p:cNvPr id="65" name="Group 64">
            <a:extLst>
              <a:ext uri="{FF2B5EF4-FFF2-40B4-BE49-F238E27FC236}">
                <a16:creationId xmlns:a16="http://schemas.microsoft.com/office/drawing/2014/main" id="{AE37A195-B747-95F5-8441-2AE3275E7F4E}"/>
              </a:ext>
              <a:ext uri="{C183D7F6-B498-43B3-948B-1728B52AA6E4}">
                <adec:decorative xmlns:adec="http://schemas.microsoft.com/office/drawing/2017/decorative" val="1"/>
              </a:ext>
            </a:extLst>
          </p:cNvPr>
          <p:cNvGrpSpPr/>
          <p:nvPr/>
        </p:nvGrpSpPr>
        <p:grpSpPr>
          <a:xfrm>
            <a:off x="1975496" y="1998257"/>
            <a:ext cx="731520" cy="731520"/>
            <a:chOff x="2021480" y="2359134"/>
            <a:chExt cx="731520" cy="731520"/>
          </a:xfrm>
        </p:grpSpPr>
        <p:grpSp>
          <p:nvGrpSpPr>
            <p:cNvPr id="46" name="Group 45">
              <a:extLst>
                <a:ext uri="{FF2B5EF4-FFF2-40B4-BE49-F238E27FC236}">
                  <a16:creationId xmlns:a16="http://schemas.microsoft.com/office/drawing/2014/main" id="{F4EAC707-7290-055D-3CF0-3E0060B33B50}"/>
                </a:ext>
                <a:ext uri="{C183D7F6-B498-43B3-948B-1728B52AA6E4}">
                  <adec:decorative xmlns:adec="http://schemas.microsoft.com/office/drawing/2017/decorative" val="1"/>
                </a:ext>
              </a:extLst>
            </p:cNvPr>
            <p:cNvGrpSpPr/>
            <p:nvPr/>
          </p:nvGrpSpPr>
          <p:grpSpPr>
            <a:xfrm>
              <a:off x="2021480" y="2359134"/>
              <a:ext cx="731520" cy="731520"/>
              <a:chOff x="1462607" y="1801878"/>
              <a:chExt cx="731520" cy="731520"/>
            </a:xfrm>
          </p:grpSpPr>
          <p:sp>
            <p:nvSpPr>
              <p:cNvPr id="47" name="Oval 46">
                <a:extLst>
                  <a:ext uri="{FF2B5EF4-FFF2-40B4-BE49-F238E27FC236}">
                    <a16:creationId xmlns:a16="http://schemas.microsoft.com/office/drawing/2014/main" id="{8AF786E5-9250-1261-E545-FFB22EB0663B}"/>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48" name="Oval 47">
                <a:extLst>
                  <a:ext uri="{FF2B5EF4-FFF2-40B4-BE49-F238E27FC236}">
                    <a16:creationId xmlns:a16="http://schemas.microsoft.com/office/drawing/2014/main" id="{3A3D81F1-ED26-803F-0593-6C5254C3C063}"/>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sp>
          <p:nvSpPr>
            <p:cNvPr id="61" name="Freeform 96" title="Icon of a gear with a wrench">
              <a:extLst>
                <a:ext uri="{FF2B5EF4-FFF2-40B4-BE49-F238E27FC236}">
                  <a16:creationId xmlns:a16="http://schemas.microsoft.com/office/drawing/2014/main" id="{1EFEA25C-6B90-0F8B-89D2-9E72F63EDB58}"/>
                </a:ext>
              </a:extLst>
            </p:cNvPr>
            <p:cNvSpPr>
              <a:spLocks noChangeAspect="1" noEditPoints="1"/>
            </p:cNvSpPr>
            <p:nvPr/>
          </p:nvSpPr>
          <p:spPr bwMode="auto">
            <a:xfrm>
              <a:off x="2231329" y="2581337"/>
              <a:ext cx="311823" cy="287114"/>
            </a:xfrm>
            <a:custGeom>
              <a:avLst/>
              <a:gdLst>
                <a:gd name="T0" fmla="*/ 224 w 356"/>
                <a:gd name="T1" fmla="*/ 273 h 328"/>
                <a:gd name="T2" fmla="*/ 181 w 356"/>
                <a:gd name="T3" fmla="*/ 295 h 328"/>
                <a:gd name="T4" fmla="*/ 181 w 356"/>
                <a:gd name="T5" fmla="*/ 328 h 328"/>
                <a:gd name="T6" fmla="*/ 121 w 356"/>
                <a:gd name="T7" fmla="*/ 328 h 328"/>
                <a:gd name="T8" fmla="*/ 121 w 356"/>
                <a:gd name="T9" fmla="*/ 291 h 328"/>
                <a:gd name="T10" fmla="*/ 57 w 356"/>
                <a:gd name="T11" fmla="*/ 254 h 328"/>
                <a:gd name="T12" fmla="*/ 28 w 356"/>
                <a:gd name="T13" fmla="*/ 269 h 328"/>
                <a:gd name="T14" fmla="*/ 0 w 356"/>
                <a:gd name="T15" fmla="*/ 214 h 328"/>
                <a:gd name="T16" fmla="*/ 28 w 356"/>
                <a:gd name="T17" fmla="*/ 199 h 328"/>
                <a:gd name="T18" fmla="*/ 21 w 356"/>
                <a:gd name="T19" fmla="*/ 162 h 328"/>
                <a:gd name="T20" fmla="*/ 28 w 356"/>
                <a:gd name="T21" fmla="*/ 125 h 328"/>
                <a:gd name="T22" fmla="*/ 0 w 356"/>
                <a:gd name="T23" fmla="*/ 111 h 328"/>
                <a:gd name="T24" fmla="*/ 28 w 356"/>
                <a:gd name="T25" fmla="*/ 55 h 328"/>
                <a:gd name="T26" fmla="*/ 57 w 356"/>
                <a:gd name="T27" fmla="*/ 70 h 328"/>
                <a:gd name="T28" fmla="*/ 121 w 356"/>
                <a:gd name="T29" fmla="*/ 33 h 328"/>
                <a:gd name="T30" fmla="*/ 121 w 356"/>
                <a:gd name="T31" fmla="*/ 0 h 328"/>
                <a:gd name="T32" fmla="*/ 181 w 356"/>
                <a:gd name="T33" fmla="*/ 0 h 328"/>
                <a:gd name="T34" fmla="*/ 181 w 356"/>
                <a:gd name="T35" fmla="*/ 30 h 328"/>
                <a:gd name="T36" fmla="*/ 249 w 356"/>
                <a:gd name="T37" fmla="*/ 70 h 328"/>
                <a:gd name="T38" fmla="*/ 274 w 356"/>
                <a:gd name="T39" fmla="*/ 55 h 328"/>
                <a:gd name="T40" fmla="*/ 306 w 356"/>
                <a:gd name="T41" fmla="*/ 111 h 328"/>
                <a:gd name="T42" fmla="*/ 277 w 356"/>
                <a:gd name="T43" fmla="*/ 125 h 328"/>
                <a:gd name="T44" fmla="*/ 282 w 356"/>
                <a:gd name="T45" fmla="*/ 162 h 328"/>
                <a:gd name="T46" fmla="*/ 279 w 356"/>
                <a:gd name="T47" fmla="*/ 188 h 328"/>
                <a:gd name="T48" fmla="*/ 186 w 356"/>
                <a:gd name="T49" fmla="*/ 100 h 328"/>
                <a:gd name="T50" fmla="*/ 150 w 356"/>
                <a:gd name="T51" fmla="*/ 89 h 328"/>
                <a:gd name="T52" fmla="*/ 75 w 356"/>
                <a:gd name="T53" fmla="*/ 166 h 328"/>
                <a:gd name="T54" fmla="*/ 107 w 356"/>
                <a:gd name="T55" fmla="*/ 231 h 328"/>
                <a:gd name="T56" fmla="*/ 209 w 356"/>
                <a:gd name="T57" fmla="*/ 238 h 328"/>
                <a:gd name="T58" fmla="*/ 310 w 356"/>
                <a:gd name="T59" fmla="*/ 302 h 328"/>
                <a:gd name="T60" fmla="*/ 348 w 356"/>
                <a:gd name="T61" fmla="*/ 294 h 328"/>
                <a:gd name="T62" fmla="*/ 340 w 356"/>
                <a:gd name="T63" fmla="*/ 256 h 328"/>
                <a:gd name="T64" fmla="*/ 237 w 356"/>
                <a:gd name="T65" fmla="*/ 195 h 328"/>
                <a:gd name="T66" fmla="*/ 235 w 356"/>
                <a:gd name="T67" fmla="*/ 194 h 328"/>
                <a:gd name="T68" fmla="*/ 234 w 356"/>
                <a:gd name="T69" fmla="*/ 179 h 328"/>
                <a:gd name="T70" fmla="*/ 172 w 356"/>
                <a:gd name="T71" fmla="*/ 139 h 328"/>
                <a:gd name="T72" fmla="*/ 145 w 356"/>
                <a:gd name="T73" fmla="*/ 153 h 328"/>
                <a:gd name="T74" fmla="*/ 194 w 356"/>
                <a:gd name="T75" fmla="*/ 183 h 328"/>
                <a:gd name="T76" fmla="*/ 182 w 356"/>
                <a:gd name="T77" fmla="*/ 199 h 328"/>
                <a:gd name="T78" fmla="*/ 135 w 356"/>
                <a:gd name="T79" fmla="*/ 169 h 328"/>
                <a:gd name="T80" fmla="*/ 132 w 356"/>
                <a:gd name="T81" fmla="*/ 201 h 328"/>
                <a:gd name="T82" fmla="*/ 194 w 356"/>
                <a:gd name="T83" fmla="*/ 241 h 328"/>
                <a:gd name="T84" fmla="*/ 207 w 356"/>
                <a:gd name="T85" fmla="*/ 237 h 328"/>
                <a:gd name="T86" fmla="*/ 209 w 356"/>
                <a:gd name="T87" fmla="*/ 23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328">
                  <a:moveTo>
                    <a:pt x="224" y="273"/>
                  </a:moveTo>
                  <a:cubicBezTo>
                    <a:pt x="213" y="284"/>
                    <a:pt x="195" y="291"/>
                    <a:pt x="181" y="295"/>
                  </a:cubicBezTo>
                  <a:cubicBezTo>
                    <a:pt x="181" y="295"/>
                    <a:pt x="181" y="295"/>
                    <a:pt x="181" y="328"/>
                  </a:cubicBezTo>
                  <a:cubicBezTo>
                    <a:pt x="181" y="328"/>
                    <a:pt x="181" y="328"/>
                    <a:pt x="121" y="328"/>
                  </a:cubicBezTo>
                  <a:cubicBezTo>
                    <a:pt x="121" y="328"/>
                    <a:pt x="121" y="328"/>
                    <a:pt x="121" y="291"/>
                  </a:cubicBezTo>
                  <a:cubicBezTo>
                    <a:pt x="96" y="287"/>
                    <a:pt x="75" y="273"/>
                    <a:pt x="57" y="254"/>
                  </a:cubicBezTo>
                  <a:cubicBezTo>
                    <a:pt x="57" y="254"/>
                    <a:pt x="57" y="254"/>
                    <a:pt x="28" y="269"/>
                  </a:cubicBezTo>
                  <a:cubicBezTo>
                    <a:pt x="28" y="269"/>
                    <a:pt x="28" y="269"/>
                    <a:pt x="0" y="214"/>
                  </a:cubicBezTo>
                  <a:cubicBezTo>
                    <a:pt x="0" y="214"/>
                    <a:pt x="0" y="214"/>
                    <a:pt x="28" y="199"/>
                  </a:cubicBezTo>
                  <a:cubicBezTo>
                    <a:pt x="25" y="188"/>
                    <a:pt x="21" y="177"/>
                    <a:pt x="21" y="162"/>
                  </a:cubicBezTo>
                  <a:cubicBezTo>
                    <a:pt x="21" y="151"/>
                    <a:pt x="25" y="136"/>
                    <a:pt x="28" y="125"/>
                  </a:cubicBezTo>
                  <a:cubicBezTo>
                    <a:pt x="28" y="125"/>
                    <a:pt x="28" y="125"/>
                    <a:pt x="0" y="111"/>
                  </a:cubicBezTo>
                  <a:cubicBezTo>
                    <a:pt x="0" y="111"/>
                    <a:pt x="0" y="111"/>
                    <a:pt x="28" y="55"/>
                  </a:cubicBezTo>
                  <a:cubicBezTo>
                    <a:pt x="28" y="55"/>
                    <a:pt x="28" y="55"/>
                    <a:pt x="57" y="70"/>
                  </a:cubicBezTo>
                  <a:cubicBezTo>
                    <a:pt x="75" y="52"/>
                    <a:pt x="96" y="37"/>
                    <a:pt x="121" y="33"/>
                  </a:cubicBezTo>
                  <a:cubicBezTo>
                    <a:pt x="121" y="33"/>
                    <a:pt x="121" y="33"/>
                    <a:pt x="121" y="0"/>
                  </a:cubicBezTo>
                  <a:cubicBezTo>
                    <a:pt x="121" y="0"/>
                    <a:pt x="121" y="0"/>
                    <a:pt x="181" y="0"/>
                  </a:cubicBezTo>
                  <a:cubicBezTo>
                    <a:pt x="181" y="0"/>
                    <a:pt x="181" y="0"/>
                    <a:pt x="181" y="30"/>
                  </a:cubicBezTo>
                  <a:cubicBezTo>
                    <a:pt x="206" y="37"/>
                    <a:pt x="231" y="52"/>
                    <a:pt x="249" y="70"/>
                  </a:cubicBezTo>
                  <a:cubicBezTo>
                    <a:pt x="249" y="70"/>
                    <a:pt x="249" y="70"/>
                    <a:pt x="274" y="55"/>
                  </a:cubicBezTo>
                  <a:cubicBezTo>
                    <a:pt x="274" y="55"/>
                    <a:pt x="274" y="55"/>
                    <a:pt x="306" y="111"/>
                  </a:cubicBezTo>
                  <a:cubicBezTo>
                    <a:pt x="306" y="111"/>
                    <a:pt x="306" y="111"/>
                    <a:pt x="277" y="125"/>
                  </a:cubicBezTo>
                  <a:cubicBezTo>
                    <a:pt x="281" y="136"/>
                    <a:pt x="282" y="150"/>
                    <a:pt x="282" y="162"/>
                  </a:cubicBezTo>
                  <a:cubicBezTo>
                    <a:pt x="282" y="169"/>
                    <a:pt x="282" y="178"/>
                    <a:pt x="279" y="188"/>
                  </a:cubicBezTo>
                  <a:moveTo>
                    <a:pt x="186" y="100"/>
                  </a:moveTo>
                  <a:cubicBezTo>
                    <a:pt x="176" y="93"/>
                    <a:pt x="165" y="89"/>
                    <a:pt x="150" y="89"/>
                  </a:cubicBezTo>
                  <a:cubicBezTo>
                    <a:pt x="107" y="89"/>
                    <a:pt x="75" y="126"/>
                    <a:pt x="75" y="166"/>
                  </a:cubicBezTo>
                  <a:cubicBezTo>
                    <a:pt x="75" y="195"/>
                    <a:pt x="85" y="217"/>
                    <a:pt x="107" y="231"/>
                  </a:cubicBezTo>
                  <a:moveTo>
                    <a:pt x="209" y="238"/>
                  </a:moveTo>
                  <a:cubicBezTo>
                    <a:pt x="310" y="302"/>
                    <a:pt x="310" y="302"/>
                    <a:pt x="310" y="302"/>
                  </a:cubicBezTo>
                  <a:cubicBezTo>
                    <a:pt x="323" y="310"/>
                    <a:pt x="340" y="307"/>
                    <a:pt x="348" y="294"/>
                  </a:cubicBezTo>
                  <a:cubicBezTo>
                    <a:pt x="356" y="282"/>
                    <a:pt x="353" y="265"/>
                    <a:pt x="340" y="256"/>
                  </a:cubicBezTo>
                  <a:cubicBezTo>
                    <a:pt x="237" y="195"/>
                    <a:pt x="237" y="195"/>
                    <a:pt x="237" y="195"/>
                  </a:cubicBezTo>
                  <a:cubicBezTo>
                    <a:pt x="235" y="194"/>
                    <a:pt x="235" y="194"/>
                    <a:pt x="235" y="194"/>
                  </a:cubicBezTo>
                  <a:cubicBezTo>
                    <a:pt x="236" y="189"/>
                    <a:pt x="235" y="184"/>
                    <a:pt x="234" y="179"/>
                  </a:cubicBezTo>
                  <a:cubicBezTo>
                    <a:pt x="228" y="151"/>
                    <a:pt x="200" y="132"/>
                    <a:pt x="172" y="139"/>
                  </a:cubicBezTo>
                  <a:cubicBezTo>
                    <a:pt x="162" y="141"/>
                    <a:pt x="152" y="146"/>
                    <a:pt x="145" y="153"/>
                  </a:cubicBezTo>
                  <a:cubicBezTo>
                    <a:pt x="194" y="183"/>
                    <a:pt x="194" y="183"/>
                    <a:pt x="194" y="183"/>
                  </a:cubicBezTo>
                  <a:cubicBezTo>
                    <a:pt x="182" y="199"/>
                    <a:pt x="182" y="199"/>
                    <a:pt x="182" y="199"/>
                  </a:cubicBezTo>
                  <a:cubicBezTo>
                    <a:pt x="135" y="169"/>
                    <a:pt x="135" y="169"/>
                    <a:pt x="135" y="169"/>
                  </a:cubicBezTo>
                  <a:cubicBezTo>
                    <a:pt x="131" y="179"/>
                    <a:pt x="129" y="190"/>
                    <a:pt x="132" y="201"/>
                  </a:cubicBezTo>
                  <a:cubicBezTo>
                    <a:pt x="138" y="229"/>
                    <a:pt x="165" y="247"/>
                    <a:pt x="194" y="241"/>
                  </a:cubicBezTo>
                  <a:cubicBezTo>
                    <a:pt x="198" y="240"/>
                    <a:pt x="203" y="239"/>
                    <a:pt x="207" y="237"/>
                  </a:cubicBezTo>
                  <a:lnTo>
                    <a:pt x="209" y="238"/>
                  </a:lnTo>
                  <a:close/>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gradFill>
                  <a:gsLst>
                    <a:gs pos="0">
                      <a:srgbClr val="505050"/>
                    </a:gs>
                    <a:gs pos="100000">
                      <a:srgbClr val="505050"/>
                    </a:gs>
                  </a:gsLst>
                </a:gradFill>
                <a:effectLst/>
                <a:uLnTx/>
                <a:uFillTx/>
                <a:latin typeface="Segoe UI"/>
                <a:ea typeface="+mn-ea"/>
                <a:cs typeface="+mn-cs"/>
              </a:endParaRPr>
            </a:p>
          </p:txBody>
        </p:sp>
      </p:grpSp>
      <p:sp>
        <p:nvSpPr>
          <p:cNvPr id="63" name="star_2" title="Icon of a person inside a star shape">
            <a:extLst>
              <a:ext uri="{FF2B5EF4-FFF2-40B4-BE49-F238E27FC236}">
                <a16:creationId xmlns:a16="http://schemas.microsoft.com/office/drawing/2014/main" id="{01FE1DAE-1E90-07B1-CBD4-C4AAACD49A49}"/>
              </a:ext>
            </a:extLst>
          </p:cNvPr>
          <p:cNvSpPr>
            <a:spLocks noChangeAspect="1" noEditPoints="1"/>
          </p:cNvSpPr>
          <p:nvPr/>
        </p:nvSpPr>
        <p:spPr bwMode="auto">
          <a:xfrm>
            <a:off x="9613635" y="2223128"/>
            <a:ext cx="386759" cy="365760"/>
          </a:xfrm>
          <a:custGeom>
            <a:avLst/>
            <a:gdLst>
              <a:gd name="T0" fmla="*/ 104 w 304"/>
              <a:gd name="T1" fmla="*/ 95 h 288"/>
              <a:gd name="T2" fmla="*/ 154 w 304"/>
              <a:gd name="T3" fmla="*/ 0 h 288"/>
              <a:gd name="T4" fmla="*/ 203 w 304"/>
              <a:gd name="T5" fmla="*/ 95 h 288"/>
              <a:gd name="T6" fmla="*/ 304 w 304"/>
              <a:gd name="T7" fmla="*/ 110 h 288"/>
              <a:gd name="T8" fmla="*/ 232 w 304"/>
              <a:gd name="T9" fmla="*/ 185 h 288"/>
              <a:gd name="T10" fmla="*/ 248 w 304"/>
              <a:gd name="T11" fmla="*/ 287 h 288"/>
              <a:gd name="T12" fmla="*/ 154 w 304"/>
              <a:gd name="T13" fmla="*/ 244 h 288"/>
              <a:gd name="T14" fmla="*/ 59 w 304"/>
              <a:gd name="T15" fmla="*/ 288 h 288"/>
              <a:gd name="T16" fmla="*/ 74 w 304"/>
              <a:gd name="T17" fmla="*/ 186 h 288"/>
              <a:gd name="T18" fmla="*/ 0 w 304"/>
              <a:gd name="T19" fmla="*/ 109 h 288"/>
              <a:gd name="T20" fmla="*/ 104 w 304"/>
              <a:gd name="T21" fmla="*/ 95 h 288"/>
              <a:gd name="T22" fmla="*/ 152 w 304"/>
              <a:gd name="T23" fmla="*/ 177 h 288"/>
              <a:gd name="T24" fmla="*/ 186 w 304"/>
              <a:gd name="T25" fmla="*/ 144 h 288"/>
              <a:gd name="T26" fmla="*/ 152 w 304"/>
              <a:gd name="T27" fmla="*/ 110 h 288"/>
              <a:gd name="T28" fmla="*/ 119 w 304"/>
              <a:gd name="T29" fmla="*/ 144 h 288"/>
              <a:gd name="T30" fmla="*/ 152 w 304"/>
              <a:gd name="T31" fmla="*/ 177 h 288"/>
              <a:gd name="T32" fmla="*/ 205 w 304"/>
              <a:gd name="T33" fmla="*/ 230 h 288"/>
              <a:gd name="T34" fmla="*/ 153 w 304"/>
              <a:gd name="T35" fmla="*/ 178 h 288"/>
              <a:gd name="T36" fmla="*/ 101 w 304"/>
              <a:gd name="T37" fmla="*/ 23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288">
                <a:moveTo>
                  <a:pt x="104" y="95"/>
                </a:moveTo>
                <a:cubicBezTo>
                  <a:pt x="154" y="0"/>
                  <a:pt x="154" y="0"/>
                  <a:pt x="154" y="0"/>
                </a:cubicBezTo>
                <a:cubicBezTo>
                  <a:pt x="203" y="95"/>
                  <a:pt x="203" y="95"/>
                  <a:pt x="203" y="95"/>
                </a:cubicBezTo>
                <a:cubicBezTo>
                  <a:pt x="304" y="110"/>
                  <a:pt x="304" y="110"/>
                  <a:pt x="304" y="110"/>
                </a:cubicBezTo>
                <a:cubicBezTo>
                  <a:pt x="232" y="185"/>
                  <a:pt x="232" y="185"/>
                  <a:pt x="232" y="185"/>
                </a:cubicBezTo>
                <a:cubicBezTo>
                  <a:pt x="248" y="287"/>
                  <a:pt x="248" y="287"/>
                  <a:pt x="248" y="287"/>
                </a:cubicBezTo>
                <a:cubicBezTo>
                  <a:pt x="154" y="244"/>
                  <a:pt x="154" y="244"/>
                  <a:pt x="154" y="244"/>
                </a:cubicBezTo>
                <a:cubicBezTo>
                  <a:pt x="59" y="288"/>
                  <a:pt x="59" y="288"/>
                  <a:pt x="59" y="288"/>
                </a:cubicBezTo>
                <a:cubicBezTo>
                  <a:pt x="74" y="186"/>
                  <a:pt x="74" y="186"/>
                  <a:pt x="74" y="186"/>
                </a:cubicBezTo>
                <a:cubicBezTo>
                  <a:pt x="0" y="109"/>
                  <a:pt x="0" y="109"/>
                  <a:pt x="0" y="109"/>
                </a:cubicBezTo>
                <a:lnTo>
                  <a:pt x="104" y="95"/>
                </a:lnTo>
                <a:close/>
                <a:moveTo>
                  <a:pt x="152" y="177"/>
                </a:moveTo>
                <a:cubicBezTo>
                  <a:pt x="171" y="177"/>
                  <a:pt x="186" y="162"/>
                  <a:pt x="186" y="144"/>
                </a:cubicBezTo>
                <a:cubicBezTo>
                  <a:pt x="186" y="125"/>
                  <a:pt x="171" y="110"/>
                  <a:pt x="152" y="110"/>
                </a:cubicBezTo>
                <a:cubicBezTo>
                  <a:pt x="134" y="110"/>
                  <a:pt x="119" y="125"/>
                  <a:pt x="119" y="144"/>
                </a:cubicBezTo>
                <a:cubicBezTo>
                  <a:pt x="119" y="162"/>
                  <a:pt x="134" y="177"/>
                  <a:pt x="152" y="177"/>
                </a:cubicBezTo>
                <a:close/>
                <a:moveTo>
                  <a:pt x="205" y="230"/>
                </a:moveTo>
                <a:cubicBezTo>
                  <a:pt x="205" y="201"/>
                  <a:pt x="182" y="178"/>
                  <a:pt x="153" y="178"/>
                </a:cubicBezTo>
                <a:cubicBezTo>
                  <a:pt x="125" y="178"/>
                  <a:pt x="101" y="201"/>
                  <a:pt x="101" y="230"/>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gradFill>
              <a:effectLst/>
              <a:uLnTx/>
              <a:uFillTx/>
              <a:latin typeface="Calibri" panose="020F0502020204030204"/>
              <a:ea typeface="+mn-ea"/>
              <a:cs typeface="+mn-cs"/>
            </a:endParaRPr>
          </a:p>
        </p:txBody>
      </p:sp>
    </p:spTree>
    <p:extLst>
      <p:ext uri="{BB962C8B-B14F-4D97-AF65-F5344CB8AC3E}">
        <p14:creationId xmlns:p14="http://schemas.microsoft.com/office/powerpoint/2010/main" val="2456048614"/>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27">
            <a:extLst>
              <a:ext uri="{FF2B5EF4-FFF2-40B4-BE49-F238E27FC236}">
                <a16:creationId xmlns:a16="http://schemas.microsoft.com/office/drawing/2014/main" id="{D12CC33B-1FC5-0FED-0118-C8ECB259A0FF}"/>
              </a:ext>
              <a:ext uri="{C183D7F6-B498-43B3-948B-1728B52AA6E4}">
                <adec:decorative xmlns:adec="http://schemas.microsoft.com/office/drawing/2017/decorative" val="1"/>
              </a:ext>
            </a:extLst>
          </p:cNvPr>
          <p:cNvGrpSpPr/>
          <p:nvPr/>
        </p:nvGrpSpPr>
        <p:grpSpPr>
          <a:xfrm>
            <a:off x="7207330" y="4939289"/>
            <a:ext cx="745480" cy="745480"/>
            <a:chOff x="1462607" y="1801878"/>
            <a:chExt cx="731520" cy="731520"/>
          </a:xfrm>
        </p:grpSpPr>
        <p:sp>
          <p:nvSpPr>
            <p:cNvPr id="29" name="Oval 28">
              <a:extLst>
                <a:ext uri="{FF2B5EF4-FFF2-40B4-BE49-F238E27FC236}">
                  <a16:creationId xmlns:a16="http://schemas.microsoft.com/office/drawing/2014/main" id="{5F1004B7-BF46-4EAA-03C8-AEB70B85482B}"/>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30" name="Oval 29">
              <a:extLst>
                <a:ext uri="{FF2B5EF4-FFF2-40B4-BE49-F238E27FC236}">
                  <a16:creationId xmlns:a16="http://schemas.microsoft.com/office/drawing/2014/main" id="{BB3197DD-38CE-127E-4224-7804929D435B}"/>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17" name="Group 16">
            <a:extLst>
              <a:ext uri="{FF2B5EF4-FFF2-40B4-BE49-F238E27FC236}">
                <a16:creationId xmlns:a16="http://schemas.microsoft.com/office/drawing/2014/main" id="{F045B07F-2AD0-4B6B-4476-60F72EA0B7FD}"/>
              </a:ext>
              <a:ext uri="{C183D7F6-B498-43B3-948B-1728B52AA6E4}">
                <adec:decorative xmlns:adec="http://schemas.microsoft.com/office/drawing/2017/decorative" val="1"/>
              </a:ext>
            </a:extLst>
          </p:cNvPr>
          <p:cNvGrpSpPr/>
          <p:nvPr/>
        </p:nvGrpSpPr>
        <p:grpSpPr>
          <a:xfrm>
            <a:off x="7207330" y="3959375"/>
            <a:ext cx="745480" cy="745480"/>
            <a:chOff x="1462607" y="1801878"/>
            <a:chExt cx="731520" cy="731520"/>
          </a:xfrm>
        </p:grpSpPr>
        <p:sp>
          <p:nvSpPr>
            <p:cNvPr id="18" name="Oval 17">
              <a:extLst>
                <a:ext uri="{FF2B5EF4-FFF2-40B4-BE49-F238E27FC236}">
                  <a16:creationId xmlns:a16="http://schemas.microsoft.com/office/drawing/2014/main" id="{CBD41693-946C-0AE7-E001-C0D910B5CB57}"/>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19" name="Oval 18">
              <a:extLst>
                <a:ext uri="{FF2B5EF4-FFF2-40B4-BE49-F238E27FC236}">
                  <a16:creationId xmlns:a16="http://schemas.microsoft.com/office/drawing/2014/main" id="{8FEF2927-837E-8F9A-1EDD-7DE1B3E28ED3}"/>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14" name="Group 13">
            <a:extLst>
              <a:ext uri="{FF2B5EF4-FFF2-40B4-BE49-F238E27FC236}">
                <a16:creationId xmlns:a16="http://schemas.microsoft.com/office/drawing/2014/main" id="{ACC3FCE2-6B52-F2C9-4187-916E9684433B}"/>
              </a:ext>
              <a:ext uri="{C183D7F6-B498-43B3-948B-1728B52AA6E4}">
                <adec:decorative xmlns:adec="http://schemas.microsoft.com/office/drawing/2017/decorative" val="1"/>
              </a:ext>
            </a:extLst>
          </p:cNvPr>
          <p:cNvGrpSpPr/>
          <p:nvPr/>
        </p:nvGrpSpPr>
        <p:grpSpPr>
          <a:xfrm>
            <a:off x="7207330" y="3012471"/>
            <a:ext cx="745480" cy="745480"/>
            <a:chOff x="1462607" y="1801878"/>
            <a:chExt cx="731520" cy="731520"/>
          </a:xfrm>
        </p:grpSpPr>
        <p:sp>
          <p:nvSpPr>
            <p:cNvPr id="15" name="Oval 14">
              <a:extLst>
                <a:ext uri="{FF2B5EF4-FFF2-40B4-BE49-F238E27FC236}">
                  <a16:creationId xmlns:a16="http://schemas.microsoft.com/office/drawing/2014/main" id="{C31842E8-6E22-446A-BD38-A9C276A04B23}"/>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16" name="Oval 15">
              <a:extLst>
                <a:ext uri="{FF2B5EF4-FFF2-40B4-BE49-F238E27FC236}">
                  <a16:creationId xmlns:a16="http://schemas.microsoft.com/office/drawing/2014/main" id="{FC8C7ECE-64C7-EA7C-DE6E-6B470164173D}"/>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8" name="Group 7">
            <a:extLst>
              <a:ext uri="{FF2B5EF4-FFF2-40B4-BE49-F238E27FC236}">
                <a16:creationId xmlns:a16="http://schemas.microsoft.com/office/drawing/2014/main" id="{0569553A-FDB9-75FC-F5D3-7EEDEF50E2D6}"/>
              </a:ext>
              <a:ext uri="{C183D7F6-B498-43B3-948B-1728B52AA6E4}">
                <adec:decorative xmlns:adec="http://schemas.microsoft.com/office/drawing/2017/decorative" val="1"/>
              </a:ext>
            </a:extLst>
          </p:cNvPr>
          <p:cNvGrpSpPr/>
          <p:nvPr/>
        </p:nvGrpSpPr>
        <p:grpSpPr>
          <a:xfrm>
            <a:off x="7207330" y="2030358"/>
            <a:ext cx="745480" cy="745480"/>
            <a:chOff x="1462607" y="1801878"/>
            <a:chExt cx="731520" cy="731520"/>
          </a:xfrm>
        </p:grpSpPr>
        <p:sp>
          <p:nvSpPr>
            <p:cNvPr id="12" name="Oval 11">
              <a:extLst>
                <a:ext uri="{FF2B5EF4-FFF2-40B4-BE49-F238E27FC236}">
                  <a16:creationId xmlns:a16="http://schemas.microsoft.com/office/drawing/2014/main" id="{B261B6F4-E338-CF7D-B023-BDACC706C3B3}"/>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13" name="Oval 12">
              <a:extLst>
                <a:ext uri="{FF2B5EF4-FFF2-40B4-BE49-F238E27FC236}">
                  <a16:creationId xmlns:a16="http://schemas.microsoft.com/office/drawing/2014/main" id="{2974A54A-3437-DF50-9570-E1C8766235A7}"/>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sp>
        <p:nvSpPr>
          <p:cNvPr id="4" name="Title 3">
            <a:extLst>
              <a:ext uri="{FF2B5EF4-FFF2-40B4-BE49-F238E27FC236}">
                <a16:creationId xmlns:a16="http://schemas.microsoft.com/office/drawing/2014/main" id="{8F9D963D-4999-0FD1-EA0F-271EF75639F9}"/>
              </a:ext>
            </a:extLst>
          </p:cNvPr>
          <p:cNvSpPr>
            <a:spLocks noGrp="1"/>
          </p:cNvSpPr>
          <p:nvPr>
            <p:ph type="title"/>
          </p:nvPr>
        </p:nvSpPr>
        <p:spPr>
          <a:xfrm>
            <a:off x="588263" y="457200"/>
            <a:ext cx="11018520" cy="984885"/>
          </a:xfrm>
        </p:spPr>
        <p:txBody>
          <a:bodyPr/>
          <a:lstStyle/>
          <a:p>
            <a:r>
              <a:rPr lang="en-US" sz="3200" dirty="0">
                <a:solidFill>
                  <a:schemeClr val="accent1"/>
                </a:solidFill>
              </a:rPr>
              <a:t>Comprehensive management </a:t>
            </a:r>
            <a:br>
              <a:rPr lang="en-US" sz="3200" dirty="0"/>
            </a:br>
            <a:r>
              <a:rPr lang="en-US" sz="3200" noProof="0" dirty="0"/>
              <a:t>with </a:t>
            </a:r>
            <a:r>
              <a:rPr lang="en-US" sz="3200" dirty="0"/>
              <a:t>Teams Rooms Pro Management Portal</a:t>
            </a:r>
          </a:p>
        </p:txBody>
      </p:sp>
      <p:grpSp>
        <p:nvGrpSpPr>
          <p:cNvPr id="11" name="Group 10">
            <a:extLst>
              <a:ext uri="{FF2B5EF4-FFF2-40B4-BE49-F238E27FC236}">
                <a16:creationId xmlns:a16="http://schemas.microsoft.com/office/drawing/2014/main" id="{8D2246CA-0598-770A-E335-4E825382E8EB}"/>
              </a:ext>
              <a:ext uri="{C183D7F6-B498-43B3-948B-1728B52AA6E4}">
                <adec:decorative xmlns:adec="http://schemas.microsoft.com/office/drawing/2017/decorative" val="1"/>
              </a:ext>
            </a:extLst>
          </p:cNvPr>
          <p:cNvGrpSpPr/>
          <p:nvPr/>
        </p:nvGrpSpPr>
        <p:grpSpPr>
          <a:xfrm>
            <a:off x="464901" y="1935255"/>
            <a:ext cx="6217458" cy="3834744"/>
            <a:chOff x="464901" y="2049969"/>
            <a:chExt cx="6217458" cy="3834744"/>
          </a:xfrm>
        </p:grpSpPr>
        <p:grpSp>
          <p:nvGrpSpPr>
            <p:cNvPr id="20" name="Group 19">
              <a:extLst>
                <a:ext uri="{FF2B5EF4-FFF2-40B4-BE49-F238E27FC236}">
                  <a16:creationId xmlns:a16="http://schemas.microsoft.com/office/drawing/2014/main" id="{0DCE397C-D2B4-4308-439C-751D0FF4C868}"/>
                </a:ext>
                <a:ext uri="{C183D7F6-B498-43B3-948B-1728B52AA6E4}">
                  <adec:decorative xmlns:adec="http://schemas.microsoft.com/office/drawing/2017/decorative" val="1"/>
                </a:ext>
              </a:extLst>
            </p:cNvPr>
            <p:cNvGrpSpPr/>
            <p:nvPr/>
          </p:nvGrpSpPr>
          <p:grpSpPr>
            <a:xfrm>
              <a:off x="464901" y="2049969"/>
              <a:ext cx="6217458" cy="3834744"/>
              <a:chOff x="5342850" y="1625014"/>
              <a:chExt cx="6940800" cy="4280877"/>
            </a:xfrm>
          </p:grpSpPr>
          <p:sp>
            <p:nvSpPr>
              <p:cNvPr id="25" name="Rectangle: Rounded Corners 24">
                <a:extLst>
                  <a:ext uri="{FF2B5EF4-FFF2-40B4-BE49-F238E27FC236}">
                    <a16:creationId xmlns:a16="http://schemas.microsoft.com/office/drawing/2014/main" id="{33212176-CA77-E2E6-23C1-10A64A211B6F}"/>
                  </a:ext>
                </a:extLst>
              </p:cNvPr>
              <p:cNvSpPr/>
              <p:nvPr/>
            </p:nvSpPr>
            <p:spPr bwMode="auto">
              <a:xfrm>
                <a:off x="5342850" y="4708141"/>
                <a:ext cx="1400937" cy="1197750"/>
              </a:xfrm>
              <a:prstGeom prst="roundRect">
                <a:avLst>
                  <a:gd name="adj" fmla="val 14239"/>
                </a:avLst>
              </a:prstGeom>
              <a:gradFill>
                <a:gsLst>
                  <a:gs pos="0">
                    <a:schemeClr val="accent1"/>
                  </a:gs>
                  <a:gs pos="100000">
                    <a:schemeClr val="accent3"/>
                  </a:gs>
                </a:gsLst>
                <a:lin ang="0" scaled="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26" name="Rectangle: Rounded Corners 25">
                <a:extLst>
                  <a:ext uri="{FF2B5EF4-FFF2-40B4-BE49-F238E27FC236}">
                    <a16:creationId xmlns:a16="http://schemas.microsoft.com/office/drawing/2014/main" id="{C6AEB121-D2F0-28C0-F147-37B787D8210A}"/>
                  </a:ext>
                </a:extLst>
              </p:cNvPr>
              <p:cNvSpPr/>
              <p:nvPr/>
            </p:nvSpPr>
            <p:spPr bwMode="auto">
              <a:xfrm>
                <a:off x="10619951" y="1625014"/>
                <a:ext cx="1663699" cy="1422399"/>
              </a:xfrm>
              <a:prstGeom prst="roundRect">
                <a:avLst>
                  <a:gd name="adj" fmla="val 14741"/>
                </a:avLst>
              </a:prstGeom>
              <a:gradFill>
                <a:gsLst>
                  <a:gs pos="0">
                    <a:schemeClr val="tx2"/>
                  </a:gs>
                  <a:gs pos="100000">
                    <a:schemeClr val="accent1"/>
                  </a:gs>
                </a:gsLst>
                <a:lin ang="0" scaled="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sp>
          <p:nvSpPr>
            <p:cNvPr id="21" name="Rectangle: Rounded Corners 20">
              <a:extLst>
                <a:ext uri="{FF2B5EF4-FFF2-40B4-BE49-F238E27FC236}">
                  <a16:creationId xmlns:a16="http://schemas.microsoft.com/office/drawing/2014/main" id="{D32D4FD8-B2C0-3832-6544-41EFF232E4F4}"/>
                </a:ext>
                <a:ext uri="{C183D7F6-B498-43B3-948B-1728B52AA6E4}">
                  <adec:decorative xmlns:adec="http://schemas.microsoft.com/office/drawing/2017/decorative" val="1"/>
                </a:ext>
              </a:extLst>
            </p:cNvPr>
            <p:cNvSpPr/>
            <p:nvPr/>
          </p:nvSpPr>
          <p:spPr bwMode="auto">
            <a:xfrm>
              <a:off x="553115" y="2139572"/>
              <a:ext cx="6024376" cy="3655168"/>
            </a:xfrm>
            <a:prstGeom prst="roundRect">
              <a:avLst>
                <a:gd name="adj" fmla="val 3811"/>
              </a:avLst>
            </a:prstGeom>
            <a:solidFill>
              <a:schemeClr val="bg1"/>
            </a:solidFill>
            <a:ln>
              <a:noFill/>
              <a:headEnd type="none" w="med" len="med"/>
              <a:tailEnd type="none" w="med" len="med"/>
            </a:ln>
            <a:effectLst>
              <a:outerShdw blurRad="254000" dist="12700" dir="5400000" sx="101000" sy="101000" algn="ctr" rotWithShape="0">
                <a:srgbClr val="000000">
                  <a:alpha val="1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pic>
          <p:nvPicPr>
            <p:cNvPr id="23" name="Picture 22">
              <a:extLst>
                <a:ext uri="{FF2B5EF4-FFF2-40B4-BE49-F238E27FC236}">
                  <a16:creationId xmlns:a16="http://schemas.microsoft.com/office/drawing/2014/main" id="{AD9D78A7-1C69-45F9-75FE-8E8B1F06505A}"/>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640997" y="2244870"/>
              <a:ext cx="5851842" cy="3413882"/>
            </a:xfrm>
            <a:prstGeom prst="roundRect">
              <a:avLst>
                <a:gd name="adj" fmla="val 2159"/>
              </a:avLst>
            </a:prstGeom>
          </p:spPr>
        </p:pic>
        <p:pic>
          <p:nvPicPr>
            <p:cNvPr id="6" name="Picture 2" descr="image">
              <a:extLst>
                <a:ext uri="{FF2B5EF4-FFF2-40B4-BE49-F238E27FC236}">
                  <a16:creationId xmlns:a16="http://schemas.microsoft.com/office/drawing/2014/main" id="{818D4942-4C81-10B4-02FD-91AF3652E1F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9208" y="2380953"/>
              <a:ext cx="5415265" cy="3166907"/>
            </a:xfrm>
            <a:prstGeom prst="rect">
              <a:avLst/>
            </a:prstGeom>
            <a:noFill/>
            <a:extLst>
              <a:ext uri="{909E8E84-426E-40DD-AFC4-6F175D3DCCD1}">
                <a14:hiddenFill xmlns:a14="http://schemas.microsoft.com/office/drawing/2010/main">
                  <a:solidFill>
                    <a:srgbClr val="FFFFFF"/>
                  </a:solidFill>
                </a14:hiddenFill>
              </a:ext>
            </a:extLst>
          </p:spPr>
        </p:pic>
      </p:grpSp>
      <p:sp>
        <p:nvSpPr>
          <p:cNvPr id="98" name="Trackers_EADF_bidi" title="Icon of a clipboard with a checklist on it">
            <a:extLst>
              <a:ext uri="{FF2B5EF4-FFF2-40B4-BE49-F238E27FC236}">
                <a16:creationId xmlns:a16="http://schemas.microsoft.com/office/drawing/2014/main" id="{CE688DA3-7AB3-CFC6-D417-653B0A6449E0}"/>
              </a:ext>
            </a:extLst>
          </p:cNvPr>
          <p:cNvSpPr>
            <a:spLocks noChangeAspect="1" noEditPoints="1"/>
          </p:cNvSpPr>
          <p:nvPr/>
        </p:nvSpPr>
        <p:spPr bwMode="auto">
          <a:xfrm>
            <a:off x="7440301" y="2202647"/>
            <a:ext cx="279538" cy="381160"/>
          </a:xfrm>
          <a:custGeom>
            <a:avLst/>
            <a:gdLst>
              <a:gd name="T0" fmla="*/ 1000 w 2750"/>
              <a:gd name="T1" fmla="*/ 375 h 3750"/>
              <a:gd name="T2" fmla="*/ 1375 w 2750"/>
              <a:gd name="T3" fmla="*/ 0 h 3750"/>
              <a:gd name="T4" fmla="*/ 1750 w 2750"/>
              <a:gd name="T5" fmla="*/ 375 h 3750"/>
              <a:gd name="T6" fmla="*/ 1750 w 2750"/>
              <a:gd name="T7" fmla="*/ 500 h 3750"/>
              <a:gd name="T8" fmla="*/ 2250 w 2750"/>
              <a:gd name="T9" fmla="*/ 500 h 3750"/>
              <a:gd name="T10" fmla="*/ 2250 w 2750"/>
              <a:gd name="T11" fmla="*/ 1000 h 3750"/>
              <a:gd name="T12" fmla="*/ 500 w 2750"/>
              <a:gd name="T13" fmla="*/ 1000 h 3750"/>
              <a:gd name="T14" fmla="*/ 500 w 2750"/>
              <a:gd name="T15" fmla="*/ 500 h 3750"/>
              <a:gd name="T16" fmla="*/ 1000 w 2750"/>
              <a:gd name="T17" fmla="*/ 500 h 3750"/>
              <a:gd name="T18" fmla="*/ 1000 w 2750"/>
              <a:gd name="T19" fmla="*/ 375 h 3750"/>
              <a:gd name="T20" fmla="*/ 500 w 2750"/>
              <a:gd name="T21" fmla="*/ 500 h 3750"/>
              <a:gd name="T22" fmla="*/ 0 w 2750"/>
              <a:gd name="T23" fmla="*/ 500 h 3750"/>
              <a:gd name="T24" fmla="*/ 0 w 2750"/>
              <a:gd name="T25" fmla="*/ 3750 h 3750"/>
              <a:gd name="T26" fmla="*/ 2750 w 2750"/>
              <a:gd name="T27" fmla="*/ 3750 h 3750"/>
              <a:gd name="T28" fmla="*/ 2750 w 2750"/>
              <a:gd name="T29" fmla="*/ 500 h 3750"/>
              <a:gd name="T30" fmla="*/ 2250 w 2750"/>
              <a:gd name="T31" fmla="*/ 500 h 3750"/>
              <a:gd name="T32" fmla="*/ 500 w 2750"/>
              <a:gd name="T33" fmla="*/ 1750 h 3750"/>
              <a:gd name="T34" fmla="*/ 1500 w 2750"/>
              <a:gd name="T35" fmla="*/ 1750 h 3750"/>
              <a:gd name="T36" fmla="*/ 1500 w 2750"/>
              <a:gd name="T37" fmla="*/ 2500 h 3750"/>
              <a:gd name="T38" fmla="*/ 500 w 2750"/>
              <a:gd name="T39" fmla="*/ 2500 h 3750"/>
              <a:gd name="T40" fmla="*/ 1500 w 2750"/>
              <a:gd name="T41" fmla="*/ 3250 h 3750"/>
              <a:gd name="T42" fmla="*/ 500 w 2750"/>
              <a:gd name="T43" fmla="*/ 3250 h 3750"/>
              <a:gd name="T44" fmla="*/ 1750 w 2750"/>
              <a:gd name="T45" fmla="*/ 1500 h 3750"/>
              <a:gd name="T46" fmla="*/ 2000 w 2750"/>
              <a:gd name="T47" fmla="*/ 1750 h 3750"/>
              <a:gd name="T48" fmla="*/ 2375 w 2750"/>
              <a:gd name="T49" fmla="*/ 1375 h 3750"/>
              <a:gd name="T50" fmla="*/ 1750 w 2750"/>
              <a:gd name="T51" fmla="*/ 2250 h 3750"/>
              <a:gd name="T52" fmla="*/ 2000 w 2750"/>
              <a:gd name="T53" fmla="*/ 2500 h 3750"/>
              <a:gd name="T54" fmla="*/ 2375 w 2750"/>
              <a:gd name="T55" fmla="*/ 2125 h 3750"/>
              <a:gd name="T56" fmla="*/ 1750 w 2750"/>
              <a:gd name="T57" fmla="*/ 3000 h 3750"/>
              <a:gd name="T58" fmla="*/ 2000 w 2750"/>
              <a:gd name="T59" fmla="*/ 3250 h 3750"/>
              <a:gd name="T60" fmla="*/ 2375 w 2750"/>
              <a:gd name="T61" fmla="*/ 2875 h 3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50" h="3750">
                <a:moveTo>
                  <a:pt x="1000" y="375"/>
                </a:moveTo>
                <a:cubicBezTo>
                  <a:pt x="1000" y="168"/>
                  <a:pt x="1168" y="0"/>
                  <a:pt x="1375" y="0"/>
                </a:cubicBezTo>
                <a:cubicBezTo>
                  <a:pt x="1582" y="0"/>
                  <a:pt x="1750" y="168"/>
                  <a:pt x="1750" y="375"/>
                </a:cubicBezTo>
                <a:cubicBezTo>
                  <a:pt x="1750" y="500"/>
                  <a:pt x="1750" y="500"/>
                  <a:pt x="1750" y="500"/>
                </a:cubicBezTo>
                <a:cubicBezTo>
                  <a:pt x="2250" y="500"/>
                  <a:pt x="2250" y="500"/>
                  <a:pt x="2250" y="500"/>
                </a:cubicBezTo>
                <a:cubicBezTo>
                  <a:pt x="2250" y="1000"/>
                  <a:pt x="2250" y="1000"/>
                  <a:pt x="2250" y="1000"/>
                </a:cubicBezTo>
                <a:cubicBezTo>
                  <a:pt x="500" y="1000"/>
                  <a:pt x="500" y="1000"/>
                  <a:pt x="500" y="1000"/>
                </a:cubicBezTo>
                <a:cubicBezTo>
                  <a:pt x="500" y="500"/>
                  <a:pt x="500" y="500"/>
                  <a:pt x="500" y="500"/>
                </a:cubicBezTo>
                <a:cubicBezTo>
                  <a:pt x="1000" y="500"/>
                  <a:pt x="1000" y="500"/>
                  <a:pt x="1000" y="500"/>
                </a:cubicBezTo>
                <a:lnTo>
                  <a:pt x="1000" y="375"/>
                </a:lnTo>
                <a:close/>
                <a:moveTo>
                  <a:pt x="500" y="500"/>
                </a:moveTo>
                <a:cubicBezTo>
                  <a:pt x="0" y="500"/>
                  <a:pt x="0" y="500"/>
                  <a:pt x="0" y="500"/>
                </a:cubicBezTo>
                <a:cubicBezTo>
                  <a:pt x="0" y="3750"/>
                  <a:pt x="0" y="3750"/>
                  <a:pt x="0" y="3750"/>
                </a:cubicBezTo>
                <a:cubicBezTo>
                  <a:pt x="2750" y="3750"/>
                  <a:pt x="2750" y="3750"/>
                  <a:pt x="2750" y="3750"/>
                </a:cubicBezTo>
                <a:cubicBezTo>
                  <a:pt x="2750" y="500"/>
                  <a:pt x="2750" y="500"/>
                  <a:pt x="2750" y="500"/>
                </a:cubicBezTo>
                <a:cubicBezTo>
                  <a:pt x="2250" y="500"/>
                  <a:pt x="2250" y="500"/>
                  <a:pt x="2250" y="500"/>
                </a:cubicBezTo>
                <a:moveTo>
                  <a:pt x="500" y="1750"/>
                </a:moveTo>
                <a:cubicBezTo>
                  <a:pt x="1500" y="1750"/>
                  <a:pt x="1500" y="1750"/>
                  <a:pt x="1500" y="1750"/>
                </a:cubicBezTo>
                <a:moveTo>
                  <a:pt x="1500" y="2500"/>
                </a:moveTo>
                <a:cubicBezTo>
                  <a:pt x="500" y="2500"/>
                  <a:pt x="500" y="2500"/>
                  <a:pt x="500" y="2500"/>
                </a:cubicBezTo>
                <a:moveTo>
                  <a:pt x="1500" y="3250"/>
                </a:moveTo>
                <a:cubicBezTo>
                  <a:pt x="500" y="3250"/>
                  <a:pt x="500" y="3250"/>
                  <a:pt x="500" y="3250"/>
                </a:cubicBezTo>
                <a:moveTo>
                  <a:pt x="1750" y="1500"/>
                </a:moveTo>
                <a:cubicBezTo>
                  <a:pt x="2000" y="1750"/>
                  <a:pt x="2000" y="1750"/>
                  <a:pt x="2000" y="1750"/>
                </a:cubicBezTo>
                <a:cubicBezTo>
                  <a:pt x="2375" y="1375"/>
                  <a:pt x="2375" y="1375"/>
                  <a:pt x="2375" y="1375"/>
                </a:cubicBezTo>
                <a:moveTo>
                  <a:pt x="1750" y="2250"/>
                </a:moveTo>
                <a:cubicBezTo>
                  <a:pt x="2000" y="2500"/>
                  <a:pt x="2000" y="2500"/>
                  <a:pt x="2000" y="2500"/>
                </a:cubicBezTo>
                <a:cubicBezTo>
                  <a:pt x="2375" y="2125"/>
                  <a:pt x="2375" y="2125"/>
                  <a:pt x="2375" y="2125"/>
                </a:cubicBezTo>
                <a:moveTo>
                  <a:pt x="1750" y="3000"/>
                </a:moveTo>
                <a:cubicBezTo>
                  <a:pt x="2000" y="3250"/>
                  <a:pt x="2000" y="3250"/>
                  <a:pt x="2000" y="3250"/>
                </a:cubicBezTo>
                <a:cubicBezTo>
                  <a:pt x="2375" y="2875"/>
                  <a:pt x="2375" y="2875"/>
                  <a:pt x="2375" y="2875"/>
                </a:cubicBezTo>
              </a:path>
            </a:pathLst>
          </a:custGeom>
          <a:noFill/>
          <a:ln w="127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a:ea typeface="+mn-ea"/>
              <a:cs typeface="+mn-cs"/>
            </a:endParaRPr>
          </a:p>
        </p:txBody>
      </p:sp>
      <p:sp>
        <p:nvSpPr>
          <p:cNvPr id="57" name="Rectangle 56">
            <a:extLst>
              <a:ext uri="{FF2B5EF4-FFF2-40B4-BE49-F238E27FC236}">
                <a16:creationId xmlns:a16="http://schemas.microsoft.com/office/drawing/2014/main" id="{29088202-D594-27C6-2C33-079A34684410}"/>
              </a:ext>
            </a:extLst>
          </p:cNvPr>
          <p:cNvSpPr/>
          <p:nvPr/>
        </p:nvSpPr>
        <p:spPr bwMode="auto">
          <a:xfrm>
            <a:off x="8124066" y="2254728"/>
            <a:ext cx="3004470" cy="276999"/>
          </a:xfrm>
          <a:prstGeom prst="rect">
            <a:avLst/>
          </a:prstGeom>
          <a:noFill/>
          <a:ln>
            <a:noFill/>
            <a:headEnd type="none" w="med" len="med"/>
            <a:tailEnd type="none" w="med" len="med"/>
          </a:ln>
          <a:effectLst>
            <a:outerShdw blurRad="254000" dist="12700" dir="5400000" sx="101000" sy="101000" algn="ctr" rotWithShape="0">
              <a:srgbClr val="000000">
                <a:alpha val="1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32742" rtl="0" eaLnBrk="1" fontAlgn="auto" latinLnBrk="0" hangingPunct="1">
              <a:lnSpc>
                <a:spcPct val="100000"/>
              </a:lnSpc>
              <a:spcBef>
                <a:spcPts val="0"/>
              </a:spcBef>
              <a:spcAft>
                <a:spcPts val="1200"/>
              </a:spcAft>
              <a:buClrTx/>
              <a:buSzPct val="90000"/>
              <a:buFontTx/>
              <a:buNone/>
              <a:tabLst/>
              <a:defRPr/>
            </a:pPr>
            <a:r>
              <a:rPr kumimoji="0" lang="en-US" sz="1800" b="0" i="0" u="none" strike="noStrike" kern="1200" cap="none" spc="0" normalizeH="0" baseline="0" noProof="0" dirty="0">
                <a:ln>
                  <a:noFill/>
                </a:ln>
                <a:solidFill>
                  <a:srgbClr val="000000"/>
                </a:solidFill>
                <a:effectLst/>
                <a:uLnTx/>
                <a:uFillTx/>
                <a:latin typeface="Segoe UI"/>
                <a:ea typeface="+mn-lt"/>
                <a:cs typeface="Segoe UI"/>
              </a:rPr>
              <a:t>Planning and inventory</a:t>
            </a:r>
          </a:p>
        </p:txBody>
      </p:sp>
      <p:sp>
        <p:nvSpPr>
          <p:cNvPr id="99" name="monitor_3" title="Icon of a monitor with a checkmark on the lower right corner">
            <a:extLst>
              <a:ext uri="{FF2B5EF4-FFF2-40B4-BE49-F238E27FC236}">
                <a16:creationId xmlns:a16="http://schemas.microsoft.com/office/drawing/2014/main" id="{3E4C7E99-B1B5-C1AF-633D-CB150324A424}"/>
              </a:ext>
            </a:extLst>
          </p:cNvPr>
          <p:cNvSpPr>
            <a:spLocks noChangeAspect="1" noEditPoints="1"/>
          </p:cNvSpPr>
          <p:nvPr/>
        </p:nvSpPr>
        <p:spPr bwMode="auto">
          <a:xfrm>
            <a:off x="7414238" y="3249093"/>
            <a:ext cx="331664" cy="272236"/>
          </a:xfrm>
          <a:custGeom>
            <a:avLst/>
            <a:gdLst>
              <a:gd name="T0" fmla="*/ 404 w 404"/>
              <a:gd name="T1" fmla="*/ 223 h 324"/>
              <a:gd name="T2" fmla="*/ 304 w 404"/>
              <a:gd name="T3" fmla="*/ 324 h 324"/>
              <a:gd name="T4" fmla="*/ 256 w 404"/>
              <a:gd name="T5" fmla="*/ 276 h 324"/>
              <a:gd name="T6" fmla="*/ 386 w 404"/>
              <a:gd name="T7" fmla="*/ 171 h 324"/>
              <a:gd name="T8" fmla="*/ 386 w 404"/>
              <a:gd name="T9" fmla="*/ 0 h 324"/>
              <a:gd name="T10" fmla="*/ 0 w 404"/>
              <a:gd name="T11" fmla="*/ 0 h 324"/>
              <a:gd name="T12" fmla="*/ 0 w 404"/>
              <a:gd name="T13" fmla="*/ 223 h 324"/>
              <a:gd name="T14" fmla="*/ 330 w 404"/>
              <a:gd name="T15" fmla="*/ 223 h 324"/>
              <a:gd name="T16" fmla="*/ 117 w 404"/>
              <a:gd name="T17" fmla="*/ 285 h 324"/>
              <a:gd name="T18" fmla="*/ 190 w 404"/>
              <a:gd name="T19" fmla="*/ 285 h 324"/>
              <a:gd name="T20" fmla="*/ 190 w 404"/>
              <a:gd name="T21" fmla="*/ 223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324">
                <a:moveTo>
                  <a:pt x="404" y="223"/>
                </a:moveTo>
                <a:lnTo>
                  <a:pt x="304" y="324"/>
                </a:lnTo>
                <a:lnTo>
                  <a:pt x="256" y="276"/>
                </a:lnTo>
                <a:moveTo>
                  <a:pt x="386" y="171"/>
                </a:moveTo>
                <a:lnTo>
                  <a:pt x="386" y="0"/>
                </a:lnTo>
                <a:lnTo>
                  <a:pt x="0" y="0"/>
                </a:lnTo>
                <a:lnTo>
                  <a:pt x="0" y="223"/>
                </a:lnTo>
                <a:lnTo>
                  <a:pt x="330" y="223"/>
                </a:lnTo>
                <a:moveTo>
                  <a:pt x="117" y="285"/>
                </a:moveTo>
                <a:lnTo>
                  <a:pt x="190" y="285"/>
                </a:lnTo>
                <a:lnTo>
                  <a:pt x="190" y="223"/>
                </a:lnTo>
              </a:path>
            </a:pathLst>
          </a:custGeom>
          <a:noFill/>
          <a:ln w="12700" cap="sq">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a:ea typeface="+mn-ea"/>
              <a:cs typeface="+mn-cs"/>
            </a:endParaRPr>
          </a:p>
        </p:txBody>
      </p:sp>
      <p:sp>
        <p:nvSpPr>
          <p:cNvPr id="7" name="Rectangle 6">
            <a:extLst>
              <a:ext uri="{FF2B5EF4-FFF2-40B4-BE49-F238E27FC236}">
                <a16:creationId xmlns:a16="http://schemas.microsoft.com/office/drawing/2014/main" id="{3050F0FB-5CE1-18B2-918D-408890A8433B}"/>
              </a:ext>
            </a:extLst>
          </p:cNvPr>
          <p:cNvSpPr/>
          <p:nvPr/>
        </p:nvSpPr>
        <p:spPr bwMode="auto">
          <a:xfrm>
            <a:off x="8124066" y="3227661"/>
            <a:ext cx="3004470" cy="276999"/>
          </a:xfrm>
          <a:prstGeom prst="rect">
            <a:avLst/>
          </a:prstGeom>
          <a:noFill/>
          <a:ln>
            <a:noFill/>
            <a:headEnd type="none" w="med" len="med"/>
            <a:tailEnd type="none" w="med" len="med"/>
          </a:ln>
          <a:effectLst>
            <a:outerShdw blurRad="254000" dist="12700" dir="5400000" sx="101000" sy="101000" algn="ctr" rotWithShape="0">
              <a:srgbClr val="000000">
                <a:alpha val="1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32742" rtl="0" eaLnBrk="1" fontAlgn="auto" latinLnBrk="0" hangingPunct="1">
              <a:lnSpc>
                <a:spcPct val="100000"/>
              </a:lnSpc>
              <a:spcBef>
                <a:spcPts val="0"/>
              </a:spcBef>
              <a:spcAft>
                <a:spcPts val="1200"/>
              </a:spcAft>
              <a:buClrTx/>
              <a:buSzPct val="90000"/>
              <a:buFontTx/>
              <a:buNone/>
              <a:tabLst/>
              <a:defRPr/>
            </a:pPr>
            <a:r>
              <a:rPr kumimoji="0" lang="en-US" sz="1800" b="0" i="0" u="none" strike="noStrike" kern="1200" cap="none" spc="0" normalizeH="0" baseline="0" noProof="0" dirty="0">
                <a:ln>
                  <a:noFill/>
                </a:ln>
                <a:solidFill>
                  <a:srgbClr val="000000"/>
                </a:solidFill>
                <a:effectLst/>
                <a:uLnTx/>
                <a:uFillTx/>
                <a:latin typeface="Segoe UI"/>
                <a:ea typeface="+mn-lt"/>
                <a:cs typeface="Segoe UI"/>
              </a:rPr>
              <a:t>Monitoring and operations</a:t>
            </a:r>
          </a:p>
        </p:txBody>
      </p:sp>
      <p:sp>
        <p:nvSpPr>
          <p:cNvPr id="100" name="DevUpdate_ECC5" title="Icon of a clock with an arrow around it pointing clockwise">
            <a:extLst>
              <a:ext uri="{FF2B5EF4-FFF2-40B4-BE49-F238E27FC236}">
                <a16:creationId xmlns:a16="http://schemas.microsoft.com/office/drawing/2014/main" id="{60651564-773C-D066-E17F-AEC42D636971}"/>
              </a:ext>
            </a:extLst>
          </p:cNvPr>
          <p:cNvSpPr>
            <a:spLocks noChangeAspect="1" noEditPoints="1"/>
          </p:cNvSpPr>
          <p:nvPr/>
        </p:nvSpPr>
        <p:spPr bwMode="auto">
          <a:xfrm>
            <a:off x="7407651" y="4166471"/>
            <a:ext cx="344838" cy="345248"/>
          </a:xfrm>
          <a:custGeom>
            <a:avLst/>
            <a:gdLst>
              <a:gd name="T0" fmla="*/ 2500 w 3750"/>
              <a:gd name="T1" fmla="*/ 2750 h 3750"/>
              <a:gd name="T2" fmla="*/ 1750 w 3750"/>
              <a:gd name="T3" fmla="*/ 2000 h 3750"/>
              <a:gd name="T4" fmla="*/ 1750 w 3750"/>
              <a:gd name="T5" fmla="*/ 875 h 3750"/>
              <a:gd name="T6" fmla="*/ 2875 w 3750"/>
              <a:gd name="T7" fmla="*/ 1250 h 3750"/>
              <a:gd name="T8" fmla="*/ 3750 w 3750"/>
              <a:gd name="T9" fmla="*/ 1250 h 3750"/>
              <a:gd name="T10" fmla="*/ 3750 w 3750"/>
              <a:gd name="T11" fmla="*/ 375 h 3750"/>
              <a:gd name="T12" fmla="*/ 3641 w 3750"/>
              <a:gd name="T13" fmla="*/ 1250 h 3750"/>
              <a:gd name="T14" fmla="*/ 1875 w 3750"/>
              <a:gd name="T15" fmla="*/ 0 h 3750"/>
              <a:gd name="T16" fmla="*/ 0 w 3750"/>
              <a:gd name="T17" fmla="*/ 1875 h 3750"/>
              <a:gd name="T18" fmla="*/ 1875 w 3750"/>
              <a:gd name="T19" fmla="*/ 3750 h 3750"/>
              <a:gd name="T20" fmla="*/ 3681 w 3750"/>
              <a:gd name="T21" fmla="*/ 2375 h 3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50" h="3750">
                <a:moveTo>
                  <a:pt x="2500" y="2750"/>
                </a:moveTo>
                <a:cubicBezTo>
                  <a:pt x="1750" y="2000"/>
                  <a:pt x="1750" y="2000"/>
                  <a:pt x="1750" y="2000"/>
                </a:cubicBezTo>
                <a:cubicBezTo>
                  <a:pt x="1750" y="875"/>
                  <a:pt x="1750" y="875"/>
                  <a:pt x="1750" y="875"/>
                </a:cubicBezTo>
                <a:moveTo>
                  <a:pt x="2875" y="1250"/>
                </a:moveTo>
                <a:cubicBezTo>
                  <a:pt x="3750" y="1250"/>
                  <a:pt x="3750" y="1250"/>
                  <a:pt x="3750" y="1250"/>
                </a:cubicBezTo>
                <a:cubicBezTo>
                  <a:pt x="3750" y="375"/>
                  <a:pt x="3750" y="375"/>
                  <a:pt x="3750" y="375"/>
                </a:cubicBezTo>
                <a:moveTo>
                  <a:pt x="3641" y="1250"/>
                </a:moveTo>
                <a:cubicBezTo>
                  <a:pt x="3383" y="522"/>
                  <a:pt x="2691" y="0"/>
                  <a:pt x="1875" y="0"/>
                </a:cubicBezTo>
                <a:cubicBezTo>
                  <a:pt x="839" y="0"/>
                  <a:pt x="0" y="839"/>
                  <a:pt x="0" y="1875"/>
                </a:cubicBezTo>
                <a:cubicBezTo>
                  <a:pt x="0" y="2911"/>
                  <a:pt x="839" y="3750"/>
                  <a:pt x="1875" y="3750"/>
                </a:cubicBezTo>
                <a:cubicBezTo>
                  <a:pt x="2737" y="3750"/>
                  <a:pt x="3461" y="3167"/>
                  <a:pt x="3681" y="2375"/>
                </a:cubicBezTo>
              </a:path>
            </a:pathLst>
          </a:custGeom>
          <a:noFill/>
          <a:ln w="12700" cap="sq">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a:ea typeface="+mn-ea"/>
              <a:cs typeface="+mn-cs"/>
            </a:endParaRPr>
          </a:p>
        </p:txBody>
      </p:sp>
      <p:sp>
        <p:nvSpPr>
          <p:cNvPr id="59" name="Rectangle 58">
            <a:extLst>
              <a:ext uri="{FF2B5EF4-FFF2-40B4-BE49-F238E27FC236}">
                <a16:creationId xmlns:a16="http://schemas.microsoft.com/office/drawing/2014/main" id="{00F4860C-4200-89A6-1D91-67AAEEF6CACA}"/>
              </a:ext>
            </a:extLst>
          </p:cNvPr>
          <p:cNvSpPr/>
          <p:nvPr/>
        </p:nvSpPr>
        <p:spPr bwMode="auto">
          <a:xfrm>
            <a:off x="8124066" y="4200594"/>
            <a:ext cx="3004470" cy="276999"/>
          </a:xfrm>
          <a:prstGeom prst="rect">
            <a:avLst/>
          </a:prstGeom>
          <a:noFill/>
          <a:ln>
            <a:noFill/>
            <a:headEnd type="none" w="med" len="med"/>
            <a:tailEnd type="none" w="med" len="med"/>
          </a:ln>
          <a:effectLst>
            <a:outerShdw blurRad="254000" dist="12700" dir="5400000" sx="101000" sy="101000" algn="ctr" rotWithShape="0">
              <a:srgbClr val="000000">
                <a:alpha val="1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32742" rtl="0" eaLnBrk="1" fontAlgn="auto" latinLnBrk="0" hangingPunct="1">
              <a:lnSpc>
                <a:spcPct val="100000"/>
              </a:lnSpc>
              <a:spcBef>
                <a:spcPts val="0"/>
              </a:spcBef>
              <a:spcAft>
                <a:spcPts val="1200"/>
              </a:spcAft>
              <a:buClrTx/>
              <a:buSzPct val="90000"/>
              <a:buFontTx/>
              <a:buNone/>
              <a:tabLst/>
              <a:defRPr/>
            </a:pPr>
            <a:r>
              <a:rPr kumimoji="0" lang="en-US" sz="1800" b="0" i="0" u="none" strike="noStrike" kern="1200" cap="none" spc="0" normalizeH="0" baseline="0" noProof="0" dirty="0">
                <a:ln>
                  <a:noFill/>
                </a:ln>
                <a:solidFill>
                  <a:srgbClr val="000000"/>
                </a:solidFill>
                <a:effectLst/>
                <a:uLnTx/>
                <a:uFillTx/>
                <a:latin typeface="Segoe UI"/>
                <a:ea typeface="+mn-lt"/>
                <a:cs typeface="Segoe UI"/>
              </a:rPr>
              <a:t>Update management</a:t>
            </a:r>
          </a:p>
        </p:txBody>
      </p:sp>
      <p:sp>
        <p:nvSpPr>
          <p:cNvPr id="101" name="brain_2" title="Icon of a brain with circles and connection lines inside">
            <a:extLst>
              <a:ext uri="{FF2B5EF4-FFF2-40B4-BE49-F238E27FC236}">
                <a16:creationId xmlns:a16="http://schemas.microsoft.com/office/drawing/2014/main" id="{6DB057E9-FDB7-D80C-7D8D-60210F80FF47}"/>
              </a:ext>
            </a:extLst>
          </p:cNvPr>
          <p:cNvSpPr>
            <a:spLocks noChangeAspect="1" noEditPoints="1"/>
          </p:cNvSpPr>
          <p:nvPr/>
        </p:nvSpPr>
        <p:spPr bwMode="auto">
          <a:xfrm>
            <a:off x="7372617" y="5172925"/>
            <a:ext cx="414906" cy="278208"/>
          </a:xfrm>
          <a:custGeom>
            <a:avLst/>
            <a:gdLst>
              <a:gd name="T0" fmla="*/ 379 w 440"/>
              <a:gd name="T1" fmla="*/ 133 h 295"/>
              <a:gd name="T2" fmla="*/ 379 w 440"/>
              <a:gd name="T3" fmla="*/ 169 h 295"/>
              <a:gd name="T4" fmla="*/ 259 w 440"/>
              <a:gd name="T5" fmla="*/ 181 h 295"/>
              <a:gd name="T6" fmla="*/ 295 w 440"/>
              <a:gd name="T7" fmla="*/ 181 h 295"/>
              <a:gd name="T8" fmla="*/ 259 w 440"/>
              <a:gd name="T9" fmla="*/ 181 h 295"/>
              <a:gd name="T10" fmla="*/ 114 w 440"/>
              <a:gd name="T11" fmla="*/ 179 h 295"/>
              <a:gd name="T12" fmla="*/ 78 w 440"/>
              <a:gd name="T13" fmla="*/ 169 h 295"/>
              <a:gd name="T14" fmla="*/ 235 w 440"/>
              <a:gd name="T15" fmla="*/ 88 h 295"/>
              <a:gd name="T16" fmla="*/ 192 w 440"/>
              <a:gd name="T17" fmla="*/ 79 h 295"/>
              <a:gd name="T18" fmla="*/ 174 w 440"/>
              <a:gd name="T19" fmla="*/ 97 h 295"/>
              <a:gd name="T20" fmla="*/ 174 w 440"/>
              <a:gd name="T21" fmla="*/ 61 h 295"/>
              <a:gd name="T22" fmla="*/ 277 w 440"/>
              <a:gd name="T23" fmla="*/ 85 h 295"/>
              <a:gd name="T24" fmla="*/ 313 w 440"/>
              <a:gd name="T25" fmla="*/ 85 h 295"/>
              <a:gd name="T26" fmla="*/ 277 w 440"/>
              <a:gd name="T27" fmla="*/ 85 h 295"/>
              <a:gd name="T28" fmla="*/ 168 w 440"/>
              <a:gd name="T29" fmla="*/ 205 h 295"/>
              <a:gd name="T30" fmla="*/ 168 w 440"/>
              <a:gd name="T31" fmla="*/ 169 h 295"/>
              <a:gd name="T32" fmla="*/ 42 w 440"/>
              <a:gd name="T33" fmla="*/ 169 h 295"/>
              <a:gd name="T34" fmla="*/ 78 w 440"/>
              <a:gd name="T35" fmla="*/ 169 h 295"/>
              <a:gd name="T36" fmla="*/ 42 w 440"/>
              <a:gd name="T37" fmla="*/ 169 h 295"/>
              <a:gd name="T38" fmla="*/ 284 w 440"/>
              <a:gd name="T39" fmla="*/ 121 h 295"/>
              <a:gd name="T40" fmla="*/ 295 w 440"/>
              <a:gd name="T41" fmla="*/ 103 h 295"/>
              <a:gd name="T42" fmla="*/ 114 w 440"/>
              <a:gd name="T43" fmla="*/ 125 h 295"/>
              <a:gd name="T44" fmla="*/ 143 w 440"/>
              <a:gd name="T45" fmla="*/ 133 h 295"/>
              <a:gd name="T46" fmla="*/ 168 w 440"/>
              <a:gd name="T47" fmla="*/ 144 h 295"/>
              <a:gd name="T48" fmla="*/ 361 w 440"/>
              <a:gd name="T49" fmla="*/ 151 h 295"/>
              <a:gd name="T50" fmla="*/ 331 w 440"/>
              <a:gd name="T51" fmla="*/ 160 h 295"/>
              <a:gd name="T52" fmla="*/ 331 w 440"/>
              <a:gd name="T53" fmla="*/ 243 h 295"/>
              <a:gd name="T54" fmla="*/ 321 w 440"/>
              <a:gd name="T55" fmla="*/ 181 h 295"/>
              <a:gd name="T56" fmla="*/ 358 w 440"/>
              <a:gd name="T57" fmla="*/ 206 h 295"/>
              <a:gd name="T58" fmla="*/ 440 w 440"/>
              <a:gd name="T59" fmla="*/ 163 h 295"/>
              <a:gd name="T60" fmla="*/ 388 w 440"/>
              <a:gd name="T61" fmla="*/ 110 h 295"/>
              <a:gd name="T62" fmla="*/ 227 w 440"/>
              <a:gd name="T63" fmla="*/ 30 h 295"/>
              <a:gd name="T64" fmla="*/ 68 w 440"/>
              <a:gd name="T65" fmla="*/ 103 h 295"/>
              <a:gd name="T66" fmla="*/ 4 w 440"/>
              <a:gd name="T67" fmla="*/ 165 h 295"/>
              <a:gd name="T68" fmla="*/ 164 w 440"/>
              <a:gd name="T69" fmla="*/ 237 h 295"/>
              <a:gd name="T70" fmla="*/ 358 w 440"/>
              <a:gd name="T71" fmla="*/ 206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0" h="295">
                <a:moveTo>
                  <a:pt x="361" y="151"/>
                </a:moveTo>
                <a:cubicBezTo>
                  <a:pt x="361" y="141"/>
                  <a:pt x="369" y="133"/>
                  <a:pt x="379" y="133"/>
                </a:cubicBezTo>
                <a:cubicBezTo>
                  <a:pt x="389" y="133"/>
                  <a:pt x="397" y="141"/>
                  <a:pt x="397" y="151"/>
                </a:cubicBezTo>
                <a:cubicBezTo>
                  <a:pt x="397" y="161"/>
                  <a:pt x="389" y="169"/>
                  <a:pt x="379" y="169"/>
                </a:cubicBezTo>
                <a:cubicBezTo>
                  <a:pt x="369" y="169"/>
                  <a:pt x="361" y="161"/>
                  <a:pt x="361" y="151"/>
                </a:cubicBezTo>
                <a:close/>
                <a:moveTo>
                  <a:pt x="259" y="181"/>
                </a:moveTo>
                <a:cubicBezTo>
                  <a:pt x="259" y="191"/>
                  <a:pt x="267" y="199"/>
                  <a:pt x="277" y="199"/>
                </a:cubicBezTo>
                <a:cubicBezTo>
                  <a:pt x="287" y="199"/>
                  <a:pt x="295" y="191"/>
                  <a:pt x="295" y="181"/>
                </a:cubicBezTo>
                <a:cubicBezTo>
                  <a:pt x="295" y="171"/>
                  <a:pt x="287" y="163"/>
                  <a:pt x="277" y="163"/>
                </a:cubicBezTo>
                <a:cubicBezTo>
                  <a:pt x="267" y="163"/>
                  <a:pt x="259" y="171"/>
                  <a:pt x="259" y="181"/>
                </a:cubicBezTo>
                <a:close/>
                <a:moveTo>
                  <a:pt x="114" y="239"/>
                </a:moveTo>
                <a:cubicBezTo>
                  <a:pt x="114" y="179"/>
                  <a:pt x="114" y="179"/>
                  <a:pt x="114" y="179"/>
                </a:cubicBezTo>
                <a:cubicBezTo>
                  <a:pt x="114" y="179"/>
                  <a:pt x="109" y="169"/>
                  <a:pt x="104" y="169"/>
                </a:cubicBezTo>
                <a:cubicBezTo>
                  <a:pt x="104" y="169"/>
                  <a:pt x="104" y="169"/>
                  <a:pt x="78" y="169"/>
                </a:cubicBezTo>
                <a:moveTo>
                  <a:pt x="235" y="260"/>
                </a:moveTo>
                <a:cubicBezTo>
                  <a:pt x="235" y="260"/>
                  <a:pt x="235" y="260"/>
                  <a:pt x="235" y="88"/>
                </a:cubicBezTo>
                <a:cubicBezTo>
                  <a:pt x="235" y="82"/>
                  <a:pt x="231" y="79"/>
                  <a:pt x="225" y="79"/>
                </a:cubicBezTo>
                <a:cubicBezTo>
                  <a:pt x="225" y="79"/>
                  <a:pt x="225" y="79"/>
                  <a:pt x="192" y="79"/>
                </a:cubicBezTo>
                <a:moveTo>
                  <a:pt x="156" y="79"/>
                </a:moveTo>
                <a:cubicBezTo>
                  <a:pt x="156" y="89"/>
                  <a:pt x="164" y="97"/>
                  <a:pt x="174" y="97"/>
                </a:cubicBezTo>
                <a:cubicBezTo>
                  <a:pt x="184" y="97"/>
                  <a:pt x="192" y="89"/>
                  <a:pt x="192" y="79"/>
                </a:cubicBezTo>
                <a:cubicBezTo>
                  <a:pt x="192" y="69"/>
                  <a:pt x="184" y="61"/>
                  <a:pt x="174" y="61"/>
                </a:cubicBezTo>
                <a:cubicBezTo>
                  <a:pt x="164" y="61"/>
                  <a:pt x="156" y="69"/>
                  <a:pt x="156" y="79"/>
                </a:cubicBezTo>
                <a:close/>
                <a:moveTo>
                  <a:pt x="277" y="85"/>
                </a:moveTo>
                <a:cubicBezTo>
                  <a:pt x="277" y="95"/>
                  <a:pt x="285" y="103"/>
                  <a:pt x="295" y="103"/>
                </a:cubicBezTo>
                <a:cubicBezTo>
                  <a:pt x="305" y="103"/>
                  <a:pt x="313" y="95"/>
                  <a:pt x="313" y="85"/>
                </a:cubicBezTo>
                <a:cubicBezTo>
                  <a:pt x="313" y="75"/>
                  <a:pt x="305" y="67"/>
                  <a:pt x="295" y="67"/>
                </a:cubicBezTo>
                <a:cubicBezTo>
                  <a:pt x="285" y="67"/>
                  <a:pt x="277" y="75"/>
                  <a:pt x="277" y="85"/>
                </a:cubicBezTo>
                <a:close/>
                <a:moveTo>
                  <a:pt x="150" y="187"/>
                </a:moveTo>
                <a:cubicBezTo>
                  <a:pt x="150" y="197"/>
                  <a:pt x="158" y="205"/>
                  <a:pt x="168" y="205"/>
                </a:cubicBezTo>
                <a:cubicBezTo>
                  <a:pt x="178" y="205"/>
                  <a:pt x="186" y="197"/>
                  <a:pt x="186" y="187"/>
                </a:cubicBezTo>
                <a:cubicBezTo>
                  <a:pt x="186" y="177"/>
                  <a:pt x="178" y="169"/>
                  <a:pt x="168" y="169"/>
                </a:cubicBezTo>
                <a:cubicBezTo>
                  <a:pt x="158" y="169"/>
                  <a:pt x="150" y="177"/>
                  <a:pt x="150" y="187"/>
                </a:cubicBezTo>
                <a:close/>
                <a:moveTo>
                  <a:pt x="42" y="169"/>
                </a:moveTo>
                <a:cubicBezTo>
                  <a:pt x="42" y="179"/>
                  <a:pt x="50" y="187"/>
                  <a:pt x="60" y="187"/>
                </a:cubicBezTo>
                <a:cubicBezTo>
                  <a:pt x="70" y="187"/>
                  <a:pt x="78" y="179"/>
                  <a:pt x="78" y="169"/>
                </a:cubicBezTo>
                <a:cubicBezTo>
                  <a:pt x="78" y="159"/>
                  <a:pt x="70" y="151"/>
                  <a:pt x="60" y="151"/>
                </a:cubicBezTo>
                <a:cubicBezTo>
                  <a:pt x="50" y="151"/>
                  <a:pt x="42" y="159"/>
                  <a:pt x="42" y="169"/>
                </a:cubicBezTo>
                <a:close/>
                <a:moveTo>
                  <a:pt x="235" y="121"/>
                </a:moveTo>
                <a:cubicBezTo>
                  <a:pt x="235" y="121"/>
                  <a:pt x="235" y="121"/>
                  <a:pt x="284" y="121"/>
                </a:cubicBezTo>
                <a:cubicBezTo>
                  <a:pt x="290" y="121"/>
                  <a:pt x="295" y="117"/>
                  <a:pt x="295" y="112"/>
                </a:cubicBezTo>
                <a:cubicBezTo>
                  <a:pt x="295" y="112"/>
                  <a:pt x="295" y="112"/>
                  <a:pt x="295" y="103"/>
                </a:cubicBezTo>
                <a:moveTo>
                  <a:pt x="114" y="49"/>
                </a:moveTo>
                <a:cubicBezTo>
                  <a:pt x="114" y="49"/>
                  <a:pt x="114" y="51"/>
                  <a:pt x="114" y="125"/>
                </a:cubicBezTo>
                <a:cubicBezTo>
                  <a:pt x="114" y="130"/>
                  <a:pt x="118" y="133"/>
                  <a:pt x="123" y="133"/>
                </a:cubicBezTo>
                <a:cubicBezTo>
                  <a:pt x="123" y="133"/>
                  <a:pt x="123" y="133"/>
                  <a:pt x="143" y="133"/>
                </a:cubicBezTo>
                <a:cubicBezTo>
                  <a:pt x="143" y="133"/>
                  <a:pt x="143" y="133"/>
                  <a:pt x="158" y="133"/>
                </a:cubicBezTo>
                <a:cubicBezTo>
                  <a:pt x="163" y="133"/>
                  <a:pt x="168" y="139"/>
                  <a:pt x="168" y="144"/>
                </a:cubicBezTo>
                <a:cubicBezTo>
                  <a:pt x="168" y="144"/>
                  <a:pt x="168" y="144"/>
                  <a:pt x="168" y="169"/>
                </a:cubicBezTo>
                <a:moveTo>
                  <a:pt x="361" y="151"/>
                </a:moveTo>
                <a:cubicBezTo>
                  <a:pt x="361" y="151"/>
                  <a:pt x="361" y="151"/>
                  <a:pt x="340" y="151"/>
                </a:cubicBezTo>
                <a:cubicBezTo>
                  <a:pt x="335" y="151"/>
                  <a:pt x="331" y="155"/>
                  <a:pt x="331" y="160"/>
                </a:cubicBezTo>
                <a:cubicBezTo>
                  <a:pt x="331" y="160"/>
                  <a:pt x="331" y="160"/>
                  <a:pt x="331" y="205"/>
                </a:cubicBezTo>
                <a:moveTo>
                  <a:pt x="331" y="243"/>
                </a:moveTo>
                <a:cubicBezTo>
                  <a:pt x="331" y="243"/>
                  <a:pt x="331" y="243"/>
                  <a:pt x="331" y="190"/>
                </a:cubicBezTo>
                <a:cubicBezTo>
                  <a:pt x="331" y="185"/>
                  <a:pt x="327" y="181"/>
                  <a:pt x="321" y="181"/>
                </a:cubicBezTo>
                <a:cubicBezTo>
                  <a:pt x="321" y="181"/>
                  <a:pt x="321" y="181"/>
                  <a:pt x="295" y="181"/>
                </a:cubicBezTo>
                <a:moveTo>
                  <a:pt x="358" y="206"/>
                </a:moveTo>
                <a:cubicBezTo>
                  <a:pt x="367" y="212"/>
                  <a:pt x="377" y="215"/>
                  <a:pt x="388" y="215"/>
                </a:cubicBezTo>
                <a:cubicBezTo>
                  <a:pt x="417" y="215"/>
                  <a:pt x="440" y="192"/>
                  <a:pt x="440" y="163"/>
                </a:cubicBezTo>
                <a:cubicBezTo>
                  <a:pt x="440" y="134"/>
                  <a:pt x="417" y="111"/>
                  <a:pt x="388" y="111"/>
                </a:cubicBezTo>
                <a:cubicBezTo>
                  <a:pt x="388" y="110"/>
                  <a:pt x="388" y="110"/>
                  <a:pt x="388" y="110"/>
                </a:cubicBezTo>
                <a:cubicBezTo>
                  <a:pt x="388" y="110"/>
                  <a:pt x="379" y="38"/>
                  <a:pt x="310" y="41"/>
                </a:cubicBezTo>
                <a:cubicBezTo>
                  <a:pt x="310" y="41"/>
                  <a:pt x="275" y="4"/>
                  <a:pt x="227" y="30"/>
                </a:cubicBezTo>
                <a:cubicBezTo>
                  <a:pt x="227" y="30"/>
                  <a:pt x="183" y="0"/>
                  <a:pt x="146" y="53"/>
                </a:cubicBezTo>
                <a:cubicBezTo>
                  <a:pt x="146" y="53"/>
                  <a:pt x="79" y="26"/>
                  <a:pt x="68" y="103"/>
                </a:cubicBezTo>
                <a:cubicBezTo>
                  <a:pt x="68" y="103"/>
                  <a:pt x="68" y="103"/>
                  <a:pt x="68" y="103"/>
                </a:cubicBezTo>
                <a:cubicBezTo>
                  <a:pt x="68" y="103"/>
                  <a:pt x="7" y="116"/>
                  <a:pt x="4" y="165"/>
                </a:cubicBezTo>
                <a:cubicBezTo>
                  <a:pt x="0" y="213"/>
                  <a:pt x="42" y="247"/>
                  <a:pt x="87" y="215"/>
                </a:cubicBezTo>
                <a:cubicBezTo>
                  <a:pt x="87" y="215"/>
                  <a:pt x="120" y="263"/>
                  <a:pt x="164" y="237"/>
                </a:cubicBezTo>
                <a:cubicBezTo>
                  <a:pt x="164" y="237"/>
                  <a:pt x="222" y="295"/>
                  <a:pt x="270" y="235"/>
                </a:cubicBezTo>
                <a:cubicBezTo>
                  <a:pt x="270" y="235"/>
                  <a:pt x="329" y="282"/>
                  <a:pt x="358" y="206"/>
                </a:cubicBezTo>
                <a:close/>
              </a:path>
            </a:pathLst>
          </a:custGeom>
          <a:noFill/>
          <a:ln w="1270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gradFill>
              <a:effectLst/>
              <a:uLnTx/>
              <a:uFillTx/>
              <a:latin typeface="Calibri" panose="020F0502020204030204"/>
              <a:ea typeface="+mn-ea"/>
              <a:cs typeface="+mn-cs"/>
            </a:endParaRPr>
          </a:p>
        </p:txBody>
      </p:sp>
      <p:sp>
        <p:nvSpPr>
          <p:cNvPr id="61" name="Rectangle 60">
            <a:extLst>
              <a:ext uri="{FF2B5EF4-FFF2-40B4-BE49-F238E27FC236}">
                <a16:creationId xmlns:a16="http://schemas.microsoft.com/office/drawing/2014/main" id="{13C505BA-A72E-4474-8905-F5C6C2568F42}"/>
              </a:ext>
            </a:extLst>
          </p:cNvPr>
          <p:cNvSpPr/>
          <p:nvPr/>
        </p:nvSpPr>
        <p:spPr bwMode="auto">
          <a:xfrm>
            <a:off x="8124066" y="5173530"/>
            <a:ext cx="3004470" cy="276999"/>
          </a:xfrm>
          <a:prstGeom prst="rect">
            <a:avLst/>
          </a:prstGeom>
          <a:noFill/>
          <a:ln>
            <a:noFill/>
            <a:headEnd type="none" w="med" len="med"/>
            <a:tailEnd type="none" w="med" len="med"/>
          </a:ln>
          <a:effectLst>
            <a:outerShdw blurRad="254000" dist="12700" dir="5400000" sx="101000" sy="101000" algn="ctr" rotWithShape="0">
              <a:srgbClr val="000000">
                <a:alpha val="1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32742" rtl="0" eaLnBrk="1" fontAlgn="auto" latinLnBrk="0" hangingPunct="1">
              <a:lnSpc>
                <a:spcPct val="100000"/>
              </a:lnSpc>
              <a:spcBef>
                <a:spcPts val="0"/>
              </a:spcBef>
              <a:spcAft>
                <a:spcPts val="1200"/>
              </a:spcAft>
              <a:buClrTx/>
              <a:buSzPct val="90000"/>
              <a:buFontTx/>
              <a:buNone/>
              <a:tabLst/>
              <a:defRPr/>
            </a:pPr>
            <a:r>
              <a:rPr kumimoji="0" lang="en-US" sz="1800" b="0" i="0" u="none" strike="noStrike" kern="1200" cap="none" spc="0" normalizeH="0" baseline="0" noProof="0" dirty="0">
                <a:ln>
                  <a:noFill/>
                </a:ln>
                <a:solidFill>
                  <a:srgbClr val="000000"/>
                </a:solidFill>
                <a:effectLst/>
                <a:uLnTx/>
                <a:uFillTx/>
                <a:latin typeface="Segoe UI"/>
                <a:ea typeface="+mn-lt"/>
                <a:cs typeface="Segoe UI"/>
              </a:rPr>
              <a:t>Reporting and insights</a:t>
            </a:r>
          </a:p>
        </p:txBody>
      </p:sp>
      <p:cxnSp>
        <p:nvCxnSpPr>
          <p:cNvPr id="22" name="Straight Connector 21">
            <a:extLst>
              <a:ext uri="{FF2B5EF4-FFF2-40B4-BE49-F238E27FC236}">
                <a16:creationId xmlns:a16="http://schemas.microsoft.com/office/drawing/2014/main" id="{8FBBF88D-13FA-5891-6287-A2C94C2AA465}"/>
              </a:ext>
              <a:ext uri="{C183D7F6-B498-43B3-948B-1728B52AA6E4}">
                <adec:decorative xmlns:adec="http://schemas.microsoft.com/office/drawing/2017/decorative" val="1"/>
              </a:ext>
            </a:extLst>
          </p:cNvPr>
          <p:cNvCxnSpPr>
            <a:cxnSpLocks/>
          </p:cNvCxnSpPr>
          <p:nvPr/>
        </p:nvCxnSpPr>
        <p:spPr>
          <a:xfrm>
            <a:off x="8070676" y="2879694"/>
            <a:ext cx="3017520" cy="0"/>
          </a:xfrm>
          <a:prstGeom prst="line">
            <a:avLst/>
          </a:prstGeom>
          <a:ln w="6350">
            <a:solidFill>
              <a:schemeClr val="bg1">
                <a:lumMod val="75000"/>
              </a:schemeClr>
            </a:solidFill>
            <a:prstDash val="dash"/>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76F10992-C96C-84EB-865C-E2563D119815}"/>
              </a:ext>
              <a:ext uri="{C183D7F6-B498-43B3-948B-1728B52AA6E4}">
                <adec:decorative xmlns:adec="http://schemas.microsoft.com/office/drawing/2017/decorative" val="1"/>
              </a:ext>
            </a:extLst>
          </p:cNvPr>
          <p:cNvCxnSpPr>
            <a:cxnSpLocks/>
          </p:cNvCxnSpPr>
          <p:nvPr/>
        </p:nvCxnSpPr>
        <p:spPr>
          <a:xfrm>
            <a:off x="8070676" y="3852627"/>
            <a:ext cx="3017520" cy="0"/>
          </a:xfrm>
          <a:prstGeom prst="line">
            <a:avLst/>
          </a:prstGeom>
          <a:ln w="6350">
            <a:solidFill>
              <a:schemeClr val="bg1">
                <a:lumMod val="75000"/>
              </a:schemeClr>
            </a:solidFill>
            <a:prstDash val="dash"/>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0799A19-47CD-1DB0-ADEF-254608628F2B}"/>
              </a:ext>
              <a:ext uri="{C183D7F6-B498-43B3-948B-1728B52AA6E4}">
                <adec:decorative xmlns:adec="http://schemas.microsoft.com/office/drawing/2017/decorative" val="1"/>
              </a:ext>
            </a:extLst>
          </p:cNvPr>
          <p:cNvCxnSpPr>
            <a:cxnSpLocks/>
          </p:cNvCxnSpPr>
          <p:nvPr/>
        </p:nvCxnSpPr>
        <p:spPr>
          <a:xfrm>
            <a:off x="8070676" y="4825560"/>
            <a:ext cx="3017520" cy="0"/>
          </a:xfrm>
          <a:prstGeom prst="line">
            <a:avLst/>
          </a:prstGeom>
          <a:ln w="6350">
            <a:solidFill>
              <a:schemeClr val="bg1">
                <a:lumMod val="75000"/>
              </a:schemeClr>
            </a:solidFill>
            <a:prstDash val="dash"/>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3" name="Title 1">
            <a:extLst>
              <a:ext uri="{FF2B5EF4-FFF2-40B4-BE49-F238E27FC236}">
                <a16:creationId xmlns:a16="http://schemas.microsoft.com/office/drawing/2014/main" id="{5885B9C8-1883-A4CC-F19A-759F7B9D36F7}"/>
              </a:ext>
            </a:extLst>
          </p:cNvPr>
          <p:cNvSpPr txBox="1">
            <a:spLocks/>
          </p:cNvSpPr>
          <p:nvPr/>
        </p:nvSpPr>
        <p:spPr>
          <a:xfrm>
            <a:off x="1618584" y="6139688"/>
            <a:ext cx="3893438" cy="246221"/>
          </a:xfrm>
          <a:prstGeom prst="rect">
            <a:avLst/>
          </a:prstGeom>
        </p:spPr>
        <p:txBody>
          <a:bodyPr vert="horz" wrap="none" lIns="0" tIns="0" rIns="0" bIns="0" rtlCol="0" anchor="t">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dirty="0">
                <a:ln w="3175">
                  <a:noFill/>
                </a:ln>
                <a:solidFill>
                  <a:srgbClr val="5C5AD4"/>
                </a:solidFill>
                <a:effectLst/>
                <a:uLnTx/>
                <a:uFillTx/>
                <a:latin typeface="Segoe UI Semibold"/>
                <a:ea typeface="+mn-ea"/>
                <a:cs typeface="Segoe UI"/>
              </a:rPr>
              <a:t>AI-based proactive management platform</a:t>
            </a:r>
          </a:p>
        </p:txBody>
      </p:sp>
    </p:spTree>
    <p:extLst>
      <p:ext uri="{BB962C8B-B14F-4D97-AF65-F5344CB8AC3E}">
        <p14:creationId xmlns:p14="http://schemas.microsoft.com/office/powerpoint/2010/main" val="1158595262"/>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65">
            <a:extLst>
              <a:ext uri="{FF2B5EF4-FFF2-40B4-BE49-F238E27FC236}">
                <a16:creationId xmlns:a16="http://schemas.microsoft.com/office/drawing/2014/main" id="{42CA7ED1-86F9-158D-2F30-96F610710E60}"/>
              </a:ext>
              <a:ext uri="{C183D7F6-B498-43B3-948B-1728B52AA6E4}">
                <adec:decorative xmlns:adec="http://schemas.microsoft.com/office/drawing/2017/decorative" val="1"/>
              </a:ext>
            </a:extLst>
          </p:cNvPr>
          <p:cNvGrpSpPr/>
          <p:nvPr/>
        </p:nvGrpSpPr>
        <p:grpSpPr>
          <a:xfrm>
            <a:off x="6074707" y="4670979"/>
            <a:ext cx="5367650" cy="1743277"/>
            <a:chOff x="6074707" y="4670979"/>
            <a:chExt cx="5367650" cy="1743277"/>
          </a:xfrm>
        </p:grpSpPr>
        <p:sp>
          <p:nvSpPr>
            <p:cNvPr id="67" name="Rectangle: Top Corners Rounded 66">
              <a:extLst>
                <a:ext uri="{FF2B5EF4-FFF2-40B4-BE49-F238E27FC236}">
                  <a16:creationId xmlns:a16="http://schemas.microsoft.com/office/drawing/2014/main" id="{A0E9D319-F7CB-22AF-D01D-056DF045E7FA}"/>
                </a:ext>
                <a:ext uri="{C183D7F6-B498-43B3-948B-1728B52AA6E4}">
                  <adec:decorative xmlns:adec="http://schemas.microsoft.com/office/drawing/2017/decorative" val="1"/>
                </a:ext>
              </a:extLst>
            </p:cNvPr>
            <p:cNvSpPr/>
            <p:nvPr/>
          </p:nvSpPr>
          <p:spPr bwMode="auto">
            <a:xfrm>
              <a:off x="6074707" y="4670979"/>
              <a:ext cx="5367650" cy="1705848"/>
            </a:xfrm>
            <a:prstGeom prst="round2SameRect">
              <a:avLst>
                <a:gd name="adj1" fmla="val 0"/>
                <a:gd name="adj2" fmla="val 7937"/>
              </a:avLst>
            </a:prstGeom>
            <a:ln w="3175">
              <a:solidFill>
                <a:schemeClr val="accent3"/>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68" name="Rectangle: Rounded Corners 67">
              <a:extLst>
                <a:ext uri="{FF2B5EF4-FFF2-40B4-BE49-F238E27FC236}">
                  <a16:creationId xmlns:a16="http://schemas.microsoft.com/office/drawing/2014/main" id="{067D7AC2-9180-85BB-5E38-FA3C6AF86AE8}"/>
                </a:ext>
                <a:ext uri="{C183D7F6-B498-43B3-948B-1728B52AA6E4}">
                  <adec:decorative xmlns:adec="http://schemas.microsoft.com/office/drawing/2017/decorative" val="1"/>
                </a:ext>
              </a:extLst>
            </p:cNvPr>
            <p:cNvSpPr/>
            <p:nvPr/>
          </p:nvSpPr>
          <p:spPr bwMode="auto">
            <a:xfrm rot="5400000">
              <a:off x="8730086" y="5745730"/>
              <a:ext cx="56893" cy="1280160"/>
            </a:xfrm>
            <a:prstGeom prst="roundRect">
              <a:avLst>
                <a:gd name="adj" fmla="val 50000"/>
              </a:avLst>
            </a:prstGeom>
            <a:solidFill>
              <a:srgbClr val="4B53BC"/>
            </a:solidFill>
            <a:ln>
              <a:noFill/>
              <a:headEnd type="none" w="med" len="med"/>
              <a:tailEnd type="none" w="med" len="med"/>
            </a:ln>
            <a:effectLst>
              <a:outerShdw blurRad="63500" dist="38100" dir="2700000" algn="tl" rotWithShape="0">
                <a:schemeClr val="accent1">
                  <a:alpha val="2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grpSp>
      <p:sp>
        <p:nvSpPr>
          <p:cNvPr id="4" name="Title 3">
            <a:extLst>
              <a:ext uri="{FF2B5EF4-FFF2-40B4-BE49-F238E27FC236}">
                <a16:creationId xmlns:a16="http://schemas.microsoft.com/office/drawing/2014/main" id="{8F9D963D-4999-0FD1-EA0F-271EF75639F9}"/>
              </a:ext>
            </a:extLst>
          </p:cNvPr>
          <p:cNvSpPr>
            <a:spLocks noGrp="1"/>
          </p:cNvSpPr>
          <p:nvPr>
            <p:ph type="title"/>
          </p:nvPr>
        </p:nvSpPr>
        <p:spPr>
          <a:xfrm>
            <a:off x="588263" y="457200"/>
            <a:ext cx="11018520" cy="1477328"/>
          </a:xfrm>
        </p:spPr>
        <p:txBody>
          <a:bodyPr/>
          <a:lstStyle/>
          <a:p>
            <a:r>
              <a:rPr lang="en-US" sz="3200" dirty="0">
                <a:solidFill>
                  <a:schemeClr val="accent1"/>
                </a:solidFill>
              </a:rPr>
              <a:t>Devices supported</a:t>
            </a:r>
            <a:br>
              <a:rPr lang="en-US" sz="3200" dirty="0">
                <a:solidFill>
                  <a:schemeClr val="accent1"/>
                </a:solidFill>
              </a:rPr>
            </a:br>
            <a:r>
              <a:rPr lang="en-US" sz="3200" noProof="0" dirty="0"/>
              <a:t>with </a:t>
            </a:r>
            <a:r>
              <a:rPr lang="en-US" sz="3200" dirty="0"/>
              <a:t>Teams Rooms Pro</a:t>
            </a:r>
            <a:br>
              <a:rPr lang="en-US" sz="3200" dirty="0"/>
            </a:br>
            <a:r>
              <a:rPr lang="en-US" sz="3200" dirty="0"/>
              <a:t>Management </a:t>
            </a:r>
          </a:p>
        </p:txBody>
      </p:sp>
      <p:grpSp>
        <p:nvGrpSpPr>
          <p:cNvPr id="22" name="Group 21">
            <a:extLst>
              <a:ext uri="{FF2B5EF4-FFF2-40B4-BE49-F238E27FC236}">
                <a16:creationId xmlns:a16="http://schemas.microsoft.com/office/drawing/2014/main" id="{CA35C93C-047C-0299-AFFC-B7C43F70744A}"/>
              </a:ext>
              <a:ext uri="{C183D7F6-B498-43B3-948B-1728B52AA6E4}">
                <adec:decorative xmlns:adec="http://schemas.microsoft.com/office/drawing/2017/decorative" val="1"/>
              </a:ext>
            </a:extLst>
          </p:cNvPr>
          <p:cNvGrpSpPr/>
          <p:nvPr/>
        </p:nvGrpSpPr>
        <p:grpSpPr>
          <a:xfrm>
            <a:off x="588263" y="2272523"/>
            <a:ext cx="745480" cy="745480"/>
            <a:chOff x="1462607" y="1801878"/>
            <a:chExt cx="731520" cy="731520"/>
          </a:xfrm>
        </p:grpSpPr>
        <p:sp>
          <p:nvSpPr>
            <p:cNvPr id="31" name="Oval 30">
              <a:extLst>
                <a:ext uri="{FF2B5EF4-FFF2-40B4-BE49-F238E27FC236}">
                  <a16:creationId xmlns:a16="http://schemas.microsoft.com/office/drawing/2014/main" id="{CC3C5C8F-E5F0-445C-DBA3-A897E16BFC0F}"/>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32" name="Oval 31">
              <a:extLst>
                <a:ext uri="{FF2B5EF4-FFF2-40B4-BE49-F238E27FC236}">
                  <a16:creationId xmlns:a16="http://schemas.microsoft.com/office/drawing/2014/main" id="{6E9A6446-C130-3830-EAB7-96DC018C23CD}"/>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sp>
        <p:nvSpPr>
          <p:cNvPr id="26" name="monitor_3" title="Icon of a monitor with a checkmark on the lower right corner">
            <a:extLst>
              <a:ext uri="{FF2B5EF4-FFF2-40B4-BE49-F238E27FC236}">
                <a16:creationId xmlns:a16="http://schemas.microsoft.com/office/drawing/2014/main" id="{2F4181D5-8593-E276-B6FF-154E254CEE0B}"/>
              </a:ext>
            </a:extLst>
          </p:cNvPr>
          <p:cNvSpPr>
            <a:spLocks noChangeAspect="1" noEditPoints="1"/>
          </p:cNvSpPr>
          <p:nvPr/>
        </p:nvSpPr>
        <p:spPr bwMode="auto">
          <a:xfrm>
            <a:off x="795171" y="2509145"/>
            <a:ext cx="331664" cy="272236"/>
          </a:xfrm>
          <a:custGeom>
            <a:avLst/>
            <a:gdLst>
              <a:gd name="T0" fmla="*/ 404 w 404"/>
              <a:gd name="T1" fmla="*/ 223 h 324"/>
              <a:gd name="T2" fmla="*/ 304 w 404"/>
              <a:gd name="T3" fmla="*/ 324 h 324"/>
              <a:gd name="T4" fmla="*/ 256 w 404"/>
              <a:gd name="T5" fmla="*/ 276 h 324"/>
              <a:gd name="T6" fmla="*/ 386 w 404"/>
              <a:gd name="T7" fmla="*/ 171 h 324"/>
              <a:gd name="T8" fmla="*/ 386 w 404"/>
              <a:gd name="T9" fmla="*/ 0 h 324"/>
              <a:gd name="T10" fmla="*/ 0 w 404"/>
              <a:gd name="T11" fmla="*/ 0 h 324"/>
              <a:gd name="T12" fmla="*/ 0 w 404"/>
              <a:gd name="T13" fmla="*/ 223 h 324"/>
              <a:gd name="T14" fmla="*/ 330 w 404"/>
              <a:gd name="T15" fmla="*/ 223 h 324"/>
              <a:gd name="T16" fmla="*/ 117 w 404"/>
              <a:gd name="T17" fmla="*/ 285 h 324"/>
              <a:gd name="T18" fmla="*/ 190 w 404"/>
              <a:gd name="T19" fmla="*/ 285 h 324"/>
              <a:gd name="T20" fmla="*/ 190 w 404"/>
              <a:gd name="T21" fmla="*/ 223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324">
                <a:moveTo>
                  <a:pt x="404" y="223"/>
                </a:moveTo>
                <a:lnTo>
                  <a:pt x="304" y="324"/>
                </a:lnTo>
                <a:lnTo>
                  <a:pt x="256" y="276"/>
                </a:lnTo>
                <a:moveTo>
                  <a:pt x="386" y="171"/>
                </a:moveTo>
                <a:lnTo>
                  <a:pt x="386" y="0"/>
                </a:lnTo>
                <a:lnTo>
                  <a:pt x="0" y="0"/>
                </a:lnTo>
                <a:lnTo>
                  <a:pt x="0" y="223"/>
                </a:lnTo>
                <a:lnTo>
                  <a:pt x="330" y="223"/>
                </a:lnTo>
                <a:moveTo>
                  <a:pt x="117" y="285"/>
                </a:moveTo>
                <a:lnTo>
                  <a:pt x="190" y="285"/>
                </a:lnTo>
                <a:lnTo>
                  <a:pt x="190" y="223"/>
                </a:lnTo>
              </a:path>
            </a:pathLst>
          </a:custGeom>
          <a:noFill/>
          <a:ln w="12700" cap="sq">
            <a:solidFill>
              <a:schemeClr val="bg1"/>
            </a:solidFill>
            <a:prstDash val="solid"/>
            <a:miter lim="800000"/>
            <a:headEnd/>
            <a:tailEnd/>
          </a:ln>
        </p:spPr>
        <p:txBody>
          <a:bodyPr vert="horz" wrap="square" lIns="91440" tIns="45720" rIns="91440" bIns="45720" numCol="1"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Segoe UI"/>
              <a:ea typeface="+mn-ea"/>
              <a:cs typeface="+mn-cs"/>
            </a:endParaRPr>
          </a:p>
        </p:txBody>
      </p:sp>
      <p:sp>
        <p:nvSpPr>
          <p:cNvPr id="25" name="Rectangle 24">
            <a:extLst>
              <a:ext uri="{FF2B5EF4-FFF2-40B4-BE49-F238E27FC236}">
                <a16:creationId xmlns:a16="http://schemas.microsoft.com/office/drawing/2014/main" id="{35A39CAF-43C3-55F1-A3B7-01E3CAB96029}"/>
              </a:ext>
            </a:extLst>
          </p:cNvPr>
          <p:cNvSpPr>
            <a:spLocks/>
          </p:cNvSpPr>
          <p:nvPr/>
        </p:nvSpPr>
        <p:spPr bwMode="auto">
          <a:xfrm>
            <a:off x="1534873" y="2368264"/>
            <a:ext cx="4104935" cy="492443"/>
          </a:xfrm>
          <a:prstGeom prst="rect">
            <a:avLst/>
          </a:prstGeom>
          <a:noFill/>
          <a:ln>
            <a:noFill/>
            <a:headEnd type="none" w="med" len="med"/>
            <a:tailEnd type="none" w="med" len="med"/>
          </a:ln>
          <a:effectLst>
            <a:outerShdw blurRad="254000" dist="12700" dir="5400000" sx="101000" sy="101000" algn="ctr" rotWithShape="0">
              <a:srgbClr val="000000">
                <a:alpha val="1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l" defTabSz="932742" rtl="0" eaLnBrk="1" fontAlgn="auto" latinLnBrk="0" hangingPunct="1">
              <a:lnSpc>
                <a:spcPct val="100000"/>
              </a:lnSpc>
              <a:spcBef>
                <a:spcPts val="0"/>
              </a:spcBef>
              <a:spcAft>
                <a:spcPts val="1200"/>
              </a:spcAft>
              <a:buClrTx/>
              <a:buSzPct val="90000"/>
              <a:buFontTx/>
              <a:buNone/>
              <a:tabLst/>
              <a:defRPr/>
            </a:pPr>
            <a:r>
              <a:rPr kumimoji="0" lang="en-US" sz="1600" b="0" i="0" u="none" strike="noStrike" kern="1200" cap="none" spc="0" normalizeH="0" baseline="0" noProof="0" dirty="0">
                <a:ln>
                  <a:noFill/>
                </a:ln>
                <a:solidFill>
                  <a:srgbClr val="000000"/>
                </a:solidFill>
                <a:effectLst/>
                <a:uLnTx/>
                <a:uFillTx/>
                <a:latin typeface="Segoe UI"/>
                <a:ea typeface="+mn-lt"/>
                <a:cs typeface="Segoe UI"/>
              </a:rPr>
              <a:t>Teams-certified Windows devices and peripherals including Surface</a:t>
            </a:r>
            <a:r>
              <a:rPr kumimoji="0" lang="en-US" sz="1600" b="0" i="0" u="none" strike="noStrike" kern="1200" cap="none" spc="0" normalizeH="0" baseline="30000" noProof="0" dirty="0">
                <a:ln>
                  <a:noFill/>
                </a:ln>
                <a:solidFill>
                  <a:srgbClr val="000000"/>
                </a:solidFill>
                <a:effectLst/>
                <a:uLnTx/>
                <a:uFillTx/>
                <a:latin typeface="Segoe UI"/>
                <a:ea typeface="+mn-lt"/>
                <a:cs typeface="Segoe UI"/>
              </a:rPr>
              <a:t>1</a:t>
            </a:r>
            <a:r>
              <a:rPr kumimoji="0" lang="en-US" sz="1600" b="0" i="0" u="none" strike="noStrike" kern="1200" cap="none" spc="0" normalizeH="0" baseline="0" noProof="0" dirty="0">
                <a:ln>
                  <a:noFill/>
                </a:ln>
                <a:solidFill>
                  <a:srgbClr val="000000"/>
                </a:solidFill>
                <a:effectLst/>
                <a:uLnTx/>
                <a:uFillTx/>
                <a:latin typeface="Segoe UI"/>
                <a:ea typeface="+mn-lt"/>
                <a:cs typeface="Segoe UI"/>
              </a:rPr>
              <a:t> Hub</a:t>
            </a:r>
          </a:p>
        </p:txBody>
      </p:sp>
      <p:cxnSp>
        <p:nvCxnSpPr>
          <p:cNvPr id="34" name="Straight Connector 33">
            <a:extLst>
              <a:ext uri="{FF2B5EF4-FFF2-40B4-BE49-F238E27FC236}">
                <a16:creationId xmlns:a16="http://schemas.microsoft.com/office/drawing/2014/main" id="{9838CAE7-8203-77E1-6871-CE3E86BF25F0}"/>
              </a:ext>
              <a:ext uri="{C183D7F6-B498-43B3-948B-1728B52AA6E4}">
                <adec:decorative xmlns:adec="http://schemas.microsoft.com/office/drawing/2017/decorative" val="1"/>
              </a:ext>
            </a:extLst>
          </p:cNvPr>
          <p:cNvCxnSpPr>
            <a:cxnSpLocks/>
          </p:cNvCxnSpPr>
          <p:nvPr/>
        </p:nvCxnSpPr>
        <p:spPr>
          <a:xfrm>
            <a:off x="1525169" y="3249256"/>
            <a:ext cx="3931920" cy="0"/>
          </a:xfrm>
          <a:prstGeom prst="line">
            <a:avLst/>
          </a:prstGeom>
          <a:ln w="6350">
            <a:solidFill>
              <a:schemeClr val="bg1">
                <a:lumMod val="75000"/>
              </a:schemeClr>
            </a:solidFill>
            <a:prstDash val="dash"/>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38" name="Group 37">
            <a:extLst>
              <a:ext uri="{FF2B5EF4-FFF2-40B4-BE49-F238E27FC236}">
                <a16:creationId xmlns:a16="http://schemas.microsoft.com/office/drawing/2014/main" id="{2C44572C-E7CD-D68E-C2D6-137165E4407E}"/>
              </a:ext>
              <a:ext uri="{C183D7F6-B498-43B3-948B-1728B52AA6E4}">
                <adec:decorative xmlns:adec="http://schemas.microsoft.com/office/drawing/2017/decorative" val="1"/>
              </a:ext>
            </a:extLst>
          </p:cNvPr>
          <p:cNvGrpSpPr/>
          <p:nvPr/>
        </p:nvGrpSpPr>
        <p:grpSpPr>
          <a:xfrm>
            <a:off x="588263" y="3480509"/>
            <a:ext cx="745480" cy="745480"/>
            <a:chOff x="1462607" y="1801878"/>
            <a:chExt cx="731520" cy="731520"/>
          </a:xfrm>
        </p:grpSpPr>
        <p:sp>
          <p:nvSpPr>
            <p:cNvPr id="40" name="Oval 39">
              <a:extLst>
                <a:ext uri="{FF2B5EF4-FFF2-40B4-BE49-F238E27FC236}">
                  <a16:creationId xmlns:a16="http://schemas.microsoft.com/office/drawing/2014/main" id="{2758841F-F781-FFBA-5EEC-1E2408EA46EF}"/>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41" name="Oval 40">
              <a:extLst>
                <a:ext uri="{FF2B5EF4-FFF2-40B4-BE49-F238E27FC236}">
                  <a16:creationId xmlns:a16="http://schemas.microsoft.com/office/drawing/2014/main" id="{EBB8FAAD-DD40-48C7-FC69-37BF9AD337A1}"/>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sp>
        <p:nvSpPr>
          <p:cNvPr id="39" name="monitor_3" title="Icon of a monitor with a checkmark on the lower right corner">
            <a:extLst>
              <a:ext uri="{FF2B5EF4-FFF2-40B4-BE49-F238E27FC236}">
                <a16:creationId xmlns:a16="http://schemas.microsoft.com/office/drawing/2014/main" id="{04438EAF-3591-5A00-41B0-472055466AEA}"/>
              </a:ext>
            </a:extLst>
          </p:cNvPr>
          <p:cNvSpPr>
            <a:spLocks noChangeAspect="1" noEditPoints="1"/>
          </p:cNvSpPr>
          <p:nvPr/>
        </p:nvSpPr>
        <p:spPr bwMode="auto">
          <a:xfrm>
            <a:off x="795171" y="3717131"/>
            <a:ext cx="331664" cy="272236"/>
          </a:xfrm>
          <a:custGeom>
            <a:avLst/>
            <a:gdLst>
              <a:gd name="T0" fmla="*/ 404 w 404"/>
              <a:gd name="T1" fmla="*/ 223 h 324"/>
              <a:gd name="T2" fmla="*/ 304 w 404"/>
              <a:gd name="T3" fmla="*/ 324 h 324"/>
              <a:gd name="T4" fmla="*/ 256 w 404"/>
              <a:gd name="T5" fmla="*/ 276 h 324"/>
              <a:gd name="T6" fmla="*/ 386 w 404"/>
              <a:gd name="T7" fmla="*/ 171 h 324"/>
              <a:gd name="T8" fmla="*/ 386 w 404"/>
              <a:gd name="T9" fmla="*/ 0 h 324"/>
              <a:gd name="T10" fmla="*/ 0 w 404"/>
              <a:gd name="T11" fmla="*/ 0 h 324"/>
              <a:gd name="T12" fmla="*/ 0 w 404"/>
              <a:gd name="T13" fmla="*/ 223 h 324"/>
              <a:gd name="T14" fmla="*/ 330 w 404"/>
              <a:gd name="T15" fmla="*/ 223 h 324"/>
              <a:gd name="T16" fmla="*/ 117 w 404"/>
              <a:gd name="T17" fmla="*/ 285 h 324"/>
              <a:gd name="T18" fmla="*/ 190 w 404"/>
              <a:gd name="T19" fmla="*/ 285 h 324"/>
              <a:gd name="T20" fmla="*/ 190 w 404"/>
              <a:gd name="T21" fmla="*/ 223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324">
                <a:moveTo>
                  <a:pt x="404" y="223"/>
                </a:moveTo>
                <a:lnTo>
                  <a:pt x="304" y="324"/>
                </a:lnTo>
                <a:lnTo>
                  <a:pt x="256" y="276"/>
                </a:lnTo>
                <a:moveTo>
                  <a:pt x="386" y="171"/>
                </a:moveTo>
                <a:lnTo>
                  <a:pt x="386" y="0"/>
                </a:lnTo>
                <a:lnTo>
                  <a:pt x="0" y="0"/>
                </a:lnTo>
                <a:lnTo>
                  <a:pt x="0" y="223"/>
                </a:lnTo>
                <a:lnTo>
                  <a:pt x="330" y="223"/>
                </a:lnTo>
                <a:moveTo>
                  <a:pt x="117" y="285"/>
                </a:moveTo>
                <a:lnTo>
                  <a:pt x="190" y="285"/>
                </a:lnTo>
                <a:lnTo>
                  <a:pt x="190" y="223"/>
                </a:lnTo>
              </a:path>
            </a:pathLst>
          </a:custGeom>
          <a:noFill/>
          <a:ln w="12700" cap="sq">
            <a:solidFill>
              <a:schemeClr val="bg1"/>
            </a:solidFill>
            <a:prstDash val="solid"/>
            <a:miter lim="800000"/>
            <a:headEnd/>
            <a:tailEnd/>
          </a:ln>
        </p:spPr>
        <p:txBody>
          <a:bodyPr vert="horz" wrap="square" lIns="91440" tIns="45720" rIns="91440" bIns="45720" numCol="1"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Segoe UI"/>
              <a:ea typeface="+mn-ea"/>
              <a:cs typeface="+mn-cs"/>
            </a:endParaRPr>
          </a:p>
        </p:txBody>
      </p:sp>
      <p:sp>
        <p:nvSpPr>
          <p:cNvPr id="37" name="Rectangle 36">
            <a:extLst>
              <a:ext uri="{FF2B5EF4-FFF2-40B4-BE49-F238E27FC236}">
                <a16:creationId xmlns:a16="http://schemas.microsoft.com/office/drawing/2014/main" id="{C53228D3-6C7A-5B94-06E7-406E9325037D}"/>
              </a:ext>
            </a:extLst>
          </p:cNvPr>
          <p:cNvSpPr>
            <a:spLocks/>
          </p:cNvSpPr>
          <p:nvPr/>
        </p:nvSpPr>
        <p:spPr bwMode="auto">
          <a:xfrm>
            <a:off x="1525167" y="3607028"/>
            <a:ext cx="4114085" cy="492443"/>
          </a:xfrm>
          <a:prstGeom prst="rect">
            <a:avLst/>
          </a:prstGeom>
          <a:noFill/>
          <a:ln>
            <a:noFill/>
            <a:headEnd type="none" w="med" len="med"/>
            <a:tailEnd type="none" w="med" len="med"/>
          </a:ln>
          <a:effectLst>
            <a:outerShdw blurRad="254000" dist="12700" dir="5400000" sx="101000" sy="101000" algn="ctr" rotWithShape="0">
              <a:srgbClr val="000000">
                <a:alpha val="1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l" defTabSz="932742" rtl="0" eaLnBrk="1" fontAlgn="auto" latinLnBrk="0" hangingPunct="1">
              <a:lnSpc>
                <a:spcPct val="100000"/>
              </a:lnSpc>
              <a:spcBef>
                <a:spcPts val="0"/>
              </a:spcBef>
              <a:spcAft>
                <a:spcPts val="1200"/>
              </a:spcAft>
              <a:buClrTx/>
              <a:buSzPct val="90000"/>
              <a:buFontTx/>
              <a:buNone/>
              <a:tabLst/>
              <a:defRPr/>
            </a:pPr>
            <a:r>
              <a:rPr kumimoji="0" lang="en-US" sz="1600" b="0" i="0" u="none" strike="noStrike" kern="1200" cap="none" spc="0" normalizeH="0" baseline="0" noProof="0" dirty="0">
                <a:ln>
                  <a:noFill/>
                </a:ln>
                <a:solidFill>
                  <a:srgbClr val="000000"/>
                </a:solidFill>
                <a:effectLst/>
                <a:uLnTx/>
                <a:uFillTx/>
                <a:latin typeface="Segoe UI"/>
                <a:ea typeface="+mn-lt"/>
                <a:cs typeface="Segoe UI"/>
              </a:rPr>
              <a:t>Teams-certified Android devices and peripherals</a:t>
            </a:r>
          </a:p>
        </p:txBody>
      </p:sp>
      <p:cxnSp>
        <p:nvCxnSpPr>
          <p:cNvPr id="35" name="Straight Connector 34">
            <a:extLst>
              <a:ext uri="{FF2B5EF4-FFF2-40B4-BE49-F238E27FC236}">
                <a16:creationId xmlns:a16="http://schemas.microsoft.com/office/drawing/2014/main" id="{F98E4E4B-1248-54F5-F3CF-C036D80F8F0B}"/>
              </a:ext>
              <a:ext uri="{C183D7F6-B498-43B3-948B-1728B52AA6E4}">
                <adec:decorative xmlns:adec="http://schemas.microsoft.com/office/drawing/2017/decorative" val="1"/>
              </a:ext>
            </a:extLst>
          </p:cNvPr>
          <p:cNvCxnSpPr>
            <a:cxnSpLocks/>
          </p:cNvCxnSpPr>
          <p:nvPr/>
        </p:nvCxnSpPr>
        <p:spPr>
          <a:xfrm>
            <a:off x="1525169" y="4457242"/>
            <a:ext cx="3931920" cy="0"/>
          </a:xfrm>
          <a:prstGeom prst="line">
            <a:avLst/>
          </a:prstGeom>
          <a:ln w="6350">
            <a:solidFill>
              <a:schemeClr val="bg1">
                <a:lumMod val="75000"/>
              </a:schemeClr>
            </a:solidFill>
            <a:prstDash val="dash"/>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43" name="Group 42">
            <a:extLst>
              <a:ext uri="{FF2B5EF4-FFF2-40B4-BE49-F238E27FC236}">
                <a16:creationId xmlns:a16="http://schemas.microsoft.com/office/drawing/2014/main" id="{0BF9A574-5EF7-75E7-FA98-BF6183C53618}"/>
              </a:ext>
              <a:ext uri="{C183D7F6-B498-43B3-948B-1728B52AA6E4}">
                <adec:decorative xmlns:adec="http://schemas.microsoft.com/office/drawing/2017/decorative" val="1"/>
              </a:ext>
            </a:extLst>
          </p:cNvPr>
          <p:cNvGrpSpPr/>
          <p:nvPr/>
        </p:nvGrpSpPr>
        <p:grpSpPr>
          <a:xfrm>
            <a:off x="588263" y="4688497"/>
            <a:ext cx="745480" cy="745480"/>
            <a:chOff x="1462607" y="1801878"/>
            <a:chExt cx="731520" cy="731520"/>
          </a:xfrm>
        </p:grpSpPr>
        <p:sp>
          <p:nvSpPr>
            <p:cNvPr id="46" name="Oval 45">
              <a:extLst>
                <a:ext uri="{FF2B5EF4-FFF2-40B4-BE49-F238E27FC236}">
                  <a16:creationId xmlns:a16="http://schemas.microsoft.com/office/drawing/2014/main" id="{4EB06E68-6664-16E9-459C-0443B885BA00}"/>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47" name="Oval 46">
              <a:extLst>
                <a:ext uri="{FF2B5EF4-FFF2-40B4-BE49-F238E27FC236}">
                  <a16:creationId xmlns:a16="http://schemas.microsoft.com/office/drawing/2014/main" id="{DC7F8D49-96BF-6BBB-3F42-6E70610EF084}"/>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sp>
        <p:nvSpPr>
          <p:cNvPr id="45" name="Devices3_EA6C" title="Icon of a cellphone in front of a monitor">
            <a:extLst>
              <a:ext uri="{FF2B5EF4-FFF2-40B4-BE49-F238E27FC236}">
                <a16:creationId xmlns:a16="http://schemas.microsoft.com/office/drawing/2014/main" id="{85478551-D5EE-95E0-3CCB-BAEB9AF52F73}"/>
              </a:ext>
            </a:extLst>
          </p:cNvPr>
          <p:cNvSpPr>
            <a:spLocks noChangeAspect="1" noEditPoints="1"/>
          </p:cNvSpPr>
          <p:nvPr/>
        </p:nvSpPr>
        <p:spPr bwMode="auto">
          <a:xfrm>
            <a:off x="755262" y="4918705"/>
            <a:ext cx="411480" cy="285065"/>
          </a:xfrm>
          <a:custGeom>
            <a:avLst/>
            <a:gdLst>
              <a:gd name="T0" fmla="*/ 1320 w 5719"/>
              <a:gd name="T1" fmla="*/ 3962 h 3962"/>
              <a:gd name="T2" fmla="*/ 0 w 5719"/>
              <a:gd name="T3" fmla="*/ 3962 h 3962"/>
              <a:gd name="T4" fmla="*/ 0 w 5719"/>
              <a:gd name="T5" fmla="*/ 1761 h 3962"/>
              <a:gd name="T6" fmla="*/ 1320 w 5719"/>
              <a:gd name="T7" fmla="*/ 1761 h 3962"/>
              <a:gd name="T8" fmla="*/ 1320 w 5719"/>
              <a:gd name="T9" fmla="*/ 3962 h 3962"/>
              <a:gd name="T10" fmla="*/ 1320 w 5719"/>
              <a:gd name="T11" fmla="*/ 3081 h 3962"/>
              <a:gd name="T12" fmla="*/ 5719 w 5719"/>
              <a:gd name="T13" fmla="*/ 3081 h 3962"/>
              <a:gd name="T14" fmla="*/ 5719 w 5719"/>
              <a:gd name="T15" fmla="*/ 0 h 3962"/>
              <a:gd name="T16" fmla="*/ 440 w 5719"/>
              <a:gd name="T17" fmla="*/ 0 h 3962"/>
              <a:gd name="T18" fmla="*/ 440 w 5719"/>
              <a:gd name="T19" fmla="*/ 1761 h 3962"/>
              <a:gd name="T20" fmla="*/ 3080 w 5719"/>
              <a:gd name="T21" fmla="*/ 3962 h 3962"/>
              <a:gd name="T22" fmla="*/ 3080 w 5719"/>
              <a:gd name="T23" fmla="*/ 3081 h 3962"/>
              <a:gd name="T24" fmla="*/ 4180 w 5719"/>
              <a:gd name="T25" fmla="*/ 3962 h 3962"/>
              <a:gd name="T26" fmla="*/ 1980 w 5719"/>
              <a:gd name="T27" fmla="*/ 3962 h 3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719" h="3962">
                <a:moveTo>
                  <a:pt x="1320" y="3962"/>
                </a:moveTo>
                <a:lnTo>
                  <a:pt x="0" y="3962"/>
                </a:lnTo>
                <a:lnTo>
                  <a:pt x="0" y="1761"/>
                </a:lnTo>
                <a:lnTo>
                  <a:pt x="1320" y="1761"/>
                </a:lnTo>
                <a:lnTo>
                  <a:pt x="1320" y="3962"/>
                </a:lnTo>
                <a:moveTo>
                  <a:pt x="1320" y="3081"/>
                </a:moveTo>
                <a:lnTo>
                  <a:pt x="5719" y="3081"/>
                </a:lnTo>
                <a:lnTo>
                  <a:pt x="5719" y="0"/>
                </a:lnTo>
                <a:lnTo>
                  <a:pt x="440" y="0"/>
                </a:lnTo>
                <a:lnTo>
                  <a:pt x="440" y="1761"/>
                </a:lnTo>
                <a:moveTo>
                  <a:pt x="3080" y="3962"/>
                </a:moveTo>
                <a:lnTo>
                  <a:pt x="3080" y="3081"/>
                </a:lnTo>
                <a:moveTo>
                  <a:pt x="4180" y="3962"/>
                </a:moveTo>
                <a:lnTo>
                  <a:pt x="1980" y="3962"/>
                </a:lnTo>
              </a:path>
            </a:pathLst>
          </a:custGeom>
          <a:noFill/>
          <a:ln w="952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gradFill>
                <a:gsLst>
                  <a:gs pos="0">
                    <a:srgbClr val="505050"/>
                  </a:gs>
                  <a:gs pos="100000">
                    <a:srgbClr val="505050"/>
                  </a:gs>
                </a:gsLst>
              </a:gradFill>
              <a:effectLst/>
              <a:uLnTx/>
              <a:uFillTx/>
              <a:latin typeface="Segoe UI"/>
              <a:ea typeface="+mn-ea"/>
              <a:cs typeface="+mn-cs"/>
            </a:endParaRPr>
          </a:p>
        </p:txBody>
      </p:sp>
      <p:sp>
        <p:nvSpPr>
          <p:cNvPr id="44" name="Rectangle 43">
            <a:extLst>
              <a:ext uri="{FF2B5EF4-FFF2-40B4-BE49-F238E27FC236}">
                <a16:creationId xmlns:a16="http://schemas.microsoft.com/office/drawing/2014/main" id="{A50C4415-31E4-FFC9-8AC5-19871CB35551}"/>
              </a:ext>
            </a:extLst>
          </p:cNvPr>
          <p:cNvSpPr>
            <a:spLocks/>
          </p:cNvSpPr>
          <p:nvPr/>
        </p:nvSpPr>
        <p:spPr bwMode="auto">
          <a:xfrm>
            <a:off x="1497856" y="4815016"/>
            <a:ext cx="4139827" cy="492443"/>
          </a:xfrm>
          <a:prstGeom prst="rect">
            <a:avLst/>
          </a:prstGeom>
          <a:noFill/>
          <a:ln>
            <a:noFill/>
            <a:headEnd type="none" w="med" len="med"/>
            <a:tailEnd type="none" w="med" len="med"/>
          </a:ln>
          <a:effectLst>
            <a:outerShdw blurRad="254000" dist="12700" dir="5400000" sx="101000" sy="101000" algn="ctr" rotWithShape="0">
              <a:srgbClr val="000000">
                <a:alpha val="1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l" defTabSz="932742" rtl="0" eaLnBrk="1" fontAlgn="auto" latinLnBrk="0" hangingPunct="1">
              <a:lnSpc>
                <a:spcPct val="100000"/>
              </a:lnSpc>
              <a:spcBef>
                <a:spcPts val="0"/>
              </a:spcBef>
              <a:spcAft>
                <a:spcPts val="1200"/>
              </a:spcAft>
              <a:buClrTx/>
              <a:buSzPct val="90000"/>
              <a:buFontTx/>
              <a:buNone/>
              <a:tabLst/>
              <a:defRPr/>
            </a:pPr>
            <a:r>
              <a:rPr kumimoji="0" lang="en-US" sz="1600" b="0" i="0" u="none" strike="noStrike" kern="1200" cap="none" spc="0" normalizeH="0" baseline="0" noProof="0" dirty="0">
                <a:ln>
                  <a:noFill/>
                </a:ln>
                <a:solidFill>
                  <a:srgbClr val="000000"/>
                </a:solidFill>
                <a:effectLst/>
                <a:uLnTx/>
                <a:uFillTx/>
                <a:latin typeface="Segoe UI"/>
                <a:ea typeface="+mn-lt"/>
                <a:cs typeface="Segoe UI"/>
              </a:rPr>
              <a:t>Displays are not yet supported but on the feature roadmap </a:t>
            </a:r>
          </a:p>
        </p:txBody>
      </p:sp>
      <p:sp>
        <p:nvSpPr>
          <p:cNvPr id="12" name="TextBox 11">
            <a:extLst>
              <a:ext uri="{FF2B5EF4-FFF2-40B4-BE49-F238E27FC236}">
                <a16:creationId xmlns:a16="http://schemas.microsoft.com/office/drawing/2014/main" id="{0806DA8B-D8BF-B150-0B6C-22ADF70236D9}"/>
              </a:ext>
            </a:extLst>
          </p:cNvPr>
          <p:cNvSpPr txBox="1"/>
          <p:nvPr/>
        </p:nvSpPr>
        <p:spPr>
          <a:xfrm>
            <a:off x="588263" y="5961329"/>
            <a:ext cx="4201962" cy="276999"/>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Segoe UI"/>
                <a:ea typeface="+mn-ea"/>
                <a:cs typeface="+mn-cs"/>
              </a:rPr>
              <a:t>Supported devices as of December 2022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30000" noProof="0" dirty="0">
                <a:ln>
                  <a:noFill/>
                </a:ln>
                <a:solidFill>
                  <a:srgbClr val="000000"/>
                </a:solidFill>
                <a:effectLst/>
                <a:uLnTx/>
                <a:uFillTx/>
                <a:latin typeface="Segoe UI"/>
                <a:ea typeface="+mn-ea"/>
                <a:cs typeface="+mn-cs"/>
              </a:rPr>
              <a:t>1</a:t>
            </a:r>
            <a:r>
              <a:rPr kumimoji="0" lang="en-US" sz="900" b="0" i="0" u="none" strike="noStrike" kern="1200" cap="none" spc="0" normalizeH="0" baseline="0" noProof="0" dirty="0">
                <a:ln>
                  <a:noFill/>
                </a:ln>
                <a:solidFill>
                  <a:srgbClr val="000000"/>
                </a:solidFill>
                <a:effectLst/>
                <a:uLnTx/>
                <a:uFillTx/>
                <a:latin typeface="Segoe UI"/>
                <a:ea typeface="+mn-ea"/>
                <a:cs typeface="+mn-cs"/>
              </a:rPr>
              <a:t> Microsoft Surface Hub v1 and S2 or later supported..</a:t>
            </a:r>
          </a:p>
        </p:txBody>
      </p:sp>
      <p:pic>
        <p:nvPicPr>
          <p:cNvPr id="17" name="Picture 16" descr="A screen capture of Teams Room dashboard ">
            <a:extLst>
              <a:ext uri="{FF2B5EF4-FFF2-40B4-BE49-F238E27FC236}">
                <a16:creationId xmlns:a16="http://schemas.microsoft.com/office/drawing/2014/main" id="{D3D24323-3B61-D085-102E-C3E32116D0BF}"/>
              </a:ext>
            </a:extLst>
          </p:cNvPr>
          <p:cNvPicPr>
            <a:picLocks noChangeAspect="1"/>
          </p:cNvPicPr>
          <p:nvPr/>
        </p:nvPicPr>
        <p:blipFill rotWithShape="1">
          <a:blip r:embed="rId3"/>
          <a:srcRect l="-2379" r="-2379"/>
          <a:stretch/>
        </p:blipFill>
        <p:spPr>
          <a:xfrm>
            <a:off x="5981075" y="443587"/>
            <a:ext cx="5696502" cy="5328386"/>
          </a:xfrm>
          <a:prstGeom prst="roundRect">
            <a:avLst>
              <a:gd name="adj" fmla="val 2974"/>
            </a:avLst>
          </a:prstGeom>
          <a:solidFill>
            <a:schemeClr val="bg1"/>
          </a:solidFill>
          <a:ln>
            <a:noFill/>
            <a:headEnd type="none" w="med" len="med"/>
            <a:tailEnd type="none" w="med" len="med"/>
          </a:ln>
          <a:effectLst>
            <a:outerShdw blurRad="254000" dist="12700" dir="5400000" sx="101000" sy="101000" algn="ctr" rotWithShape="0">
              <a:srgbClr val="000000">
                <a:alpha val="10000"/>
              </a:srgbClr>
            </a:outerShdw>
          </a:effectLst>
        </p:spPr>
      </p:pic>
      <p:sp>
        <p:nvSpPr>
          <p:cNvPr id="8" name="Title 1">
            <a:extLst>
              <a:ext uri="{FF2B5EF4-FFF2-40B4-BE49-F238E27FC236}">
                <a16:creationId xmlns:a16="http://schemas.microsoft.com/office/drawing/2014/main" id="{429C1A6F-6E1D-6519-88FA-5F68E02CD729}"/>
              </a:ext>
            </a:extLst>
          </p:cNvPr>
          <p:cNvSpPr txBox="1">
            <a:spLocks/>
          </p:cNvSpPr>
          <p:nvPr/>
        </p:nvSpPr>
        <p:spPr>
          <a:xfrm>
            <a:off x="6541457" y="5921038"/>
            <a:ext cx="4575738" cy="307777"/>
          </a:xfrm>
          <a:prstGeom prst="rect">
            <a:avLst/>
          </a:prstGeom>
        </p:spPr>
        <p:txBody>
          <a:bodyPr vert="horz" wrap="square" lIns="0" tIns="0" rIns="0" bIns="0" rtlCol="0" anchor="ctr">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ctr" defTabSz="932742" rtl="0" eaLnBrk="1" fontAlgn="auto" latinLnBrk="0" hangingPunct="1">
              <a:lnSpc>
                <a:spcPct val="100000"/>
              </a:lnSpc>
              <a:spcBef>
                <a:spcPct val="0"/>
              </a:spcBef>
              <a:spcAft>
                <a:spcPts val="0"/>
              </a:spcAft>
              <a:buClrTx/>
              <a:buSzTx/>
              <a:buFontTx/>
              <a:buNone/>
              <a:tabLst/>
              <a:defRPr/>
            </a:pPr>
            <a:r>
              <a:rPr kumimoji="0" lang="en-US" sz="2000" b="0" i="0" u="none" strike="noStrike" kern="1200" cap="none" spc="-50" normalizeH="0" baseline="0" noProof="0" dirty="0">
                <a:ln w="3175">
                  <a:noFill/>
                </a:ln>
                <a:solidFill>
                  <a:srgbClr val="5C5AD4"/>
                </a:solidFill>
                <a:effectLst/>
                <a:uLnTx/>
                <a:uFillTx/>
                <a:latin typeface="Segoe UI Semibold"/>
                <a:ea typeface="+mn-ea"/>
                <a:cs typeface="Segoe UI" pitchFamily="34" charset="0"/>
                <a:hlinkClick r:id="rId4">
                  <a:extLst>
                    <a:ext uri="{A12FA001-AC4F-418D-AE19-62706E023703}">
                      <ahyp:hlinkClr xmlns:ahyp="http://schemas.microsoft.com/office/drawing/2018/hyperlinkcolor" val="tx"/>
                    </a:ext>
                  </a:extLst>
                </a:hlinkClick>
              </a:rPr>
              <a:t>aka.ms/teamsdevices</a:t>
            </a:r>
            <a:endParaRPr kumimoji="0" lang="en-US" sz="2000" b="0" i="0" u="none" strike="noStrike" kern="1200" cap="none" spc="0" normalizeH="0" baseline="0" noProof="0" dirty="0">
              <a:ln w="3175">
                <a:noFill/>
              </a:ln>
              <a:solidFill>
                <a:srgbClr val="5C5AD4"/>
              </a:solidFill>
              <a:effectLst/>
              <a:uLnTx/>
              <a:uFillTx/>
              <a:latin typeface="Segoe UI Semibold"/>
              <a:ea typeface="+mn-ea"/>
              <a:cs typeface="Segoe UI"/>
            </a:endParaRPr>
          </a:p>
        </p:txBody>
      </p:sp>
    </p:spTree>
    <p:extLst>
      <p:ext uri="{BB962C8B-B14F-4D97-AF65-F5344CB8AC3E}">
        <p14:creationId xmlns:p14="http://schemas.microsoft.com/office/powerpoint/2010/main" val="2777816288"/>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3">
            <a:extLst>
              <a:ext uri="{FF2B5EF4-FFF2-40B4-BE49-F238E27FC236}">
                <a16:creationId xmlns:a16="http://schemas.microsoft.com/office/drawing/2014/main" id="{9B9B79C8-384D-4C41-B967-39C3708D9528}"/>
              </a:ext>
            </a:extLst>
          </p:cNvPr>
          <p:cNvSpPr txBox="1">
            <a:spLocks noGrp="1"/>
          </p:cNvSpPr>
          <p:nvPr>
            <p:ph type="title"/>
          </p:nvPr>
        </p:nvSpPr>
        <p:spPr>
          <a:xfrm>
            <a:off x="588263" y="457200"/>
            <a:ext cx="11018520" cy="410369"/>
          </a:xfrm>
        </p:spPr>
        <p:txBody>
          <a:bodyPr/>
          <a:lstStyle>
            <a:lvl1pPr algn="l" defTabSz="932742" rtl="0" eaLnBrk="1" latinLnBrk="0" hangingPunct="1">
              <a:lnSpc>
                <a:spcPts val="3200"/>
              </a:lnSpc>
              <a:spcBef>
                <a:spcPct val="0"/>
              </a:spcBef>
              <a:buNone/>
              <a:defRPr lang="en-US" sz="2800" b="0" kern="1200" cap="none" spc="-50" baseline="0">
                <a:ln w="3175">
                  <a:noFill/>
                </a:ln>
                <a:solidFill>
                  <a:schemeClr val="tx1"/>
                </a:solidFill>
                <a:effectLst/>
                <a:latin typeface="+mj-lt"/>
                <a:ea typeface="+mn-ea"/>
                <a:cs typeface="Segoe UI" pitchFamily="34" charset="0"/>
              </a:defRPr>
            </a:lvl1pPr>
          </a:lstStyle>
          <a:p>
            <a:r>
              <a:rPr lang="en-US" sz="3200" dirty="0"/>
              <a:t>Planning and inventory</a:t>
            </a:r>
          </a:p>
        </p:txBody>
      </p:sp>
      <p:sp>
        <p:nvSpPr>
          <p:cNvPr id="9" name="Rectangle: Rounded Corners 8">
            <a:extLst>
              <a:ext uri="{FF2B5EF4-FFF2-40B4-BE49-F238E27FC236}">
                <a16:creationId xmlns:a16="http://schemas.microsoft.com/office/drawing/2014/main" id="{BEE4B913-4068-E258-595E-83E2B5986487}"/>
              </a:ext>
              <a:ext uri="{C183D7F6-B498-43B3-948B-1728B52AA6E4}">
                <adec:decorative xmlns:adec="http://schemas.microsoft.com/office/drawing/2017/decorative" val="1"/>
              </a:ext>
            </a:extLst>
          </p:cNvPr>
          <p:cNvSpPr/>
          <p:nvPr/>
        </p:nvSpPr>
        <p:spPr bwMode="auto">
          <a:xfrm rot="5400000">
            <a:off x="10736132" y="1504295"/>
            <a:ext cx="796052" cy="1099724"/>
          </a:xfrm>
          <a:prstGeom prst="roundRect">
            <a:avLst>
              <a:gd name="adj" fmla="val 14300"/>
            </a:avLst>
          </a:prstGeom>
          <a:gradFill>
            <a:gsLst>
              <a:gs pos="0">
                <a:schemeClr val="accent1"/>
              </a:gs>
              <a:gs pos="100000">
                <a:schemeClr val="accent3"/>
              </a:gs>
            </a:gsLst>
            <a:lin ang="0" scaled="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nvGrpSpPr>
          <p:cNvPr id="48" name="Group 47">
            <a:extLst>
              <a:ext uri="{FF2B5EF4-FFF2-40B4-BE49-F238E27FC236}">
                <a16:creationId xmlns:a16="http://schemas.microsoft.com/office/drawing/2014/main" id="{2F4B98E1-CE83-F5A3-9E55-D9D939D49AD7}"/>
              </a:ext>
              <a:ext uri="{C183D7F6-B498-43B3-948B-1728B52AA6E4}">
                <adec:decorative xmlns:adec="http://schemas.microsoft.com/office/drawing/2017/decorative" val="1"/>
              </a:ext>
            </a:extLst>
          </p:cNvPr>
          <p:cNvGrpSpPr/>
          <p:nvPr/>
        </p:nvGrpSpPr>
        <p:grpSpPr>
          <a:xfrm>
            <a:off x="5484364" y="1773636"/>
            <a:ext cx="6072636" cy="3604814"/>
            <a:chOff x="5484364" y="1773636"/>
            <a:chExt cx="6072636" cy="3604814"/>
          </a:xfrm>
        </p:grpSpPr>
        <p:sp>
          <p:nvSpPr>
            <p:cNvPr id="10" name="Rectangle: Rounded Corners 9">
              <a:extLst>
                <a:ext uri="{FF2B5EF4-FFF2-40B4-BE49-F238E27FC236}">
                  <a16:creationId xmlns:a16="http://schemas.microsoft.com/office/drawing/2014/main" id="{FA7B921F-C1B9-A26F-3538-FA322B7DE817}"/>
                </a:ext>
                <a:ext uri="{C183D7F6-B498-43B3-948B-1728B52AA6E4}">
                  <adec:decorative xmlns:adec="http://schemas.microsoft.com/office/drawing/2017/decorative" val="1"/>
                </a:ext>
              </a:extLst>
            </p:cNvPr>
            <p:cNvSpPr/>
            <p:nvPr/>
          </p:nvSpPr>
          <p:spPr bwMode="auto">
            <a:xfrm rot="5400000">
              <a:off x="6718275" y="539725"/>
              <a:ext cx="3604814" cy="6072636"/>
            </a:xfrm>
            <a:prstGeom prst="roundRect">
              <a:avLst>
                <a:gd name="adj" fmla="val 3811"/>
              </a:avLst>
            </a:prstGeom>
            <a:solidFill>
              <a:schemeClr val="bg1"/>
            </a:solidFill>
            <a:ln>
              <a:noFill/>
              <a:headEnd type="none" w="med" len="med"/>
              <a:tailEnd type="none" w="med" len="med"/>
            </a:ln>
            <a:effectLst>
              <a:outerShdw blurRad="254000" dist="12700" dir="5400000" sx="101000" sy="101000" algn="ctr" rotWithShape="0">
                <a:srgbClr val="000000">
                  <a:alpha val="1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grpSp>
          <p:nvGrpSpPr>
            <p:cNvPr id="47" name="Group 46">
              <a:extLst>
                <a:ext uri="{FF2B5EF4-FFF2-40B4-BE49-F238E27FC236}">
                  <a16:creationId xmlns:a16="http://schemas.microsoft.com/office/drawing/2014/main" id="{D235EEFB-02DB-6A75-6886-6342B5A77F34}"/>
                </a:ext>
              </a:extLst>
            </p:cNvPr>
            <p:cNvGrpSpPr/>
            <p:nvPr/>
          </p:nvGrpSpPr>
          <p:grpSpPr>
            <a:xfrm>
              <a:off x="5594760" y="1869101"/>
              <a:ext cx="5851842" cy="3413882"/>
              <a:chOff x="5581376" y="1832148"/>
              <a:chExt cx="5851842" cy="3413882"/>
            </a:xfrm>
          </p:grpSpPr>
          <p:pic>
            <p:nvPicPr>
              <p:cNvPr id="46" name="Picture 45">
                <a:extLst>
                  <a:ext uri="{FF2B5EF4-FFF2-40B4-BE49-F238E27FC236}">
                    <a16:creationId xmlns:a16="http://schemas.microsoft.com/office/drawing/2014/main" id="{286AE29C-CE86-9AF9-5691-097E469BE033}"/>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5581376" y="1832148"/>
                <a:ext cx="5851842" cy="3413882"/>
              </a:xfrm>
              <a:prstGeom prst="roundRect">
                <a:avLst>
                  <a:gd name="adj" fmla="val 2159"/>
                </a:avLst>
              </a:prstGeom>
            </p:spPr>
          </p:pic>
          <p:pic>
            <p:nvPicPr>
              <p:cNvPr id="18" name="Picture 17">
                <a:extLst>
                  <a:ext uri="{FF2B5EF4-FFF2-40B4-BE49-F238E27FC236}">
                    <a16:creationId xmlns:a16="http://schemas.microsoft.com/office/drawing/2014/main" id="{ECE5D298-CFE9-44EC-8329-94A724EFF6C2}"/>
                  </a:ext>
                </a:extLst>
              </p:cNvPr>
              <p:cNvPicPr>
                <a:picLocks noChangeAspect="1"/>
              </p:cNvPicPr>
              <p:nvPr/>
            </p:nvPicPr>
            <p:blipFill rotWithShape="1">
              <a:blip r:embed="rId4"/>
              <a:srcRect l="436" t="772" r="976" b="422"/>
              <a:stretch/>
            </p:blipFill>
            <p:spPr>
              <a:xfrm>
                <a:off x="6144843" y="2040878"/>
                <a:ext cx="4724908" cy="2996422"/>
              </a:xfrm>
              <a:prstGeom prst="rect">
                <a:avLst/>
              </a:prstGeom>
            </p:spPr>
          </p:pic>
        </p:grpSp>
      </p:grpSp>
      <p:sp>
        <p:nvSpPr>
          <p:cNvPr id="13" name="Arrow: Bent 12">
            <a:extLst>
              <a:ext uri="{FF2B5EF4-FFF2-40B4-BE49-F238E27FC236}">
                <a16:creationId xmlns:a16="http://schemas.microsoft.com/office/drawing/2014/main" id="{3064725F-012D-8DCB-9963-70408BA1C556}"/>
              </a:ext>
              <a:ext uri="{C183D7F6-B498-43B3-948B-1728B52AA6E4}">
                <adec:decorative xmlns:adec="http://schemas.microsoft.com/office/drawing/2017/decorative" val="1"/>
              </a:ext>
            </a:extLst>
          </p:cNvPr>
          <p:cNvSpPr/>
          <p:nvPr/>
        </p:nvSpPr>
        <p:spPr bwMode="auto">
          <a:xfrm rot="10800000" flipH="1">
            <a:off x="843821" y="1507465"/>
            <a:ext cx="11348179" cy="4764900"/>
          </a:xfrm>
          <a:prstGeom prst="bentArrow">
            <a:avLst>
              <a:gd name="adj1" fmla="val 25000"/>
              <a:gd name="adj2" fmla="val 0"/>
              <a:gd name="adj3" fmla="val 0"/>
              <a:gd name="adj4" fmla="val 1500"/>
            </a:avLst>
          </a:prstGeom>
          <a:ln w="3175">
            <a:solidFill>
              <a:schemeClr val="accent3"/>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nvGrpSpPr>
          <p:cNvPr id="14" name="Group 13">
            <a:extLst>
              <a:ext uri="{FF2B5EF4-FFF2-40B4-BE49-F238E27FC236}">
                <a16:creationId xmlns:a16="http://schemas.microsoft.com/office/drawing/2014/main" id="{71A5F611-526D-4AFC-D765-480731F6F678}"/>
              </a:ext>
              <a:ext uri="{C183D7F6-B498-43B3-948B-1728B52AA6E4}">
                <adec:decorative xmlns:adec="http://schemas.microsoft.com/office/drawing/2017/decorative" val="1"/>
              </a:ext>
            </a:extLst>
          </p:cNvPr>
          <p:cNvGrpSpPr/>
          <p:nvPr/>
        </p:nvGrpSpPr>
        <p:grpSpPr>
          <a:xfrm>
            <a:off x="758782" y="1356590"/>
            <a:ext cx="170078" cy="170078"/>
            <a:chOff x="1462607" y="1801878"/>
            <a:chExt cx="731520" cy="731520"/>
          </a:xfrm>
          <a:effectLst/>
        </p:grpSpPr>
        <p:sp>
          <p:nvSpPr>
            <p:cNvPr id="15" name="Oval 14">
              <a:extLst>
                <a:ext uri="{FF2B5EF4-FFF2-40B4-BE49-F238E27FC236}">
                  <a16:creationId xmlns:a16="http://schemas.microsoft.com/office/drawing/2014/main" id="{0CBC0208-DAE9-6F2C-E0F7-54060BCDCE83}"/>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16" name="Oval 15">
              <a:extLst>
                <a:ext uri="{FF2B5EF4-FFF2-40B4-BE49-F238E27FC236}">
                  <a16:creationId xmlns:a16="http://schemas.microsoft.com/office/drawing/2014/main" id="{6580B3BF-1E8F-2266-24BC-94F22F369E26}"/>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20" name="Group 19">
            <a:extLst>
              <a:ext uri="{FF2B5EF4-FFF2-40B4-BE49-F238E27FC236}">
                <a16:creationId xmlns:a16="http://schemas.microsoft.com/office/drawing/2014/main" id="{746E1A2C-BDB2-C834-8ED4-3A5D8643B287}"/>
              </a:ext>
              <a:ext uri="{C183D7F6-B498-43B3-948B-1728B52AA6E4}">
                <adec:decorative xmlns:adec="http://schemas.microsoft.com/office/drawing/2017/decorative" val="1"/>
              </a:ext>
            </a:extLst>
          </p:cNvPr>
          <p:cNvGrpSpPr/>
          <p:nvPr/>
        </p:nvGrpSpPr>
        <p:grpSpPr>
          <a:xfrm>
            <a:off x="758782" y="2148825"/>
            <a:ext cx="170078" cy="170078"/>
            <a:chOff x="1462607" y="1801878"/>
            <a:chExt cx="731520" cy="731520"/>
          </a:xfrm>
          <a:effectLst/>
        </p:grpSpPr>
        <p:sp>
          <p:nvSpPr>
            <p:cNvPr id="21" name="Oval 20">
              <a:extLst>
                <a:ext uri="{FF2B5EF4-FFF2-40B4-BE49-F238E27FC236}">
                  <a16:creationId xmlns:a16="http://schemas.microsoft.com/office/drawing/2014/main" id="{9972C55C-9FC1-4A2D-2D77-AC2139B4E164}"/>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22" name="Oval 21">
              <a:extLst>
                <a:ext uri="{FF2B5EF4-FFF2-40B4-BE49-F238E27FC236}">
                  <a16:creationId xmlns:a16="http://schemas.microsoft.com/office/drawing/2014/main" id="{D0AC48CD-5CB5-F7E6-DD16-E5A447EEFB96}"/>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24" name="Group 23">
            <a:extLst>
              <a:ext uri="{FF2B5EF4-FFF2-40B4-BE49-F238E27FC236}">
                <a16:creationId xmlns:a16="http://schemas.microsoft.com/office/drawing/2014/main" id="{F2BD78A3-055E-47F1-7B07-C37DAA5D6001}"/>
              </a:ext>
              <a:ext uri="{C183D7F6-B498-43B3-948B-1728B52AA6E4}">
                <adec:decorative xmlns:adec="http://schemas.microsoft.com/office/drawing/2017/decorative" val="1"/>
              </a:ext>
            </a:extLst>
          </p:cNvPr>
          <p:cNvGrpSpPr/>
          <p:nvPr/>
        </p:nvGrpSpPr>
        <p:grpSpPr>
          <a:xfrm>
            <a:off x="758782" y="2955907"/>
            <a:ext cx="170078" cy="170078"/>
            <a:chOff x="1462607" y="1801878"/>
            <a:chExt cx="731520" cy="731520"/>
          </a:xfrm>
          <a:effectLst/>
        </p:grpSpPr>
        <p:sp>
          <p:nvSpPr>
            <p:cNvPr id="25" name="Oval 24">
              <a:extLst>
                <a:ext uri="{FF2B5EF4-FFF2-40B4-BE49-F238E27FC236}">
                  <a16:creationId xmlns:a16="http://schemas.microsoft.com/office/drawing/2014/main" id="{C9B92B40-3A40-3729-F58F-FD5BBF6CD528}"/>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26" name="Oval 25">
              <a:extLst>
                <a:ext uri="{FF2B5EF4-FFF2-40B4-BE49-F238E27FC236}">
                  <a16:creationId xmlns:a16="http://schemas.microsoft.com/office/drawing/2014/main" id="{DA9B1254-E1DF-52FF-D1D3-BC4B7CFAE1B0}"/>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27" name="Group 26">
            <a:extLst>
              <a:ext uri="{FF2B5EF4-FFF2-40B4-BE49-F238E27FC236}">
                <a16:creationId xmlns:a16="http://schemas.microsoft.com/office/drawing/2014/main" id="{2518D510-B828-954C-F520-A5C06D37DC98}"/>
              </a:ext>
              <a:ext uri="{C183D7F6-B498-43B3-948B-1728B52AA6E4}">
                <adec:decorative xmlns:adec="http://schemas.microsoft.com/office/drawing/2017/decorative" val="1"/>
              </a:ext>
            </a:extLst>
          </p:cNvPr>
          <p:cNvGrpSpPr/>
          <p:nvPr/>
        </p:nvGrpSpPr>
        <p:grpSpPr>
          <a:xfrm>
            <a:off x="758782" y="4049497"/>
            <a:ext cx="170078" cy="170078"/>
            <a:chOff x="1462607" y="1801878"/>
            <a:chExt cx="731520" cy="731520"/>
          </a:xfrm>
          <a:effectLst/>
        </p:grpSpPr>
        <p:sp>
          <p:nvSpPr>
            <p:cNvPr id="28" name="Oval 27">
              <a:extLst>
                <a:ext uri="{FF2B5EF4-FFF2-40B4-BE49-F238E27FC236}">
                  <a16:creationId xmlns:a16="http://schemas.microsoft.com/office/drawing/2014/main" id="{3B9AB50A-FF77-6D4B-2443-9EC35C0E0D2A}"/>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29" name="Oval 28">
              <a:extLst>
                <a:ext uri="{FF2B5EF4-FFF2-40B4-BE49-F238E27FC236}">
                  <a16:creationId xmlns:a16="http://schemas.microsoft.com/office/drawing/2014/main" id="{564D370E-247C-69BA-DE26-1F5239CD832F}"/>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30" name="Group 29">
            <a:extLst>
              <a:ext uri="{FF2B5EF4-FFF2-40B4-BE49-F238E27FC236}">
                <a16:creationId xmlns:a16="http://schemas.microsoft.com/office/drawing/2014/main" id="{F1257440-9CEB-2494-C17F-83300401E874}"/>
              </a:ext>
              <a:ext uri="{C183D7F6-B498-43B3-948B-1728B52AA6E4}">
                <adec:decorative xmlns:adec="http://schemas.microsoft.com/office/drawing/2017/decorative" val="1"/>
              </a:ext>
            </a:extLst>
          </p:cNvPr>
          <p:cNvGrpSpPr/>
          <p:nvPr/>
        </p:nvGrpSpPr>
        <p:grpSpPr>
          <a:xfrm>
            <a:off x="758782" y="4856579"/>
            <a:ext cx="170078" cy="170078"/>
            <a:chOff x="1462607" y="1801878"/>
            <a:chExt cx="731520" cy="731520"/>
          </a:xfrm>
          <a:effectLst/>
        </p:grpSpPr>
        <p:sp>
          <p:nvSpPr>
            <p:cNvPr id="31" name="Oval 30">
              <a:extLst>
                <a:ext uri="{FF2B5EF4-FFF2-40B4-BE49-F238E27FC236}">
                  <a16:creationId xmlns:a16="http://schemas.microsoft.com/office/drawing/2014/main" id="{CCE0E314-86F7-0384-E658-0FA5BA178E9E}"/>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32" name="Oval 31">
              <a:extLst>
                <a:ext uri="{FF2B5EF4-FFF2-40B4-BE49-F238E27FC236}">
                  <a16:creationId xmlns:a16="http://schemas.microsoft.com/office/drawing/2014/main" id="{CDEAB9DA-119C-EEDD-53AD-DE74A1F0645A}"/>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33" name="Group 32">
            <a:extLst>
              <a:ext uri="{FF2B5EF4-FFF2-40B4-BE49-F238E27FC236}">
                <a16:creationId xmlns:a16="http://schemas.microsoft.com/office/drawing/2014/main" id="{ABA89113-0C95-E7BD-E48E-B8CC31146C0E}"/>
              </a:ext>
              <a:ext uri="{C183D7F6-B498-43B3-948B-1728B52AA6E4}">
                <adec:decorative xmlns:adec="http://schemas.microsoft.com/office/drawing/2017/decorative" val="1"/>
              </a:ext>
            </a:extLst>
          </p:cNvPr>
          <p:cNvGrpSpPr/>
          <p:nvPr/>
        </p:nvGrpSpPr>
        <p:grpSpPr>
          <a:xfrm>
            <a:off x="758782" y="5634419"/>
            <a:ext cx="170078" cy="170078"/>
            <a:chOff x="1462607" y="1801878"/>
            <a:chExt cx="731520" cy="731520"/>
          </a:xfrm>
          <a:effectLst/>
        </p:grpSpPr>
        <p:sp>
          <p:nvSpPr>
            <p:cNvPr id="34" name="Oval 33">
              <a:extLst>
                <a:ext uri="{FF2B5EF4-FFF2-40B4-BE49-F238E27FC236}">
                  <a16:creationId xmlns:a16="http://schemas.microsoft.com/office/drawing/2014/main" id="{DE6B74BE-4BBB-D1CC-7802-155196D1BB15}"/>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35" name="Oval 34">
              <a:extLst>
                <a:ext uri="{FF2B5EF4-FFF2-40B4-BE49-F238E27FC236}">
                  <a16:creationId xmlns:a16="http://schemas.microsoft.com/office/drawing/2014/main" id="{B1C83A60-08F7-42BC-1DBD-851A4E747649}"/>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sp>
        <p:nvSpPr>
          <p:cNvPr id="37" name="TextBox 36">
            <a:extLst>
              <a:ext uri="{FF2B5EF4-FFF2-40B4-BE49-F238E27FC236}">
                <a16:creationId xmlns:a16="http://schemas.microsoft.com/office/drawing/2014/main" id="{3194414F-7165-6759-9EC0-03C3BDF8B9E2}"/>
              </a:ext>
            </a:extLst>
          </p:cNvPr>
          <p:cNvSpPr txBox="1"/>
          <p:nvPr/>
        </p:nvSpPr>
        <p:spPr>
          <a:xfrm>
            <a:off x="1162051" y="1279475"/>
            <a:ext cx="4275582" cy="563552"/>
          </a:xfrm>
          <a:prstGeom prst="rect">
            <a:avLst/>
          </a:prstGeom>
          <a:noFill/>
        </p:spPr>
        <p:txBody>
          <a:bodyPr wrap="square" lIns="0" tIns="0" rIns="0" bIns="0" anchor="ctr">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Simplify and automate planning and inventory management</a:t>
            </a:r>
          </a:p>
        </p:txBody>
      </p:sp>
      <p:sp>
        <p:nvSpPr>
          <p:cNvPr id="38" name="TextBox 37">
            <a:extLst>
              <a:ext uri="{FF2B5EF4-FFF2-40B4-BE49-F238E27FC236}">
                <a16:creationId xmlns:a16="http://schemas.microsoft.com/office/drawing/2014/main" id="{B6C1944D-6159-90A6-6B7F-CE10328DFC87}"/>
              </a:ext>
            </a:extLst>
          </p:cNvPr>
          <p:cNvSpPr txBox="1"/>
          <p:nvPr/>
        </p:nvSpPr>
        <p:spPr>
          <a:xfrm>
            <a:off x="1162051" y="2080023"/>
            <a:ext cx="4275582" cy="563552"/>
          </a:xfrm>
          <a:prstGeom prst="rect">
            <a:avLst/>
          </a:prstGeom>
          <a:noFill/>
        </p:spPr>
        <p:txBody>
          <a:bodyPr wrap="square" lIns="0" tIns="0" rIns="0" bIns="0" anchor="ctr">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Automatically discover information in your directory and environment</a:t>
            </a:r>
          </a:p>
        </p:txBody>
      </p:sp>
      <p:sp>
        <p:nvSpPr>
          <p:cNvPr id="39" name="TextBox 38">
            <a:extLst>
              <a:ext uri="{FF2B5EF4-FFF2-40B4-BE49-F238E27FC236}">
                <a16:creationId xmlns:a16="http://schemas.microsoft.com/office/drawing/2014/main" id="{B27B98F3-582A-CC04-0959-A71D209450F9}"/>
              </a:ext>
            </a:extLst>
          </p:cNvPr>
          <p:cNvSpPr txBox="1"/>
          <p:nvPr/>
        </p:nvSpPr>
        <p:spPr>
          <a:xfrm>
            <a:off x="1162051" y="2880571"/>
            <a:ext cx="4275582" cy="859018"/>
          </a:xfrm>
          <a:prstGeom prst="rect">
            <a:avLst/>
          </a:prstGeom>
          <a:noFill/>
        </p:spPr>
        <p:txBody>
          <a:bodyPr wrap="square" lIns="0" tIns="0" rIns="0" bIns="0" anchor="ctr">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Maintain your inventory by dynamically adding important assets to the inventory manifest</a:t>
            </a:r>
          </a:p>
        </p:txBody>
      </p:sp>
      <p:sp>
        <p:nvSpPr>
          <p:cNvPr id="42" name="TextBox 41">
            <a:extLst>
              <a:ext uri="{FF2B5EF4-FFF2-40B4-BE49-F238E27FC236}">
                <a16:creationId xmlns:a16="http://schemas.microsoft.com/office/drawing/2014/main" id="{83EBA6A1-FB2E-9501-1373-CEA582FE9991}"/>
              </a:ext>
            </a:extLst>
          </p:cNvPr>
          <p:cNvSpPr txBox="1"/>
          <p:nvPr/>
        </p:nvSpPr>
        <p:spPr>
          <a:xfrm>
            <a:off x="1162051" y="3976585"/>
            <a:ext cx="4275582" cy="563552"/>
          </a:xfrm>
          <a:prstGeom prst="rect">
            <a:avLst/>
          </a:prstGeom>
          <a:noFill/>
        </p:spPr>
        <p:txBody>
          <a:bodyPr wrap="square" lIns="0" tIns="0" rIns="0" bIns="0" anchor="ctr">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Build standards based on smart recommendations from your environment</a:t>
            </a:r>
          </a:p>
        </p:txBody>
      </p:sp>
      <p:sp>
        <p:nvSpPr>
          <p:cNvPr id="41" name="TextBox 40">
            <a:extLst>
              <a:ext uri="{FF2B5EF4-FFF2-40B4-BE49-F238E27FC236}">
                <a16:creationId xmlns:a16="http://schemas.microsoft.com/office/drawing/2014/main" id="{AC9ECCA1-7A4B-52A3-5AA6-71CB87BC170D}"/>
              </a:ext>
            </a:extLst>
          </p:cNvPr>
          <p:cNvSpPr txBox="1"/>
          <p:nvPr/>
        </p:nvSpPr>
        <p:spPr>
          <a:xfrm>
            <a:off x="1162051" y="4777133"/>
            <a:ext cx="4275582" cy="563552"/>
          </a:xfrm>
          <a:prstGeom prst="rect">
            <a:avLst/>
          </a:prstGeom>
          <a:noFill/>
        </p:spPr>
        <p:txBody>
          <a:bodyPr wrap="square" lIns="0" tIns="0" rIns="0" bIns="0" anchor="ctr">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Publish standards to a region, site,</a:t>
            </a:r>
            <a:br>
              <a:rPr kumimoji="0" lang="en-US" sz="1600" b="0" i="0" u="none" strike="noStrike" kern="1200" cap="none" spc="0" normalizeH="0" baseline="0" noProof="0" dirty="0">
                <a:ln>
                  <a:noFill/>
                </a:ln>
                <a:solidFill>
                  <a:srgbClr val="000000"/>
                </a:solidFill>
                <a:effectLst/>
                <a:uLnTx/>
                <a:uFillTx/>
                <a:latin typeface="Segoe UI Semibold"/>
                <a:ea typeface="+mn-ea"/>
                <a:cs typeface="+mn-cs"/>
              </a:rPr>
            </a:b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or building</a:t>
            </a:r>
          </a:p>
        </p:txBody>
      </p:sp>
      <p:sp>
        <p:nvSpPr>
          <p:cNvPr id="40" name="TextBox 39">
            <a:extLst>
              <a:ext uri="{FF2B5EF4-FFF2-40B4-BE49-F238E27FC236}">
                <a16:creationId xmlns:a16="http://schemas.microsoft.com/office/drawing/2014/main" id="{D5264098-729E-0281-326B-0A6B610DC8EB}"/>
              </a:ext>
            </a:extLst>
          </p:cNvPr>
          <p:cNvSpPr txBox="1"/>
          <p:nvPr/>
        </p:nvSpPr>
        <p:spPr>
          <a:xfrm>
            <a:off x="1162051" y="5577682"/>
            <a:ext cx="4275582" cy="268087"/>
          </a:xfrm>
          <a:prstGeom prst="rect">
            <a:avLst/>
          </a:prstGeom>
          <a:noFill/>
        </p:spPr>
        <p:txBody>
          <a:bodyPr wrap="square" lIns="0" tIns="0" rIns="0" bIns="0" anchor="ctr">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Share room plans with partners</a:t>
            </a:r>
          </a:p>
        </p:txBody>
      </p:sp>
    </p:spTree>
    <p:extLst>
      <p:ext uri="{BB962C8B-B14F-4D97-AF65-F5344CB8AC3E}">
        <p14:creationId xmlns:p14="http://schemas.microsoft.com/office/powerpoint/2010/main" val="2959415463"/>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3">
            <a:extLst>
              <a:ext uri="{FF2B5EF4-FFF2-40B4-BE49-F238E27FC236}">
                <a16:creationId xmlns:a16="http://schemas.microsoft.com/office/drawing/2014/main" id="{9B9B79C8-384D-4C41-B967-39C3708D9528}"/>
              </a:ext>
            </a:extLst>
          </p:cNvPr>
          <p:cNvSpPr txBox="1">
            <a:spLocks noGrp="1"/>
          </p:cNvSpPr>
          <p:nvPr>
            <p:ph type="title"/>
          </p:nvPr>
        </p:nvSpPr>
        <p:spPr>
          <a:xfrm>
            <a:off x="588263" y="457200"/>
            <a:ext cx="11018520" cy="410369"/>
          </a:xfrm>
        </p:spPr>
        <p:txBody>
          <a:bodyPr/>
          <a:lstStyle>
            <a:lvl1pPr algn="l" defTabSz="932742" rtl="0" eaLnBrk="1" latinLnBrk="0" hangingPunct="1">
              <a:lnSpc>
                <a:spcPts val="3200"/>
              </a:lnSpc>
              <a:spcBef>
                <a:spcPct val="0"/>
              </a:spcBef>
              <a:buNone/>
              <a:defRPr lang="en-US" sz="2800" b="0" kern="1200" cap="none" spc="-50" baseline="0">
                <a:ln w="3175">
                  <a:noFill/>
                </a:ln>
                <a:solidFill>
                  <a:schemeClr val="tx1"/>
                </a:solidFill>
                <a:effectLst/>
                <a:latin typeface="+mj-lt"/>
                <a:ea typeface="+mn-ea"/>
                <a:cs typeface="Segoe UI" pitchFamily="34" charset="0"/>
              </a:defRPr>
            </a:lvl1pPr>
          </a:lstStyle>
          <a:p>
            <a:r>
              <a:rPr lang="en-US" sz="3200" dirty="0"/>
              <a:t>Monitoring and operations</a:t>
            </a:r>
          </a:p>
        </p:txBody>
      </p:sp>
      <p:sp>
        <p:nvSpPr>
          <p:cNvPr id="6" name="Rectangle: Rounded Corners 5">
            <a:extLst>
              <a:ext uri="{FF2B5EF4-FFF2-40B4-BE49-F238E27FC236}">
                <a16:creationId xmlns:a16="http://schemas.microsoft.com/office/drawing/2014/main" id="{376D1F4F-6576-361C-67E8-19E4952C260E}"/>
              </a:ext>
              <a:ext uri="{C183D7F6-B498-43B3-948B-1728B52AA6E4}">
                <adec:decorative xmlns:adec="http://schemas.microsoft.com/office/drawing/2017/decorative" val="1"/>
              </a:ext>
            </a:extLst>
          </p:cNvPr>
          <p:cNvSpPr/>
          <p:nvPr/>
        </p:nvSpPr>
        <p:spPr bwMode="auto">
          <a:xfrm rot="5400000">
            <a:off x="10785915" y="1691191"/>
            <a:ext cx="796052" cy="1099724"/>
          </a:xfrm>
          <a:prstGeom prst="roundRect">
            <a:avLst>
              <a:gd name="adj" fmla="val 14300"/>
            </a:avLst>
          </a:prstGeom>
          <a:gradFill>
            <a:gsLst>
              <a:gs pos="0">
                <a:schemeClr val="accent1"/>
              </a:gs>
              <a:gs pos="100000">
                <a:schemeClr val="accent3"/>
              </a:gs>
            </a:gsLst>
            <a:lin ang="0" scaled="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8" name="Rectangle: Rounded Corners 7">
            <a:extLst>
              <a:ext uri="{FF2B5EF4-FFF2-40B4-BE49-F238E27FC236}">
                <a16:creationId xmlns:a16="http://schemas.microsoft.com/office/drawing/2014/main" id="{6B98AF8E-DECD-8A23-28CB-59A05E6F87DC}"/>
              </a:ext>
              <a:ext uri="{C183D7F6-B498-43B3-948B-1728B52AA6E4}">
                <adec:decorative xmlns:adec="http://schemas.microsoft.com/office/drawing/2017/decorative" val="1"/>
              </a:ext>
            </a:extLst>
          </p:cNvPr>
          <p:cNvSpPr/>
          <p:nvPr/>
        </p:nvSpPr>
        <p:spPr bwMode="auto">
          <a:xfrm rot="5400000">
            <a:off x="6768058" y="726621"/>
            <a:ext cx="3604814" cy="6072636"/>
          </a:xfrm>
          <a:prstGeom prst="roundRect">
            <a:avLst>
              <a:gd name="adj" fmla="val 3811"/>
            </a:avLst>
          </a:prstGeom>
          <a:solidFill>
            <a:schemeClr val="bg1"/>
          </a:solidFill>
          <a:ln>
            <a:noFill/>
            <a:headEnd type="none" w="med" len="med"/>
            <a:tailEnd type="none" w="med" len="med"/>
          </a:ln>
          <a:effectLst>
            <a:outerShdw blurRad="254000" dist="12700" dir="5400000" sx="101000" sy="101000" algn="ctr" rotWithShape="0">
              <a:srgbClr val="000000">
                <a:alpha val="1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pic>
        <p:nvPicPr>
          <p:cNvPr id="12" name="Picture 11">
            <a:extLst>
              <a:ext uri="{FF2B5EF4-FFF2-40B4-BE49-F238E27FC236}">
                <a16:creationId xmlns:a16="http://schemas.microsoft.com/office/drawing/2014/main" id="{CB295145-234D-D7A2-C99C-3D41DE57B66E}"/>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5644543" y="2055997"/>
            <a:ext cx="5851842" cy="3413882"/>
          </a:xfrm>
          <a:prstGeom prst="roundRect">
            <a:avLst>
              <a:gd name="adj" fmla="val 2159"/>
            </a:avLst>
          </a:prstGeom>
        </p:spPr>
      </p:pic>
      <p:sp>
        <p:nvSpPr>
          <p:cNvPr id="14" name="Arrow: Bent 13">
            <a:extLst>
              <a:ext uri="{FF2B5EF4-FFF2-40B4-BE49-F238E27FC236}">
                <a16:creationId xmlns:a16="http://schemas.microsoft.com/office/drawing/2014/main" id="{451D8438-5789-7929-1E85-92C6126F83C1}"/>
              </a:ext>
              <a:ext uri="{C183D7F6-B498-43B3-948B-1728B52AA6E4}">
                <adec:decorative xmlns:adec="http://schemas.microsoft.com/office/drawing/2017/decorative" val="1"/>
              </a:ext>
            </a:extLst>
          </p:cNvPr>
          <p:cNvSpPr/>
          <p:nvPr/>
        </p:nvSpPr>
        <p:spPr bwMode="auto">
          <a:xfrm rot="10800000" flipH="1">
            <a:off x="843821" y="1507465"/>
            <a:ext cx="11348179" cy="4764900"/>
          </a:xfrm>
          <a:prstGeom prst="bentArrow">
            <a:avLst>
              <a:gd name="adj1" fmla="val 25000"/>
              <a:gd name="adj2" fmla="val 0"/>
              <a:gd name="adj3" fmla="val 0"/>
              <a:gd name="adj4" fmla="val 1500"/>
            </a:avLst>
          </a:prstGeom>
          <a:ln w="3175">
            <a:solidFill>
              <a:schemeClr val="accent3"/>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nvGrpSpPr>
          <p:cNvPr id="15" name="Group 14">
            <a:extLst>
              <a:ext uri="{FF2B5EF4-FFF2-40B4-BE49-F238E27FC236}">
                <a16:creationId xmlns:a16="http://schemas.microsoft.com/office/drawing/2014/main" id="{A76C725B-8856-BE5C-C2D3-804D391B9822}"/>
              </a:ext>
              <a:ext uri="{C183D7F6-B498-43B3-948B-1728B52AA6E4}">
                <adec:decorative xmlns:adec="http://schemas.microsoft.com/office/drawing/2017/decorative" val="1"/>
              </a:ext>
            </a:extLst>
          </p:cNvPr>
          <p:cNvGrpSpPr/>
          <p:nvPr/>
        </p:nvGrpSpPr>
        <p:grpSpPr>
          <a:xfrm>
            <a:off x="758782" y="1356590"/>
            <a:ext cx="170078" cy="170078"/>
            <a:chOff x="1462607" y="1801878"/>
            <a:chExt cx="731520" cy="731520"/>
          </a:xfrm>
          <a:effectLst/>
        </p:grpSpPr>
        <p:sp>
          <p:nvSpPr>
            <p:cNvPr id="16" name="Oval 15">
              <a:extLst>
                <a:ext uri="{FF2B5EF4-FFF2-40B4-BE49-F238E27FC236}">
                  <a16:creationId xmlns:a16="http://schemas.microsoft.com/office/drawing/2014/main" id="{3BE3512C-F24B-2640-6FFA-7D2B5E8C2611}"/>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17" name="Oval 16">
              <a:extLst>
                <a:ext uri="{FF2B5EF4-FFF2-40B4-BE49-F238E27FC236}">
                  <a16:creationId xmlns:a16="http://schemas.microsoft.com/office/drawing/2014/main" id="{5586C8B6-7835-6A46-8F70-36D53E59D9FF}"/>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18" name="Group 17">
            <a:extLst>
              <a:ext uri="{FF2B5EF4-FFF2-40B4-BE49-F238E27FC236}">
                <a16:creationId xmlns:a16="http://schemas.microsoft.com/office/drawing/2014/main" id="{167DB79F-C2E4-6498-6C17-DA8C39F9CF3E}"/>
              </a:ext>
              <a:ext uri="{C183D7F6-B498-43B3-948B-1728B52AA6E4}">
                <adec:decorative xmlns:adec="http://schemas.microsoft.com/office/drawing/2017/decorative" val="1"/>
              </a:ext>
            </a:extLst>
          </p:cNvPr>
          <p:cNvGrpSpPr/>
          <p:nvPr/>
        </p:nvGrpSpPr>
        <p:grpSpPr>
          <a:xfrm>
            <a:off x="758782" y="2330814"/>
            <a:ext cx="170078" cy="170078"/>
            <a:chOff x="1462607" y="1801878"/>
            <a:chExt cx="731520" cy="731520"/>
          </a:xfrm>
          <a:effectLst/>
        </p:grpSpPr>
        <p:sp>
          <p:nvSpPr>
            <p:cNvPr id="20" name="Oval 19">
              <a:extLst>
                <a:ext uri="{FF2B5EF4-FFF2-40B4-BE49-F238E27FC236}">
                  <a16:creationId xmlns:a16="http://schemas.microsoft.com/office/drawing/2014/main" id="{6A6CDABA-FA16-D20D-67D2-28153FD25233}"/>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21" name="Oval 20">
              <a:extLst>
                <a:ext uri="{FF2B5EF4-FFF2-40B4-BE49-F238E27FC236}">
                  <a16:creationId xmlns:a16="http://schemas.microsoft.com/office/drawing/2014/main" id="{CDC45129-6D0C-1251-7C9C-9DCD8663802A}"/>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22" name="Group 21">
            <a:extLst>
              <a:ext uri="{FF2B5EF4-FFF2-40B4-BE49-F238E27FC236}">
                <a16:creationId xmlns:a16="http://schemas.microsoft.com/office/drawing/2014/main" id="{CF85370C-FCB7-BE6D-9600-FC1B0FD3B73A}"/>
              </a:ext>
              <a:ext uri="{C183D7F6-B498-43B3-948B-1728B52AA6E4}">
                <adec:decorative xmlns:adec="http://schemas.microsoft.com/office/drawing/2017/decorative" val="1"/>
              </a:ext>
            </a:extLst>
          </p:cNvPr>
          <p:cNvGrpSpPr/>
          <p:nvPr/>
        </p:nvGrpSpPr>
        <p:grpSpPr>
          <a:xfrm>
            <a:off x="758782" y="3305953"/>
            <a:ext cx="170078" cy="170078"/>
            <a:chOff x="1462607" y="1801878"/>
            <a:chExt cx="731520" cy="731520"/>
          </a:xfrm>
          <a:effectLst/>
        </p:grpSpPr>
        <p:sp>
          <p:nvSpPr>
            <p:cNvPr id="25" name="Oval 24">
              <a:extLst>
                <a:ext uri="{FF2B5EF4-FFF2-40B4-BE49-F238E27FC236}">
                  <a16:creationId xmlns:a16="http://schemas.microsoft.com/office/drawing/2014/main" id="{07EE929F-C09F-BA85-BC3C-EA72AB8B7701}"/>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26" name="Oval 25">
              <a:extLst>
                <a:ext uri="{FF2B5EF4-FFF2-40B4-BE49-F238E27FC236}">
                  <a16:creationId xmlns:a16="http://schemas.microsoft.com/office/drawing/2014/main" id="{52C93FF6-9B55-2B7D-17D5-4E6A1C9FE33C}"/>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27" name="Group 26">
            <a:extLst>
              <a:ext uri="{FF2B5EF4-FFF2-40B4-BE49-F238E27FC236}">
                <a16:creationId xmlns:a16="http://schemas.microsoft.com/office/drawing/2014/main" id="{6BB63F59-73D6-CD45-CF90-C61FC1B5C41D}"/>
              </a:ext>
              <a:ext uri="{C183D7F6-B498-43B3-948B-1728B52AA6E4}">
                <adec:decorative xmlns:adec="http://schemas.microsoft.com/office/drawing/2017/decorative" val="1"/>
              </a:ext>
            </a:extLst>
          </p:cNvPr>
          <p:cNvGrpSpPr/>
          <p:nvPr/>
        </p:nvGrpSpPr>
        <p:grpSpPr>
          <a:xfrm>
            <a:off x="758782" y="4281092"/>
            <a:ext cx="170078" cy="170078"/>
            <a:chOff x="1462607" y="1801878"/>
            <a:chExt cx="731520" cy="731520"/>
          </a:xfrm>
          <a:effectLst/>
        </p:grpSpPr>
        <p:sp>
          <p:nvSpPr>
            <p:cNvPr id="28" name="Oval 27">
              <a:extLst>
                <a:ext uri="{FF2B5EF4-FFF2-40B4-BE49-F238E27FC236}">
                  <a16:creationId xmlns:a16="http://schemas.microsoft.com/office/drawing/2014/main" id="{7DF6F0D5-1FD6-82BE-B70B-4BAAB45CE9FA}"/>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29" name="Oval 28">
              <a:extLst>
                <a:ext uri="{FF2B5EF4-FFF2-40B4-BE49-F238E27FC236}">
                  <a16:creationId xmlns:a16="http://schemas.microsoft.com/office/drawing/2014/main" id="{11B6425A-24B3-0470-A184-F2BFD291F0F4}"/>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30" name="Group 29">
            <a:extLst>
              <a:ext uri="{FF2B5EF4-FFF2-40B4-BE49-F238E27FC236}">
                <a16:creationId xmlns:a16="http://schemas.microsoft.com/office/drawing/2014/main" id="{D97F65F8-CF4A-0494-7155-966A8E696A5B}"/>
              </a:ext>
              <a:ext uri="{C183D7F6-B498-43B3-948B-1728B52AA6E4}">
                <adec:decorative xmlns:adec="http://schemas.microsoft.com/office/drawing/2017/decorative" val="1"/>
              </a:ext>
            </a:extLst>
          </p:cNvPr>
          <p:cNvGrpSpPr/>
          <p:nvPr/>
        </p:nvGrpSpPr>
        <p:grpSpPr>
          <a:xfrm>
            <a:off x="758782" y="5256232"/>
            <a:ext cx="170078" cy="170078"/>
            <a:chOff x="1462607" y="1801878"/>
            <a:chExt cx="731520" cy="731520"/>
          </a:xfrm>
          <a:effectLst/>
        </p:grpSpPr>
        <p:sp>
          <p:nvSpPr>
            <p:cNvPr id="31" name="Oval 30">
              <a:extLst>
                <a:ext uri="{FF2B5EF4-FFF2-40B4-BE49-F238E27FC236}">
                  <a16:creationId xmlns:a16="http://schemas.microsoft.com/office/drawing/2014/main" id="{D72E89F2-0D20-5B3E-5AEB-7A9F829991C7}"/>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32" name="Oval 31">
              <a:extLst>
                <a:ext uri="{FF2B5EF4-FFF2-40B4-BE49-F238E27FC236}">
                  <a16:creationId xmlns:a16="http://schemas.microsoft.com/office/drawing/2014/main" id="{65266A94-9F9C-5380-EB41-7D3A468AB4BD}"/>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sp>
        <p:nvSpPr>
          <p:cNvPr id="36" name="TextBox 35">
            <a:extLst>
              <a:ext uri="{FF2B5EF4-FFF2-40B4-BE49-F238E27FC236}">
                <a16:creationId xmlns:a16="http://schemas.microsoft.com/office/drawing/2014/main" id="{FC002586-07B1-E8AF-D886-E8D8BF6C8204}"/>
              </a:ext>
            </a:extLst>
          </p:cNvPr>
          <p:cNvSpPr txBox="1"/>
          <p:nvPr/>
        </p:nvSpPr>
        <p:spPr>
          <a:xfrm>
            <a:off x="1162051" y="1279475"/>
            <a:ext cx="4490056" cy="563552"/>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24x7x365 system oversight and predictive analysis that identifies and remediates problems </a:t>
            </a:r>
          </a:p>
        </p:txBody>
      </p:sp>
      <p:sp>
        <p:nvSpPr>
          <p:cNvPr id="37" name="TextBox 36">
            <a:extLst>
              <a:ext uri="{FF2B5EF4-FFF2-40B4-BE49-F238E27FC236}">
                <a16:creationId xmlns:a16="http://schemas.microsoft.com/office/drawing/2014/main" id="{AC30F6D5-4E8B-CD05-AE89-E998834E7033}"/>
              </a:ext>
            </a:extLst>
          </p:cNvPr>
          <p:cNvSpPr txBox="1"/>
          <p:nvPr/>
        </p:nvSpPr>
        <p:spPr>
          <a:xfrm>
            <a:off x="1162051" y="2254614"/>
            <a:ext cx="4275582" cy="563552"/>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Optimized configuration automatically applied to your specific room environment</a:t>
            </a:r>
          </a:p>
        </p:txBody>
      </p:sp>
      <p:sp>
        <p:nvSpPr>
          <p:cNvPr id="38" name="TextBox 37">
            <a:extLst>
              <a:ext uri="{FF2B5EF4-FFF2-40B4-BE49-F238E27FC236}">
                <a16:creationId xmlns:a16="http://schemas.microsoft.com/office/drawing/2014/main" id="{E2AB7999-97A4-540A-3CCF-CA04BC831249}"/>
              </a:ext>
            </a:extLst>
          </p:cNvPr>
          <p:cNvSpPr txBox="1"/>
          <p:nvPr/>
        </p:nvSpPr>
        <p:spPr>
          <a:xfrm>
            <a:off x="1162051" y="3229753"/>
            <a:ext cx="4275582" cy="563552"/>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Detailed insights into room reliability</a:t>
            </a:r>
            <a:br>
              <a:rPr kumimoji="0" lang="en-US" sz="1600" b="0" i="0" u="none" strike="noStrike" kern="1200" cap="none" spc="0" normalizeH="0" baseline="0" noProof="0" dirty="0">
                <a:ln>
                  <a:noFill/>
                </a:ln>
                <a:solidFill>
                  <a:srgbClr val="000000"/>
                </a:solidFill>
                <a:effectLst/>
                <a:uLnTx/>
                <a:uFillTx/>
                <a:latin typeface="Segoe UI Semibold"/>
                <a:ea typeface="+mn-ea"/>
                <a:cs typeface="+mn-cs"/>
              </a:rPr>
            </a:b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and usage</a:t>
            </a:r>
          </a:p>
        </p:txBody>
      </p:sp>
      <p:sp>
        <p:nvSpPr>
          <p:cNvPr id="41" name="TextBox 40">
            <a:extLst>
              <a:ext uri="{FF2B5EF4-FFF2-40B4-BE49-F238E27FC236}">
                <a16:creationId xmlns:a16="http://schemas.microsoft.com/office/drawing/2014/main" id="{D73FE09D-F057-4FB8-E71E-D83F3135953A}"/>
              </a:ext>
            </a:extLst>
          </p:cNvPr>
          <p:cNvSpPr txBox="1"/>
          <p:nvPr/>
        </p:nvSpPr>
        <p:spPr>
          <a:xfrm>
            <a:off x="1162051" y="4204892"/>
            <a:ext cx="4275582" cy="563552"/>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Seamless escalation of reliability issues to OEM hardware vendors</a:t>
            </a:r>
          </a:p>
        </p:txBody>
      </p:sp>
      <p:sp>
        <p:nvSpPr>
          <p:cNvPr id="40" name="TextBox 39">
            <a:extLst>
              <a:ext uri="{FF2B5EF4-FFF2-40B4-BE49-F238E27FC236}">
                <a16:creationId xmlns:a16="http://schemas.microsoft.com/office/drawing/2014/main" id="{4C3EEC19-186F-D4A5-81A5-18F9810073D2}"/>
              </a:ext>
            </a:extLst>
          </p:cNvPr>
          <p:cNvSpPr txBox="1"/>
          <p:nvPr/>
        </p:nvSpPr>
        <p:spPr>
          <a:xfrm>
            <a:off x="1162051" y="5180032"/>
            <a:ext cx="4275582" cy="563552"/>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ServiceNow integration to allow IT ticketing system (ITSM) integration</a:t>
            </a:r>
          </a:p>
        </p:txBody>
      </p:sp>
      <p:pic>
        <p:nvPicPr>
          <p:cNvPr id="1026" name="Picture 2">
            <a:extLst>
              <a:ext uri="{FF2B5EF4-FFF2-40B4-BE49-F238E27FC236}">
                <a16:creationId xmlns:a16="http://schemas.microsoft.com/office/drawing/2014/main" id="{01B4CEAA-AB16-911C-24C9-39F1AF904C4F}"/>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97094" y="2254614"/>
            <a:ext cx="5309112" cy="3001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775361"/>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9A79841B-1683-DD31-7211-AFBEDF2C9B2E}"/>
              </a:ext>
            </a:extLst>
          </p:cNvPr>
          <p:cNvSpPr>
            <a:spLocks noGrp="1"/>
          </p:cNvSpPr>
          <p:nvPr>
            <p:ph type="title"/>
          </p:nvPr>
        </p:nvSpPr>
        <p:spPr>
          <a:xfrm>
            <a:off x="588263" y="457200"/>
            <a:ext cx="11018520" cy="1107996"/>
          </a:xfrm>
        </p:spPr>
        <p:txBody>
          <a:bodyPr/>
          <a:lstStyle/>
          <a:p>
            <a:r>
              <a:rPr lang="en-US" noProof="0" dirty="0"/>
              <a:t>Categories</a:t>
            </a:r>
            <a:br>
              <a:rPr lang="en-US" noProof="0" dirty="0"/>
            </a:br>
            <a:r>
              <a:rPr lang="en-US" noProof="0" dirty="0"/>
              <a:t>of health signals</a:t>
            </a:r>
            <a:endParaRPr lang="en-US" dirty="0"/>
          </a:p>
        </p:txBody>
      </p:sp>
      <p:sp>
        <p:nvSpPr>
          <p:cNvPr id="8" name="Rectangle 7">
            <a:extLst>
              <a:ext uri="{FF2B5EF4-FFF2-40B4-BE49-F238E27FC236}">
                <a16:creationId xmlns:a16="http://schemas.microsoft.com/office/drawing/2014/main" id="{59706D3E-D6FD-57E4-D976-22F4AB4B2B4F}"/>
              </a:ext>
              <a:ext uri="{C183D7F6-B498-43B3-948B-1728B52AA6E4}">
                <adec:decorative xmlns:adec="http://schemas.microsoft.com/office/drawing/2017/decorative" val="1"/>
              </a:ext>
            </a:extLst>
          </p:cNvPr>
          <p:cNvSpPr/>
          <p:nvPr/>
        </p:nvSpPr>
        <p:spPr bwMode="auto">
          <a:xfrm>
            <a:off x="0" y="1803540"/>
            <a:ext cx="5951040" cy="707429"/>
          </a:xfrm>
          <a:prstGeom prst="rect">
            <a:avLst/>
          </a:prstGeom>
          <a:gradFill>
            <a:gsLst>
              <a:gs pos="0">
                <a:srgbClr val="5550C5"/>
              </a:gs>
              <a:gs pos="97000">
                <a:srgbClr val="9FA0FA"/>
              </a:gs>
            </a:gsLst>
            <a:lin ang="2700000" scaled="1"/>
          </a:gradFill>
          <a:ln>
            <a:noFill/>
            <a:headEnd type="none" w="med" len="med"/>
            <a:tailEnd type="none" w="med" len="med"/>
          </a:ln>
          <a:effectLst>
            <a:outerShdw blurRad="381000" sx="90000" sy="90000" algn="ctr" rotWithShape="0">
              <a:prstClr val="black">
                <a:alpha val="2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576072"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Segoe UI Semibold"/>
                <a:ea typeface="Segoe UI" pitchFamily="34" charset="0"/>
                <a:cs typeface="Segoe UI"/>
              </a:rPr>
              <a:t>The portal groups dynamically generated health signals and incidents into key areas</a:t>
            </a:r>
            <a:r>
              <a:rPr kumimoji="0" lang="en-US" sz="1600" b="0" i="0" u="none" strike="noStrike" kern="1200" cap="none" spc="0" normalizeH="0" baseline="30000" noProof="0" dirty="0">
                <a:ln>
                  <a:noFill/>
                </a:ln>
                <a:solidFill>
                  <a:srgbClr val="FFFFFF"/>
                </a:solidFill>
                <a:effectLst/>
                <a:uLnTx/>
                <a:uFillTx/>
                <a:latin typeface="Segoe UI Semibold"/>
                <a:ea typeface="Segoe UI" pitchFamily="34" charset="0"/>
                <a:cs typeface="Segoe UI"/>
              </a:rPr>
              <a:t>1</a:t>
            </a:r>
            <a:r>
              <a:rPr kumimoji="0" lang="en-US" sz="1600" b="0" i="0" u="none" strike="noStrike" kern="1200" cap="none" spc="0" normalizeH="0" baseline="0" noProof="0" dirty="0">
                <a:ln>
                  <a:noFill/>
                </a:ln>
                <a:solidFill>
                  <a:srgbClr val="FFFFFF"/>
                </a:solidFill>
                <a:effectLst/>
                <a:uLnTx/>
                <a:uFillTx/>
                <a:latin typeface="Segoe UI Semibold"/>
                <a:ea typeface="Segoe UI" pitchFamily="34" charset="0"/>
                <a:cs typeface="Segoe UI"/>
              </a:rPr>
              <a:t>  </a:t>
            </a:r>
          </a:p>
        </p:txBody>
      </p:sp>
      <p:sp>
        <p:nvSpPr>
          <p:cNvPr id="13" name="Rectangle 12">
            <a:extLst>
              <a:ext uri="{FF2B5EF4-FFF2-40B4-BE49-F238E27FC236}">
                <a16:creationId xmlns:a16="http://schemas.microsoft.com/office/drawing/2014/main" id="{2E2EE5D9-E50F-2C07-EA09-1C8C4EFAC850}"/>
              </a:ext>
            </a:extLst>
          </p:cNvPr>
          <p:cNvSpPr/>
          <p:nvPr/>
        </p:nvSpPr>
        <p:spPr bwMode="auto">
          <a:xfrm>
            <a:off x="588263" y="2746147"/>
            <a:ext cx="5105689" cy="3447098"/>
          </a:xfrm>
          <a:prstGeom prst="rect">
            <a:avLst/>
          </a:prstGeom>
          <a:noFill/>
          <a:ln>
            <a:noFill/>
            <a:headEnd type="none" w="med" len="med"/>
            <a:tailEnd type="none" w="med" len="med"/>
          </a:ln>
          <a:effectLst>
            <a:outerShdw blurRad="254000" dist="12700" dir="5400000" sx="101000" sy="101000" algn="ctr" rotWithShape="0">
              <a:srgbClr val="000000">
                <a:alpha val="1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457200" marR="0" lvl="0" indent="-342900" algn="l" defTabSz="932742" rtl="0" eaLnBrk="1" fontAlgn="auto" latinLnBrk="0" hangingPunct="1">
              <a:lnSpc>
                <a:spcPct val="100000"/>
              </a:lnSpc>
              <a:spcBef>
                <a:spcPts val="1200"/>
              </a:spcBef>
              <a:spcAft>
                <a:spcPts val="0"/>
              </a:spcAft>
              <a:buClr>
                <a:srgbClr val="34258E"/>
              </a:buClr>
              <a:buSzPct val="100000"/>
              <a:buFont typeface="Wingdings" panose="05000000000000000000" pitchFamily="2" charset="2"/>
              <a:buChar char="ü"/>
              <a:tabLst/>
              <a:defRPr/>
            </a:pPr>
            <a:r>
              <a:rPr kumimoji="0" lang="en-US" sz="1600" b="0" i="0" u="none" strike="noStrike" kern="1200" cap="none" spc="0" normalizeH="0" baseline="0" noProof="0" dirty="0">
                <a:ln>
                  <a:noFill/>
                </a:ln>
                <a:solidFill>
                  <a:srgbClr val="000000"/>
                </a:solidFill>
                <a:effectLst/>
                <a:uLnTx/>
                <a:uFillTx/>
                <a:latin typeface="Segoe UI Semibold"/>
                <a:ea typeface="+mn-lt"/>
                <a:cs typeface="Segoe UI"/>
              </a:rPr>
              <a:t>Account management (e.g., sign-ins)</a:t>
            </a:r>
          </a:p>
          <a:p>
            <a:pPr marL="457200" marR="0" lvl="0" indent="-342900" algn="l" defTabSz="932742" rtl="0" eaLnBrk="1" fontAlgn="auto" latinLnBrk="0" hangingPunct="1">
              <a:lnSpc>
                <a:spcPct val="100000"/>
              </a:lnSpc>
              <a:spcBef>
                <a:spcPts val="1200"/>
              </a:spcBef>
              <a:spcAft>
                <a:spcPts val="0"/>
              </a:spcAft>
              <a:buClr>
                <a:srgbClr val="34258E"/>
              </a:buClr>
              <a:buSzPct val="100000"/>
              <a:buFont typeface="Wingdings" panose="05000000000000000000" pitchFamily="2" charset="2"/>
              <a:buChar char="ü"/>
              <a:tabLst/>
              <a:defRPr/>
            </a:pPr>
            <a:r>
              <a:rPr kumimoji="0" lang="en-US" sz="1600" b="0" i="0" u="none" strike="noStrike" kern="1200" cap="none" spc="0" normalizeH="0" baseline="0" noProof="0" dirty="0">
                <a:ln>
                  <a:noFill/>
                </a:ln>
                <a:solidFill>
                  <a:srgbClr val="000000"/>
                </a:solidFill>
                <a:effectLst/>
                <a:uLnTx/>
                <a:uFillTx/>
                <a:latin typeface="Segoe UI Semibold"/>
                <a:ea typeface="+mn-lt"/>
                <a:cs typeface="Segoe UI"/>
              </a:rPr>
              <a:t>OS, firmware, and apps</a:t>
            </a:r>
          </a:p>
          <a:p>
            <a:pPr marL="457200" marR="0" lvl="0" indent="-342900" algn="l" defTabSz="932742" rtl="0" eaLnBrk="1" fontAlgn="auto" latinLnBrk="0" hangingPunct="1">
              <a:lnSpc>
                <a:spcPct val="100000"/>
              </a:lnSpc>
              <a:spcBef>
                <a:spcPts val="1200"/>
              </a:spcBef>
              <a:spcAft>
                <a:spcPts val="0"/>
              </a:spcAft>
              <a:buClr>
                <a:srgbClr val="34258E"/>
              </a:buClr>
              <a:buSzPct val="100000"/>
              <a:buFont typeface="Wingdings" panose="05000000000000000000" pitchFamily="2" charset="2"/>
              <a:buChar char="ü"/>
              <a:tabLst/>
              <a:defRPr/>
            </a:pPr>
            <a:r>
              <a:rPr kumimoji="0" lang="en-US" sz="1600" b="0" i="0" u="none" strike="noStrike" kern="1200" cap="none" spc="0" normalizeH="0" baseline="0" noProof="0" dirty="0">
                <a:ln>
                  <a:noFill/>
                </a:ln>
                <a:solidFill>
                  <a:srgbClr val="000000"/>
                </a:solidFill>
                <a:effectLst/>
                <a:uLnTx/>
                <a:uFillTx/>
                <a:latin typeface="Segoe UI Semibold"/>
                <a:ea typeface="+mn-lt"/>
                <a:cs typeface="Segoe UI"/>
              </a:rPr>
              <a:t>Configuration and settings</a:t>
            </a:r>
          </a:p>
          <a:p>
            <a:pPr marL="457200" marR="0" lvl="0" indent="-342900" algn="l" defTabSz="932742" rtl="0" eaLnBrk="1" fontAlgn="auto" latinLnBrk="0" hangingPunct="1">
              <a:lnSpc>
                <a:spcPct val="100000"/>
              </a:lnSpc>
              <a:spcBef>
                <a:spcPts val="1200"/>
              </a:spcBef>
              <a:spcAft>
                <a:spcPts val="0"/>
              </a:spcAft>
              <a:buClr>
                <a:srgbClr val="34258E"/>
              </a:buClr>
              <a:buSzPct val="100000"/>
              <a:buFont typeface="Wingdings" panose="05000000000000000000" pitchFamily="2" charset="2"/>
              <a:buChar char="ü"/>
              <a:tabLst/>
              <a:defRPr/>
            </a:pPr>
            <a:r>
              <a:rPr kumimoji="0" lang="en-US" sz="1600" b="0" i="0" u="none" strike="noStrike" kern="1200" cap="none" spc="0" normalizeH="0" baseline="0" noProof="0" dirty="0">
                <a:ln>
                  <a:noFill/>
                </a:ln>
                <a:solidFill>
                  <a:srgbClr val="000000"/>
                </a:solidFill>
                <a:effectLst/>
                <a:uLnTx/>
                <a:uFillTx/>
                <a:latin typeface="Segoe UI Semibold"/>
                <a:ea typeface="+mn-lt"/>
                <a:cs typeface="Segoe UI"/>
              </a:rPr>
              <a:t>Hardware &amp; peripherals</a:t>
            </a:r>
          </a:p>
          <a:p>
            <a:pPr marL="457200" marR="0" lvl="0" indent="-342900" algn="l" defTabSz="932742" rtl="0" eaLnBrk="1" fontAlgn="auto" latinLnBrk="0" hangingPunct="1">
              <a:lnSpc>
                <a:spcPct val="100000"/>
              </a:lnSpc>
              <a:spcBef>
                <a:spcPts val="1200"/>
              </a:spcBef>
              <a:spcAft>
                <a:spcPts val="0"/>
              </a:spcAft>
              <a:buClr>
                <a:srgbClr val="34258E"/>
              </a:buClr>
              <a:buSzPct val="100000"/>
              <a:buFont typeface="Wingdings" panose="05000000000000000000" pitchFamily="2" charset="2"/>
              <a:buChar char="ü"/>
              <a:tabLst/>
              <a:defRPr/>
            </a:pPr>
            <a:r>
              <a:rPr kumimoji="0" lang="en-US" sz="1600" b="0" i="0" u="none" strike="noStrike" kern="1200" cap="none" spc="0" normalizeH="0" baseline="0" noProof="0" dirty="0">
                <a:ln>
                  <a:noFill/>
                </a:ln>
                <a:solidFill>
                  <a:srgbClr val="000000"/>
                </a:solidFill>
                <a:effectLst/>
                <a:uLnTx/>
                <a:uFillTx/>
                <a:latin typeface="Segoe UI Semibold"/>
                <a:ea typeface="+mn-lt"/>
                <a:cs typeface="Segoe UI"/>
              </a:rPr>
              <a:t>Display</a:t>
            </a:r>
          </a:p>
          <a:p>
            <a:pPr marL="457200" marR="0" lvl="0" indent="-342900" algn="l" defTabSz="932742" rtl="0" eaLnBrk="1" fontAlgn="auto" latinLnBrk="0" hangingPunct="1">
              <a:lnSpc>
                <a:spcPct val="100000"/>
              </a:lnSpc>
              <a:spcBef>
                <a:spcPts val="1200"/>
              </a:spcBef>
              <a:spcAft>
                <a:spcPts val="0"/>
              </a:spcAft>
              <a:buClr>
                <a:srgbClr val="34258E"/>
              </a:buClr>
              <a:buSzPct val="100000"/>
              <a:buFont typeface="Wingdings" panose="05000000000000000000" pitchFamily="2" charset="2"/>
              <a:buChar char="ü"/>
              <a:tabLst/>
              <a:defRPr/>
            </a:pPr>
            <a:r>
              <a:rPr kumimoji="0" lang="en-US" sz="1600" b="0" i="0" u="none" strike="noStrike" kern="1200" cap="none" spc="0" normalizeH="0" baseline="0" noProof="0" dirty="0">
                <a:ln>
                  <a:noFill/>
                </a:ln>
                <a:solidFill>
                  <a:srgbClr val="000000"/>
                </a:solidFill>
                <a:effectLst/>
                <a:uLnTx/>
                <a:uFillTx/>
                <a:latin typeface="Segoe UI Semibold"/>
                <a:ea typeface="+mn-lt"/>
                <a:cs typeface="Segoe UI"/>
              </a:rPr>
              <a:t>Security</a:t>
            </a:r>
          </a:p>
          <a:p>
            <a:pPr marL="457200" marR="0" lvl="0" indent="-342900" algn="l" defTabSz="932742" rtl="0" eaLnBrk="1" fontAlgn="auto" latinLnBrk="0" hangingPunct="1">
              <a:lnSpc>
                <a:spcPct val="100000"/>
              </a:lnSpc>
              <a:spcBef>
                <a:spcPts val="1200"/>
              </a:spcBef>
              <a:spcAft>
                <a:spcPts val="0"/>
              </a:spcAft>
              <a:buClr>
                <a:srgbClr val="34258E"/>
              </a:buClr>
              <a:buSzPct val="100000"/>
              <a:buFont typeface="Wingdings" panose="05000000000000000000" pitchFamily="2" charset="2"/>
              <a:buChar char="ü"/>
              <a:tabLst/>
              <a:defRPr/>
            </a:pPr>
            <a:r>
              <a:rPr kumimoji="0" lang="en-US" sz="1600" b="0" i="0" u="none" strike="noStrike" kern="1200" cap="none" spc="0" normalizeH="0" baseline="0" noProof="0" dirty="0">
                <a:ln>
                  <a:noFill/>
                </a:ln>
                <a:solidFill>
                  <a:srgbClr val="000000"/>
                </a:solidFill>
                <a:effectLst/>
                <a:uLnTx/>
                <a:uFillTx/>
                <a:latin typeface="Segoe UI Semibold"/>
                <a:ea typeface="+mn-lt"/>
                <a:cs typeface="Segoe UI"/>
              </a:rPr>
              <a:t>Connectivity</a:t>
            </a:r>
          </a:p>
          <a:p>
            <a:pPr marL="457200" marR="0" lvl="0" indent="-342900" algn="l" defTabSz="932742" rtl="0" eaLnBrk="1" fontAlgn="auto" latinLnBrk="0" hangingPunct="1">
              <a:lnSpc>
                <a:spcPct val="100000"/>
              </a:lnSpc>
              <a:spcBef>
                <a:spcPts val="1200"/>
              </a:spcBef>
              <a:spcAft>
                <a:spcPts val="0"/>
              </a:spcAft>
              <a:buClr>
                <a:srgbClr val="34258E"/>
              </a:buClr>
              <a:buSzPct val="100000"/>
              <a:buFont typeface="Wingdings" panose="05000000000000000000" pitchFamily="2" charset="2"/>
              <a:buChar char="ü"/>
              <a:tabLst/>
              <a:defRPr/>
            </a:pPr>
            <a:r>
              <a:rPr kumimoji="0" lang="en-US" sz="1600" b="0" i="0" u="none" strike="noStrike" kern="1200" cap="none" spc="0" normalizeH="0" baseline="0" noProof="0" dirty="0">
                <a:ln>
                  <a:noFill/>
                </a:ln>
                <a:solidFill>
                  <a:srgbClr val="000000"/>
                </a:solidFill>
                <a:effectLst/>
                <a:uLnTx/>
                <a:uFillTx/>
                <a:latin typeface="Segoe UI Semibold"/>
                <a:ea typeface="+mn-lt"/>
                <a:cs typeface="Segoe UI"/>
              </a:rPr>
              <a:t>Outage</a:t>
            </a:r>
          </a:p>
          <a:p>
            <a:pPr marL="457200" marR="0" lvl="0" indent="-342900" algn="l" defTabSz="932742" rtl="0" eaLnBrk="1" fontAlgn="auto" latinLnBrk="0" hangingPunct="1">
              <a:lnSpc>
                <a:spcPct val="100000"/>
              </a:lnSpc>
              <a:spcBef>
                <a:spcPts val="1200"/>
              </a:spcBef>
              <a:spcAft>
                <a:spcPts val="0"/>
              </a:spcAft>
              <a:buClr>
                <a:srgbClr val="34258E"/>
              </a:buClr>
              <a:buSzPct val="100000"/>
              <a:buFont typeface="Wingdings" panose="05000000000000000000" pitchFamily="2" charset="2"/>
              <a:buChar char="ü"/>
              <a:tabLst/>
              <a:defRPr/>
            </a:pPr>
            <a:r>
              <a:rPr kumimoji="0" lang="en-US" sz="1600" b="0" i="0" u="none" strike="noStrike" kern="1200" cap="none" spc="0" normalizeH="0" baseline="0" noProof="0" dirty="0">
                <a:ln>
                  <a:noFill/>
                </a:ln>
                <a:solidFill>
                  <a:srgbClr val="000000"/>
                </a:solidFill>
                <a:effectLst/>
                <a:uLnTx/>
                <a:uFillTx/>
                <a:latin typeface="Segoe UI Semibold"/>
                <a:ea typeface="+mn-lt"/>
                <a:cs typeface="Segoe UI"/>
              </a:rPr>
              <a:t>Other</a:t>
            </a:r>
            <a:endParaRPr kumimoji="0" lang="en-US" sz="1200" b="0" i="0" u="none" strike="noStrike" kern="1200" cap="none" spc="0" normalizeH="0" baseline="0" noProof="0" dirty="0">
              <a:ln>
                <a:noFill/>
              </a:ln>
              <a:solidFill>
                <a:srgbClr val="000000"/>
              </a:solidFill>
              <a:effectLst/>
              <a:uLnTx/>
              <a:uFillTx/>
              <a:latin typeface="Segoe UI Semibold"/>
              <a:ea typeface="+mn-lt"/>
              <a:cs typeface="Segoe UI"/>
            </a:endParaRPr>
          </a:p>
        </p:txBody>
      </p:sp>
      <p:grpSp>
        <p:nvGrpSpPr>
          <p:cNvPr id="17" name="Group 16">
            <a:extLst>
              <a:ext uri="{FF2B5EF4-FFF2-40B4-BE49-F238E27FC236}">
                <a16:creationId xmlns:a16="http://schemas.microsoft.com/office/drawing/2014/main" id="{74F8058C-4193-49B4-14CD-9D7B690BD00D}"/>
              </a:ext>
              <a:ext uri="{C183D7F6-B498-43B3-948B-1728B52AA6E4}">
                <adec:decorative xmlns:adec="http://schemas.microsoft.com/office/drawing/2017/decorative" val="1"/>
              </a:ext>
            </a:extLst>
          </p:cNvPr>
          <p:cNvGrpSpPr/>
          <p:nvPr/>
        </p:nvGrpSpPr>
        <p:grpSpPr>
          <a:xfrm>
            <a:off x="5951039" y="563156"/>
            <a:ext cx="5655744" cy="5789747"/>
            <a:chOff x="5951039" y="563156"/>
            <a:chExt cx="5655744" cy="5789747"/>
          </a:xfrm>
        </p:grpSpPr>
        <p:sp>
          <p:nvSpPr>
            <p:cNvPr id="3" name="Rectangle: Rounded Corners 2">
              <a:extLst>
                <a:ext uri="{FF2B5EF4-FFF2-40B4-BE49-F238E27FC236}">
                  <a16:creationId xmlns:a16="http://schemas.microsoft.com/office/drawing/2014/main" id="{065EE4D4-9D45-E78A-D55B-D528E3646B27}"/>
                </a:ext>
                <a:ext uri="{C183D7F6-B498-43B3-948B-1728B52AA6E4}">
                  <adec:decorative xmlns:adec="http://schemas.microsoft.com/office/drawing/2017/decorative" val="1"/>
                </a:ext>
              </a:extLst>
            </p:cNvPr>
            <p:cNvSpPr/>
            <p:nvPr/>
          </p:nvSpPr>
          <p:spPr bwMode="auto">
            <a:xfrm rot="5400000">
              <a:off x="8750465" y="3992737"/>
              <a:ext cx="56893" cy="4663440"/>
            </a:xfrm>
            <a:prstGeom prst="roundRect">
              <a:avLst>
                <a:gd name="adj" fmla="val 50000"/>
              </a:avLst>
            </a:prstGeom>
            <a:solidFill>
              <a:srgbClr val="4B53BC"/>
            </a:solidFill>
            <a:ln>
              <a:noFill/>
              <a:headEnd type="none" w="med" len="med"/>
              <a:tailEnd type="none" w="med" len="med"/>
            </a:ln>
            <a:effectLst>
              <a:outerShdw blurRad="63500" dist="38100" dir="2700000" algn="tl" rotWithShape="0">
                <a:schemeClr val="accent1">
                  <a:alpha val="2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2" name="Rectangle: Rounded Corners 1">
              <a:extLst>
                <a:ext uri="{FF2B5EF4-FFF2-40B4-BE49-F238E27FC236}">
                  <a16:creationId xmlns:a16="http://schemas.microsoft.com/office/drawing/2014/main" id="{763010ED-3B37-59F7-C1FF-466E1BD90CF2}"/>
                </a:ext>
                <a:ext uri="{C183D7F6-B498-43B3-948B-1728B52AA6E4}">
                  <adec:decorative xmlns:adec="http://schemas.microsoft.com/office/drawing/2017/decorative" val="1"/>
                </a:ext>
              </a:extLst>
            </p:cNvPr>
            <p:cNvSpPr>
              <a:spLocks/>
            </p:cNvSpPr>
            <p:nvPr/>
          </p:nvSpPr>
          <p:spPr bwMode="auto">
            <a:xfrm>
              <a:off x="5951039" y="563156"/>
              <a:ext cx="5655744" cy="5760720"/>
            </a:xfrm>
            <a:prstGeom prst="roundRect">
              <a:avLst>
                <a:gd name="adj" fmla="val 2073"/>
              </a:avLst>
            </a:prstGeom>
            <a:ln w="31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grpSp>
      <p:pic>
        <p:nvPicPr>
          <p:cNvPr id="4" name="Picture 3" descr="A screen capture of Guatemala dashboard showing the status of active tickets.">
            <a:extLst>
              <a:ext uri="{FF2B5EF4-FFF2-40B4-BE49-F238E27FC236}">
                <a16:creationId xmlns:a16="http://schemas.microsoft.com/office/drawing/2014/main" id="{73D5F8C6-AC41-9988-DCF8-B7F7EBB00A79}"/>
              </a:ext>
            </a:extLst>
          </p:cNvPr>
          <p:cNvPicPr>
            <a:picLocks noChangeAspect="1"/>
          </p:cNvPicPr>
          <p:nvPr/>
        </p:nvPicPr>
        <p:blipFill rotWithShape="1">
          <a:blip r:embed="rId3"/>
          <a:srcRect l="-4297" t="2060" r="-4297" b="-2468"/>
          <a:stretch/>
        </p:blipFill>
        <p:spPr>
          <a:xfrm>
            <a:off x="6069729" y="700948"/>
            <a:ext cx="5418365" cy="5485137"/>
          </a:xfrm>
          <a:prstGeom prst="roundRect">
            <a:avLst>
              <a:gd name="adj" fmla="val 2669"/>
            </a:avLst>
          </a:prstGeom>
          <a:solidFill>
            <a:schemeClr val="bg1"/>
          </a:solidFill>
          <a:ln>
            <a:noFill/>
            <a:headEnd type="none" w="med" len="med"/>
            <a:tailEnd type="none" w="med" len="med"/>
          </a:ln>
          <a:effectLst>
            <a:outerShdw blurRad="254000" dist="12700" dir="5400000" sx="101000" sy="101000" algn="ctr" rotWithShape="0">
              <a:srgbClr val="000000">
                <a:alpha val="10000"/>
              </a:srgbClr>
            </a:outerShdw>
          </a:effectLst>
        </p:spPr>
      </p:pic>
      <p:sp>
        <p:nvSpPr>
          <p:cNvPr id="5" name="TextBox 4">
            <a:extLst>
              <a:ext uri="{FF2B5EF4-FFF2-40B4-BE49-F238E27FC236}">
                <a16:creationId xmlns:a16="http://schemas.microsoft.com/office/drawing/2014/main" id="{2618D33D-2415-9AC2-38B1-28384051C394}"/>
              </a:ext>
            </a:extLst>
          </p:cNvPr>
          <p:cNvSpPr txBox="1"/>
          <p:nvPr/>
        </p:nvSpPr>
        <p:spPr>
          <a:xfrm>
            <a:off x="499773" y="6400800"/>
            <a:ext cx="4201962" cy="276999"/>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Segoe UI"/>
                <a:ea typeface="+mn-ea"/>
                <a:cs typeface="+mn-cs"/>
              </a:rPr>
              <a:t>Supported devices as of December 2022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30000" noProof="0" dirty="0">
                <a:ln>
                  <a:noFill/>
                </a:ln>
                <a:solidFill>
                  <a:srgbClr val="000000"/>
                </a:solidFill>
                <a:effectLst/>
                <a:uLnTx/>
                <a:uFillTx/>
                <a:latin typeface="Segoe UI"/>
                <a:ea typeface="+mn-ea"/>
                <a:cs typeface="+mn-cs"/>
              </a:rPr>
              <a:t>1</a:t>
            </a:r>
            <a:r>
              <a:rPr kumimoji="0" lang="en-US" sz="900" b="0" i="0" u="none" strike="noStrike" kern="1200" cap="none" spc="0" normalizeH="0" baseline="0" noProof="0" dirty="0">
                <a:ln>
                  <a:noFill/>
                </a:ln>
                <a:solidFill>
                  <a:srgbClr val="000000"/>
                </a:solidFill>
                <a:effectLst/>
                <a:uLnTx/>
                <a:uFillTx/>
                <a:latin typeface="Segoe UI"/>
                <a:ea typeface="+mn-ea"/>
                <a:cs typeface="+mn-cs"/>
              </a:rPr>
              <a:t> Health signals can vary for Windows and Android-based devices</a:t>
            </a:r>
          </a:p>
        </p:txBody>
      </p:sp>
    </p:spTree>
    <p:extLst>
      <p:ext uri="{BB962C8B-B14F-4D97-AF65-F5344CB8AC3E}">
        <p14:creationId xmlns:p14="http://schemas.microsoft.com/office/powerpoint/2010/main" val="2191375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9A79841B-1683-DD31-7211-AFBEDF2C9B2E}"/>
              </a:ext>
            </a:extLst>
          </p:cNvPr>
          <p:cNvSpPr>
            <a:spLocks noGrp="1"/>
          </p:cNvSpPr>
          <p:nvPr>
            <p:ph type="title"/>
          </p:nvPr>
        </p:nvSpPr>
        <p:spPr>
          <a:xfrm>
            <a:off x="588263" y="457200"/>
            <a:ext cx="11018520" cy="1107996"/>
          </a:xfrm>
        </p:spPr>
        <p:txBody>
          <a:bodyPr/>
          <a:lstStyle/>
          <a:p>
            <a:r>
              <a:rPr lang="en-US" noProof="0" dirty="0"/>
              <a:t>Keeping a pulse on</a:t>
            </a:r>
            <a:br>
              <a:rPr lang="en-US" noProof="0" dirty="0"/>
            </a:br>
            <a:r>
              <a:rPr lang="en-US" noProof="0" dirty="0"/>
              <a:t>Microsoft Surface Hubs</a:t>
            </a:r>
            <a:endParaRPr lang="en-US" dirty="0"/>
          </a:p>
        </p:txBody>
      </p:sp>
      <p:sp>
        <p:nvSpPr>
          <p:cNvPr id="12" name="TextBox 11">
            <a:extLst>
              <a:ext uri="{FF2B5EF4-FFF2-40B4-BE49-F238E27FC236}">
                <a16:creationId xmlns:a16="http://schemas.microsoft.com/office/drawing/2014/main" id="{11B6B9E8-18DE-B211-1089-8D47B5B65539}"/>
              </a:ext>
            </a:extLst>
          </p:cNvPr>
          <p:cNvSpPr txBox="1">
            <a:spLocks/>
          </p:cNvSpPr>
          <p:nvPr/>
        </p:nvSpPr>
        <p:spPr>
          <a:xfrm>
            <a:off x="839341" y="1930376"/>
            <a:ext cx="4813398" cy="1231106"/>
          </a:xfrm>
          <a:prstGeom prst="rect">
            <a:avLst/>
          </a:prstGeom>
          <a:noFill/>
        </p:spPr>
        <p:txBody>
          <a:bodyPr wrap="square" lIns="0" tIns="0" rIns="0" bIns="0">
            <a:spAutoFit/>
          </a:bodyPr>
          <a:lstStyle/>
          <a:p>
            <a:pPr marL="0" marR="0" lvl="0" indent="0" algn="l" defTabSz="932742" rtl="0" eaLnBrk="1" fontAlgn="auto" latinLnBrk="0" hangingPunct="1">
              <a:lnSpc>
                <a:spcPct val="100000"/>
              </a:lnSpc>
              <a:spcBef>
                <a:spcPts val="1200"/>
              </a:spcBef>
              <a:spcAft>
                <a:spcPts val="0"/>
              </a:spcAft>
              <a:buClrTx/>
              <a:buSzPct val="90000"/>
              <a:buFontTx/>
              <a:buNone/>
              <a:tabLst/>
              <a:defRPr/>
            </a:pPr>
            <a:r>
              <a:rPr kumimoji="0" lang="en-US" sz="2000" b="0" i="0" u="none" strike="noStrike" kern="1200" cap="none" spc="0" normalizeH="0" baseline="0" noProof="0" dirty="0">
                <a:ln>
                  <a:noFill/>
                </a:ln>
                <a:solidFill>
                  <a:srgbClr val="000000"/>
                </a:solidFill>
                <a:effectLst/>
                <a:uLnTx/>
                <a:uFillTx/>
                <a:latin typeface="Segoe UI"/>
                <a:ea typeface="+mn-lt"/>
                <a:cs typeface="Segoe UI"/>
              </a:rPr>
              <a:t>The Teams Rooms Pro Management portal allows you to get device-specific health signals from Surface Hub devices so users can always be productive</a:t>
            </a:r>
          </a:p>
        </p:txBody>
      </p:sp>
      <p:sp>
        <p:nvSpPr>
          <p:cNvPr id="13" name="Rectangle 12">
            <a:extLst>
              <a:ext uri="{FF2B5EF4-FFF2-40B4-BE49-F238E27FC236}">
                <a16:creationId xmlns:a16="http://schemas.microsoft.com/office/drawing/2014/main" id="{2E2EE5D9-E50F-2C07-EA09-1C8C4EFAC850}"/>
              </a:ext>
            </a:extLst>
          </p:cNvPr>
          <p:cNvSpPr/>
          <p:nvPr/>
        </p:nvSpPr>
        <p:spPr bwMode="auto">
          <a:xfrm>
            <a:off x="839341" y="3496480"/>
            <a:ext cx="5105689" cy="1190069"/>
          </a:xfrm>
          <a:prstGeom prst="rect">
            <a:avLst/>
          </a:prstGeom>
          <a:noFill/>
          <a:ln>
            <a:noFill/>
            <a:headEnd type="none" w="med" len="med"/>
            <a:tailEnd type="none" w="med" len="med"/>
          </a:ln>
          <a:effectLst>
            <a:outerShdw blurRad="254000" dist="12700" dir="5400000" sx="101000" sy="101000" algn="ctr" rotWithShape="0">
              <a:srgbClr val="000000">
                <a:alpha val="1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457200" marR="0" lvl="0" indent="-342900" algn="l" defTabSz="932742" rtl="0" eaLnBrk="1" fontAlgn="auto" latinLnBrk="0" hangingPunct="1">
              <a:lnSpc>
                <a:spcPct val="100000"/>
              </a:lnSpc>
              <a:spcBef>
                <a:spcPts val="1200"/>
              </a:spcBef>
              <a:spcAft>
                <a:spcPts val="800"/>
              </a:spcAft>
              <a:buClr>
                <a:srgbClr val="34258E"/>
              </a:buClr>
              <a:buSzPct val="100000"/>
              <a:buFont typeface="Wingdings" panose="05000000000000000000" pitchFamily="2" charset="2"/>
              <a:buChar char="ü"/>
              <a:tabLst/>
              <a:defRPr/>
            </a:pPr>
            <a:r>
              <a:rPr kumimoji="0" lang="en-US" sz="1800" b="0" i="0" u="none" strike="noStrike" kern="1200" cap="none" spc="0" normalizeH="0" baseline="0" noProof="0" dirty="0">
                <a:ln>
                  <a:noFill/>
                </a:ln>
                <a:solidFill>
                  <a:srgbClr val="000000"/>
                </a:solidFill>
                <a:effectLst/>
                <a:uLnTx/>
                <a:uFillTx/>
                <a:latin typeface="Segoe UI"/>
                <a:ea typeface="+mn-lt"/>
                <a:cs typeface="Segoe UI"/>
              </a:rPr>
              <a:t>Pen battery level</a:t>
            </a:r>
          </a:p>
          <a:p>
            <a:pPr marL="457200" marR="0" lvl="0" indent="-342900" algn="l" defTabSz="932742" rtl="0" eaLnBrk="1" fontAlgn="auto" latinLnBrk="0" hangingPunct="1">
              <a:lnSpc>
                <a:spcPct val="100000"/>
              </a:lnSpc>
              <a:spcBef>
                <a:spcPts val="600"/>
              </a:spcBef>
              <a:spcAft>
                <a:spcPts val="800"/>
              </a:spcAft>
              <a:buClr>
                <a:srgbClr val="34258E"/>
              </a:buClr>
              <a:buSzPct val="100000"/>
              <a:buFont typeface="Wingdings" panose="05000000000000000000" pitchFamily="2" charset="2"/>
              <a:buChar char="ü"/>
              <a:tabLst/>
              <a:defRPr/>
            </a:pPr>
            <a:r>
              <a:rPr kumimoji="0" lang="en-US" sz="1800" b="0" i="0" u="none" strike="noStrike" kern="1200" cap="none" spc="0" normalizeH="0" baseline="0" noProof="0" dirty="0">
                <a:ln>
                  <a:noFill/>
                </a:ln>
                <a:solidFill>
                  <a:srgbClr val="000000"/>
                </a:solidFill>
                <a:effectLst/>
                <a:uLnTx/>
                <a:uFillTx/>
                <a:latin typeface="Segoe UI"/>
                <a:ea typeface="+mn-lt"/>
                <a:cs typeface="Segoe UI"/>
              </a:rPr>
              <a:t>Cart battery level</a:t>
            </a:r>
          </a:p>
          <a:p>
            <a:pPr marL="457200" marR="0" lvl="0" indent="-342900" algn="l" defTabSz="932742" rtl="0" eaLnBrk="1" fontAlgn="auto" latinLnBrk="0" hangingPunct="1">
              <a:lnSpc>
                <a:spcPct val="100000"/>
              </a:lnSpc>
              <a:spcBef>
                <a:spcPts val="600"/>
              </a:spcBef>
              <a:spcAft>
                <a:spcPts val="800"/>
              </a:spcAft>
              <a:buClr>
                <a:srgbClr val="34258E"/>
              </a:buClr>
              <a:buSzPct val="100000"/>
              <a:buFont typeface="Wingdings" panose="05000000000000000000" pitchFamily="2" charset="2"/>
              <a:buChar char="ü"/>
              <a:tabLst/>
              <a:defRPr/>
            </a:pPr>
            <a:r>
              <a:rPr kumimoji="0" lang="en-US" sz="1800" b="0" i="0" u="none" strike="noStrike" kern="1200" cap="none" spc="0" normalizeH="0" baseline="0" noProof="0" dirty="0">
                <a:ln>
                  <a:noFill/>
                </a:ln>
                <a:solidFill>
                  <a:srgbClr val="000000"/>
                </a:solidFill>
                <a:effectLst/>
                <a:uLnTx/>
                <a:uFillTx/>
                <a:latin typeface="Segoe UI"/>
                <a:ea typeface="+mn-lt"/>
                <a:cs typeface="Segoe UI"/>
              </a:rPr>
              <a:t>Data on how its used</a:t>
            </a:r>
          </a:p>
        </p:txBody>
      </p:sp>
      <p:pic>
        <p:nvPicPr>
          <p:cNvPr id="9" name="Picture 8" descr="A woman hosting a meeting using a Whiteboard to collaborate with a remote team and the people in the room with her.">
            <a:extLst>
              <a:ext uri="{FF2B5EF4-FFF2-40B4-BE49-F238E27FC236}">
                <a16:creationId xmlns:a16="http://schemas.microsoft.com/office/drawing/2014/main" id="{32F7A0ED-4669-F5F1-BDE4-A00D72A21A16}"/>
              </a:ext>
            </a:extLst>
          </p:cNvPr>
          <p:cNvPicPr>
            <a:picLocks/>
          </p:cNvPicPr>
          <p:nvPr/>
        </p:nvPicPr>
        <p:blipFill rotWithShape="1">
          <a:blip r:embed="rId3"/>
          <a:srcRect t="448" b="448"/>
          <a:stretch/>
        </p:blipFill>
        <p:spPr>
          <a:xfrm>
            <a:off x="6342870" y="570989"/>
            <a:ext cx="5263913" cy="6287011"/>
          </a:xfrm>
          <a:prstGeom prst="round2SameRect">
            <a:avLst>
              <a:gd name="adj1" fmla="val 2053"/>
              <a:gd name="adj2" fmla="val 0"/>
            </a:avLst>
          </a:prstGeom>
          <a:solidFill>
            <a:schemeClr val="bg1"/>
          </a:solidFill>
          <a:ln w="38100">
            <a:solidFill>
              <a:schemeClr val="bg1"/>
            </a:solidFill>
            <a:headEnd type="none" w="med" len="med"/>
            <a:tailEnd type="none" w="med" len="med"/>
          </a:ln>
          <a:effectLst>
            <a:outerShdw blurRad="254000" dist="12700" dir="5400000" sx="101000" sy="101000" algn="ctr" rotWithShape="0">
              <a:srgbClr val="000000">
                <a:alpha val="10000"/>
              </a:srgbClr>
            </a:outerShdw>
          </a:effectLst>
        </p:spPr>
      </p:pic>
      <p:grpSp>
        <p:nvGrpSpPr>
          <p:cNvPr id="18" name="Group 17">
            <a:extLst>
              <a:ext uri="{FF2B5EF4-FFF2-40B4-BE49-F238E27FC236}">
                <a16:creationId xmlns:a16="http://schemas.microsoft.com/office/drawing/2014/main" id="{5CFA69D6-FF0F-0E77-DF7D-2C07CA89EBAF}"/>
              </a:ext>
              <a:ext uri="{C183D7F6-B498-43B3-948B-1728B52AA6E4}">
                <adec:decorative xmlns:adec="http://schemas.microsoft.com/office/drawing/2017/decorative" val="1"/>
              </a:ext>
            </a:extLst>
          </p:cNvPr>
          <p:cNvGrpSpPr/>
          <p:nvPr/>
        </p:nvGrpSpPr>
        <p:grpSpPr>
          <a:xfrm>
            <a:off x="585217" y="570989"/>
            <a:ext cx="11021566" cy="6287011"/>
            <a:chOff x="585217" y="570989"/>
            <a:chExt cx="11021566" cy="6287011"/>
          </a:xfrm>
        </p:grpSpPr>
        <p:sp>
          <p:nvSpPr>
            <p:cNvPr id="16" name="Rectangle: Top Corners Rounded 15">
              <a:extLst>
                <a:ext uri="{FF2B5EF4-FFF2-40B4-BE49-F238E27FC236}">
                  <a16:creationId xmlns:a16="http://schemas.microsoft.com/office/drawing/2014/main" id="{F2B3E9C0-3D10-AB90-375F-A3F369B46B54}"/>
                </a:ext>
                <a:ext uri="{C183D7F6-B498-43B3-948B-1728B52AA6E4}">
                  <adec:decorative xmlns:adec="http://schemas.microsoft.com/office/drawing/2017/decorative" val="1"/>
                </a:ext>
              </a:extLst>
            </p:cNvPr>
            <p:cNvSpPr>
              <a:spLocks/>
            </p:cNvSpPr>
            <p:nvPr/>
          </p:nvSpPr>
          <p:spPr bwMode="auto">
            <a:xfrm>
              <a:off x="6342870" y="570989"/>
              <a:ext cx="5263913" cy="6287011"/>
            </a:xfrm>
            <a:prstGeom prst="round2SameRect">
              <a:avLst>
                <a:gd name="adj1" fmla="val 1844"/>
                <a:gd name="adj2" fmla="val 0"/>
              </a:avLst>
            </a:prstGeom>
            <a:solidFill>
              <a:schemeClr val="accent1">
                <a:alpha val="2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nvGrpSpPr>
            <p:cNvPr id="17" name="Group 16">
              <a:extLst>
                <a:ext uri="{FF2B5EF4-FFF2-40B4-BE49-F238E27FC236}">
                  <a16:creationId xmlns:a16="http://schemas.microsoft.com/office/drawing/2014/main" id="{4BFDB9AB-0857-50B4-201A-74516D98465B}"/>
                </a:ext>
                <a:ext uri="{C183D7F6-B498-43B3-948B-1728B52AA6E4}">
                  <adec:decorative xmlns:adec="http://schemas.microsoft.com/office/drawing/2017/decorative" val="1"/>
                </a:ext>
              </a:extLst>
            </p:cNvPr>
            <p:cNvGrpSpPr/>
            <p:nvPr/>
          </p:nvGrpSpPr>
          <p:grpSpPr>
            <a:xfrm>
              <a:off x="585217" y="1930376"/>
              <a:ext cx="10725056" cy="4429899"/>
              <a:chOff x="585217" y="1930376"/>
              <a:chExt cx="10725056" cy="4429899"/>
            </a:xfrm>
          </p:grpSpPr>
          <p:sp>
            <p:nvSpPr>
              <p:cNvPr id="7" name="Arrow: Bent 6">
                <a:extLst>
                  <a:ext uri="{FF2B5EF4-FFF2-40B4-BE49-F238E27FC236}">
                    <a16:creationId xmlns:a16="http://schemas.microsoft.com/office/drawing/2014/main" id="{183F1E44-C5D5-4312-A393-E923274EDEC8}"/>
                  </a:ext>
                  <a:ext uri="{C183D7F6-B498-43B3-948B-1728B52AA6E4}">
                    <adec:decorative xmlns:adec="http://schemas.microsoft.com/office/drawing/2017/decorative" val="1"/>
                  </a:ext>
                </a:extLst>
              </p:cNvPr>
              <p:cNvSpPr/>
              <p:nvPr/>
            </p:nvSpPr>
            <p:spPr bwMode="auto">
              <a:xfrm rot="10800000" flipH="1">
                <a:off x="599724" y="1964747"/>
                <a:ext cx="10696041" cy="4356631"/>
              </a:xfrm>
              <a:prstGeom prst="bentArrow">
                <a:avLst>
                  <a:gd name="adj1" fmla="val 25000"/>
                  <a:gd name="adj2" fmla="val 0"/>
                  <a:gd name="adj3" fmla="val 0"/>
                  <a:gd name="adj4" fmla="val 4300"/>
                </a:avLst>
              </a:prstGeom>
              <a:ln w="3175">
                <a:solidFill>
                  <a:schemeClr val="accent3"/>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14" name="Rectangle: Rounded Corners 13">
                <a:extLst>
                  <a:ext uri="{FF2B5EF4-FFF2-40B4-BE49-F238E27FC236}">
                    <a16:creationId xmlns:a16="http://schemas.microsoft.com/office/drawing/2014/main" id="{B3633CD7-CBEA-D6FF-4342-E6B141DA286E}"/>
                  </a:ext>
                  <a:ext uri="{C183D7F6-B498-43B3-948B-1728B52AA6E4}">
                    <adec:decorative xmlns:adec="http://schemas.microsoft.com/office/drawing/2017/decorative" val="1"/>
                  </a:ext>
                </a:extLst>
              </p:cNvPr>
              <p:cNvSpPr>
                <a:spLocks/>
              </p:cNvSpPr>
              <p:nvPr/>
            </p:nvSpPr>
            <p:spPr bwMode="auto">
              <a:xfrm>
                <a:off x="585217" y="1930376"/>
                <a:ext cx="56893" cy="1231106"/>
              </a:xfrm>
              <a:prstGeom prst="roundRect">
                <a:avLst>
                  <a:gd name="adj" fmla="val 50000"/>
                </a:avLst>
              </a:prstGeom>
              <a:solidFill>
                <a:srgbClr val="4B53BC"/>
              </a:solidFill>
              <a:ln>
                <a:noFill/>
                <a:headEnd type="none" w="med" len="med"/>
                <a:tailEnd type="none" w="med" len="med"/>
              </a:ln>
              <a:effectLst>
                <a:outerShdw blurRad="63500" dist="38100" dir="2700000" algn="tl" rotWithShape="0">
                  <a:schemeClr val="accent1">
                    <a:alpha val="2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15" name="Rectangle: Rounded Corners 14">
                <a:extLst>
                  <a:ext uri="{FF2B5EF4-FFF2-40B4-BE49-F238E27FC236}">
                    <a16:creationId xmlns:a16="http://schemas.microsoft.com/office/drawing/2014/main" id="{D78C9935-57B1-C8E8-5BF5-5E688A9C3E24}"/>
                  </a:ext>
                  <a:ext uri="{C183D7F6-B498-43B3-948B-1728B52AA6E4}">
                    <adec:decorative xmlns:adec="http://schemas.microsoft.com/office/drawing/2017/decorative" val="1"/>
                  </a:ext>
                </a:extLst>
              </p:cNvPr>
              <p:cNvSpPr>
                <a:spLocks/>
              </p:cNvSpPr>
              <p:nvPr/>
            </p:nvSpPr>
            <p:spPr bwMode="auto">
              <a:xfrm rot="5400000">
                <a:off x="10666273" y="5716276"/>
                <a:ext cx="56893" cy="1231106"/>
              </a:xfrm>
              <a:prstGeom prst="roundRect">
                <a:avLst>
                  <a:gd name="adj" fmla="val 50000"/>
                </a:avLst>
              </a:prstGeom>
              <a:solidFill>
                <a:srgbClr val="4B53BC"/>
              </a:solidFill>
              <a:ln>
                <a:noFill/>
                <a:headEnd type="none" w="med" len="med"/>
                <a:tailEnd type="none" w="med" len="med"/>
              </a:ln>
              <a:effectLst>
                <a:outerShdw blurRad="63500" dist="38100" dir="2700000" algn="tl" rotWithShape="0">
                  <a:schemeClr val="accent1">
                    <a:alpha val="2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grpSp>
      </p:grpSp>
    </p:spTree>
    <p:extLst>
      <p:ext uri="{BB962C8B-B14F-4D97-AF65-F5344CB8AC3E}">
        <p14:creationId xmlns:p14="http://schemas.microsoft.com/office/powerpoint/2010/main" val="3102067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3">
            <a:extLst>
              <a:ext uri="{FF2B5EF4-FFF2-40B4-BE49-F238E27FC236}">
                <a16:creationId xmlns:a16="http://schemas.microsoft.com/office/drawing/2014/main" id="{9B9B79C8-384D-4C41-B967-39C3708D9528}"/>
              </a:ext>
            </a:extLst>
          </p:cNvPr>
          <p:cNvSpPr txBox="1">
            <a:spLocks noGrp="1"/>
          </p:cNvSpPr>
          <p:nvPr>
            <p:ph type="title"/>
          </p:nvPr>
        </p:nvSpPr>
        <p:spPr>
          <a:xfrm>
            <a:off x="588263" y="457200"/>
            <a:ext cx="11018520" cy="410369"/>
          </a:xfrm>
        </p:spPr>
        <p:txBody>
          <a:bodyPr/>
          <a:lstStyle>
            <a:lvl1pPr algn="l" defTabSz="932742" rtl="0" eaLnBrk="1" latinLnBrk="0" hangingPunct="1">
              <a:lnSpc>
                <a:spcPts val="3200"/>
              </a:lnSpc>
              <a:spcBef>
                <a:spcPct val="0"/>
              </a:spcBef>
              <a:buNone/>
              <a:defRPr lang="en-US" sz="2800" b="0" kern="1200" cap="none" spc="-50" baseline="0">
                <a:ln w="3175">
                  <a:noFill/>
                </a:ln>
                <a:solidFill>
                  <a:schemeClr val="tx1"/>
                </a:solidFill>
                <a:effectLst/>
                <a:latin typeface="+mj-lt"/>
                <a:ea typeface="+mn-ea"/>
                <a:cs typeface="Segoe UI" pitchFamily="34" charset="0"/>
              </a:defRPr>
            </a:lvl1pPr>
          </a:lstStyle>
          <a:p>
            <a:r>
              <a:rPr lang="en-US" sz="3200" dirty="0"/>
              <a:t>Managed updates</a:t>
            </a:r>
          </a:p>
        </p:txBody>
      </p:sp>
      <p:sp>
        <p:nvSpPr>
          <p:cNvPr id="6" name="Rectangle: Rounded Corners 5">
            <a:extLst>
              <a:ext uri="{FF2B5EF4-FFF2-40B4-BE49-F238E27FC236}">
                <a16:creationId xmlns:a16="http://schemas.microsoft.com/office/drawing/2014/main" id="{C9FBC1C9-4CA3-277B-12AE-BDBEE79604BA}"/>
              </a:ext>
              <a:ext uri="{C183D7F6-B498-43B3-948B-1728B52AA6E4}">
                <adec:decorative xmlns:adec="http://schemas.microsoft.com/office/drawing/2017/decorative" val="1"/>
              </a:ext>
            </a:extLst>
          </p:cNvPr>
          <p:cNvSpPr/>
          <p:nvPr/>
        </p:nvSpPr>
        <p:spPr bwMode="auto">
          <a:xfrm rot="5400000">
            <a:off x="10736132" y="1504295"/>
            <a:ext cx="796052" cy="1099724"/>
          </a:xfrm>
          <a:prstGeom prst="roundRect">
            <a:avLst>
              <a:gd name="adj" fmla="val 14300"/>
            </a:avLst>
          </a:prstGeom>
          <a:gradFill>
            <a:gsLst>
              <a:gs pos="0">
                <a:schemeClr val="accent1"/>
              </a:gs>
              <a:gs pos="100000">
                <a:schemeClr val="accent3"/>
              </a:gs>
            </a:gsLst>
            <a:lin ang="0" scaled="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7" name="Rectangle: Rounded Corners 6">
            <a:extLst>
              <a:ext uri="{FF2B5EF4-FFF2-40B4-BE49-F238E27FC236}">
                <a16:creationId xmlns:a16="http://schemas.microsoft.com/office/drawing/2014/main" id="{1A735F72-F627-3149-1035-CFC80A985101}"/>
              </a:ext>
              <a:ext uri="{C183D7F6-B498-43B3-948B-1728B52AA6E4}">
                <adec:decorative xmlns:adec="http://schemas.microsoft.com/office/drawing/2017/decorative" val="1"/>
              </a:ext>
            </a:extLst>
          </p:cNvPr>
          <p:cNvSpPr/>
          <p:nvPr/>
        </p:nvSpPr>
        <p:spPr bwMode="auto">
          <a:xfrm rot="5400000">
            <a:off x="6718275" y="539725"/>
            <a:ext cx="3604814" cy="6072636"/>
          </a:xfrm>
          <a:prstGeom prst="roundRect">
            <a:avLst>
              <a:gd name="adj" fmla="val 3811"/>
            </a:avLst>
          </a:prstGeom>
          <a:solidFill>
            <a:schemeClr val="bg1"/>
          </a:solidFill>
          <a:ln>
            <a:noFill/>
            <a:headEnd type="none" w="med" len="med"/>
            <a:tailEnd type="none" w="med" len="med"/>
          </a:ln>
          <a:effectLst>
            <a:outerShdw blurRad="254000" dist="12700" dir="5400000" sx="101000" sy="101000" algn="ctr" rotWithShape="0">
              <a:srgbClr val="000000">
                <a:alpha val="1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11" name="Arrow: Bent 10">
            <a:extLst>
              <a:ext uri="{FF2B5EF4-FFF2-40B4-BE49-F238E27FC236}">
                <a16:creationId xmlns:a16="http://schemas.microsoft.com/office/drawing/2014/main" id="{B3B8E22C-D302-A2B5-7021-D18EE432ABEC}"/>
              </a:ext>
              <a:ext uri="{C183D7F6-B498-43B3-948B-1728B52AA6E4}">
                <adec:decorative xmlns:adec="http://schemas.microsoft.com/office/drawing/2017/decorative" val="1"/>
              </a:ext>
            </a:extLst>
          </p:cNvPr>
          <p:cNvSpPr/>
          <p:nvPr/>
        </p:nvSpPr>
        <p:spPr bwMode="auto">
          <a:xfrm rot="10800000" flipH="1">
            <a:off x="843821" y="1798663"/>
            <a:ext cx="11348179" cy="4473701"/>
          </a:xfrm>
          <a:prstGeom prst="bentArrow">
            <a:avLst>
              <a:gd name="adj1" fmla="val 25000"/>
              <a:gd name="adj2" fmla="val 0"/>
              <a:gd name="adj3" fmla="val 0"/>
              <a:gd name="adj4" fmla="val 1500"/>
            </a:avLst>
          </a:prstGeom>
          <a:ln w="3175">
            <a:solidFill>
              <a:schemeClr val="accent3"/>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nvGrpSpPr>
          <p:cNvPr id="12" name="Group 11">
            <a:extLst>
              <a:ext uri="{FF2B5EF4-FFF2-40B4-BE49-F238E27FC236}">
                <a16:creationId xmlns:a16="http://schemas.microsoft.com/office/drawing/2014/main" id="{F718B480-E70B-61BF-39E7-B9FA577DBB59}"/>
              </a:ext>
              <a:ext uri="{C183D7F6-B498-43B3-948B-1728B52AA6E4}">
                <adec:decorative xmlns:adec="http://schemas.microsoft.com/office/drawing/2017/decorative" val="1"/>
              </a:ext>
            </a:extLst>
          </p:cNvPr>
          <p:cNvGrpSpPr/>
          <p:nvPr/>
        </p:nvGrpSpPr>
        <p:grpSpPr>
          <a:xfrm>
            <a:off x="758782" y="1763251"/>
            <a:ext cx="170078" cy="170078"/>
            <a:chOff x="1462607" y="1801878"/>
            <a:chExt cx="731520" cy="731520"/>
          </a:xfrm>
          <a:effectLst/>
        </p:grpSpPr>
        <p:sp>
          <p:nvSpPr>
            <p:cNvPr id="13" name="Oval 12">
              <a:extLst>
                <a:ext uri="{FF2B5EF4-FFF2-40B4-BE49-F238E27FC236}">
                  <a16:creationId xmlns:a16="http://schemas.microsoft.com/office/drawing/2014/main" id="{6EE72330-ECA3-0167-12B7-2E0D211CA210}"/>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14" name="Oval 13">
              <a:extLst>
                <a:ext uri="{FF2B5EF4-FFF2-40B4-BE49-F238E27FC236}">
                  <a16:creationId xmlns:a16="http://schemas.microsoft.com/office/drawing/2014/main" id="{B0160434-5782-98D7-84FE-290C444D7F8F}"/>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15" name="Group 14">
            <a:extLst>
              <a:ext uri="{FF2B5EF4-FFF2-40B4-BE49-F238E27FC236}">
                <a16:creationId xmlns:a16="http://schemas.microsoft.com/office/drawing/2014/main" id="{4418F244-67D1-5BBE-D03C-76ABB75B32FE}"/>
              </a:ext>
              <a:ext uri="{C183D7F6-B498-43B3-948B-1728B52AA6E4}">
                <adec:decorative xmlns:adec="http://schemas.microsoft.com/office/drawing/2017/decorative" val="1"/>
              </a:ext>
            </a:extLst>
          </p:cNvPr>
          <p:cNvGrpSpPr/>
          <p:nvPr/>
        </p:nvGrpSpPr>
        <p:grpSpPr>
          <a:xfrm>
            <a:off x="758782" y="2948092"/>
            <a:ext cx="170078" cy="170078"/>
            <a:chOff x="1462607" y="1801878"/>
            <a:chExt cx="731520" cy="731520"/>
          </a:xfrm>
          <a:effectLst/>
        </p:grpSpPr>
        <p:sp>
          <p:nvSpPr>
            <p:cNvPr id="16" name="Oval 15">
              <a:extLst>
                <a:ext uri="{FF2B5EF4-FFF2-40B4-BE49-F238E27FC236}">
                  <a16:creationId xmlns:a16="http://schemas.microsoft.com/office/drawing/2014/main" id="{377DBC0C-7B03-2EC3-77E4-54B74460459B}"/>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17" name="Oval 16">
              <a:extLst>
                <a:ext uri="{FF2B5EF4-FFF2-40B4-BE49-F238E27FC236}">
                  <a16:creationId xmlns:a16="http://schemas.microsoft.com/office/drawing/2014/main" id="{0C4842D1-D7BE-C60E-873C-E7CA667E63A1}"/>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18" name="Group 17">
            <a:extLst>
              <a:ext uri="{FF2B5EF4-FFF2-40B4-BE49-F238E27FC236}">
                <a16:creationId xmlns:a16="http://schemas.microsoft.com/office/drawing/2014/main" id="{7ED7F185-558F-BBC2-7C8E-21CA9101DF11}"/>
              </a:ext>
              <a:ext uri="{C183D7F6-B498-43B3-948B-1728B52AA6E4}">
                <adec:decorative xmlns:adec="http://schemas.microsoft.com/office/drawing/2017/decorative" val="1"/>
              </a:ext>
            </a:extLst>
          </p:cNvPr>
          <p:cNvGrpSpPr/>
          <p:nvPr/>
        </p:nvGrpSpPr>
        <p:grpSpPr>
          <a:xfrm>
            <a:off x="758782" y="4474604"/>
            <a:ext cx="170078" cy="170078"/>
            <a:chOff x="1462607" y="1801878"/>
            <a:chExt cx="731520" cy="731520"/>
          </a:xfrm>
          <a:effectLst/>
        </p:grpSpPr>
        <p:sp>
          <p:nvSpPr>
            <p:cNvPr id="20" name="Oval 19">
              <a:extLst>
                <a:ext uri="{FF2B5EF4-FFF2-40B4-BE49-F238E27FC236}">
                  <a16:creationId xmlns:a16="http://schemas.microsoft.com/office/drawing/2014/main" id="{36CA8670-9742-8ABE-FF49-9B28CDE82669}"/>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21" name="Oval 20">
              <a:extLst>
                <a:ext uri="{FF2B5EF4-FFF2-40B4-BE49-F238E27FC236}">
                  <a16:creationId xmlns:a16="http://schemas.microsoft.com/office/drawing/2014/main" id="{D2B06047-DD89-F54F-F550-5585D396926E}"/>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sp>
        <p:nvSpPr>
          <p:cNvPr id="29" name="TextBox 28">
            <a:extLst>
              <a:ext uri="{FF2B5EF4-FFF2-40B4-BE49-F238E27FC236}">
                <a16:creationId xmlns:a16="http://schemas.microsoft.com/office/drawing/2014/main" id="{1117A9C1-C4C7-A684-C406-4B8741A76AB9}"/>
              </a:ext>
            </a:extLst>
          </p:cNvPr>
          <p:cNvSpPr txBox="1"/>
          <p:nvPr/>
        </p:nvSpPr>
        <p:spPr>
          <a:xfrm>
            <a:off x="1162051" y="1686136"/>
            <a:ext cx="4119636" cy="704424"/>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Updates run on your behalf, customized to your environment</a:t>
            </a:r>
          </a:p>
        </p:txBody>
      </p:sp>
      <p:sp>
        <p:nvSpPr>
          <p:cNvPr id="31" name="TextBox 30">
            <a:extLst>
              <a:ext uri="{FF2B5EF4-FFF2-40B4-BE49-F238E27FC236}">
                <a16:creationId xmlns:a16="http://schemas.microsoft.com/office/drawing/2014/main" id="{CFA5D78C-5FFB-5560-E2C2-615CDCCBAC13}"/>
              </a:ext>
            </a:extLst>
          </p:cNvPr>
          <p:cNvSpPr txBox="1"/>
          <p:nvPr/>
        </p:nvSpPr>
        <p:spPr>
          <a:xfrm>
            <a:off x="1162051" y="2843317"/>
            <a:ext cx="4119636" cy="1073755"/>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Deployment rings so you can</a:t>
            </a:r>
            <a:br>
              <a:rPr kumimoji="0" lang="en-US" sz="1600" b="0" i="0" u="none" strike="noStrike" kern="1200" cap="none" spc="0" normalizeH="0" baseline="0" noProof="0" dirty="0">
                <a:ln>
                  <a:noFill/>
                </a:ln>
                <a:solidFill>
                  <a:srgbClr val="000000"/>
                </a:solidFill>
                <a:effectLst/>
                <a:uLnTx/>
                <a:uFillTx/>
                <a:latin typeface="Segoe UI Semibold"/>
                <a:ea typeface="+mn-ea"/>
                <a:cs typeface="+mn-cs"/>
              </a:rPr>
            </a:b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stage the order in which rooms</a:t>
            </a:r>
            <a:br>
              <a:rPr kumimoji="0" lang="en-US" sz="1600" b="0" i="0" u="none" strike="noStrike" kern="1200" cap="none" spc="0" normalizeH="0" baseline="0" noProof="0" dirty="0">
                <a:ln>
                  <a:noFill/>
                </a:ln>
                <a:solidFill>
                  <a:srgbClr val="000000"/>
                </a:solidFill>
                <a:effectLst/>
                <a:uLnTx/>
                <a:uFillTx/>
                <a:latin typeface="Segoe UI Semibold"/>
                <a:ea typeface="+mn-ea"/>
                <a:cs typeface="+mn-cs"/>
              </a:rPr>
            </a:b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are updated</a:t>
            </a:r>
          </a:p>
        </p:txBody>
      </p:sp>
      <p:sp>
        <p:nvSpPr>
          <p:cNvPr id="32" name="TextBox 31">
            <a:extLst>
              <a:ext uri="{FF2B5EF4-FFF2-40B4-BE49-F238E27FC236}">
                <a16:creationId xmlns:a16="http://schemas.microsoft.com/office/drawing/2014/main" id="{7772EE29-FD93-A91A-7D9A-75270D4E4A8A}"/>
              </a:ext>
            </a:extLst>
          </p:cNvPr>
          <p:cNvSpPr txBox="1"/>
          <p:nvPr/>
        </p:nvSpPr>
        <p:spPr>
          <a:xfrm>
            <a:off x="1162051" y="4369829"/>
            <a:ext cx="4119636" cy="704424"/>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Validation and monitoring of updates delivered through Windows update following ring deployment policy</a:t>
            </a:r>
          </a:p>
        </p:txBody>
      </p:sp>
      <p:grpSp>
        <p:nvGrpSpPr>
          <p:cNvPr id="39" name="Group 38">
            <a:extLst>
              <a:ext uri="{FF2B5EF4-FFF2-40B4-BE49-F238E27FC236}">
                <a16:creationId xmlns:a16="http://schemas.microsoft.com/office/drawing/2014/main" id="{62899F95-70CF-F04C-8EAB-63B8C0E9E620}"/>
              </a:ext>
              <a:ext uri="{C183D7F6-B498-43B3-948B-1728B52AA6E4}">
                <adec:decorative xmlns:adec="http://schemas.microsoft.com/office/drawing/2017/decorative" val="1"/>
              </a:ext>
            </a:extLst>
          </p:cNvPr>
          <p:cNvGrpSpPr/>
          <p:nvPr/>
        </p:nvGrpSpPr>
        <p:grpSpPr>
          <a:xfrm>
            <a:off x="5594760" y="1869101"/>
            <a:ext cx="5851842" cy="3413882"/>
            <a:chOff x="5594760" y="1869101"/>
            <a:chExt cx="5851842" cy="3413882"/>
          </a:xfrm>
        </p:grpSpPr>
        <p:pic>
          <p:nvPicPr>
            <p:cNvPr id="9" name="Picture 8">
              <a:extLst>
                <a:ext uri="{FF2B5EF4-FFF2-40B4-BE49-F238E27FC236}">
                  <a16:creationId xmlns:a16="http://schemas.microsoft.com/office/drawing/2014/main" id="{A06C9D4A-D79C-3011-D23E-54BD75D0F2A8}"/>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5594760" y="1869101"/>
              <a:ext cx="5851842" cy="3413882"/>
            </a:xfrm>
            <a:prstGeom prst="roundRect">
              <a:avLst>
                <a:gd name="adj" fmla="val 2159"/>
              </a:avLst>
            </a:prstGeom>
          </p:spPr>
        </p:pic>
        <p:sp>
          <p:nvSpPr>
            <p:cNvPr id="37" name="Rectangle 36">
              <a:extLst>
                <a:ext uri="{FF2B5EF4-FFF2-40B4-BE49-F238E27FC236}">
                  <a16:creationId xmlns:a16="http://schemas.microsoft.com/office/drawing/2014/main" id="{B6B10AF3-C2C1-0AD2-48D7-7674CDE7ABA4}"/>
                </a:ext>
              </a:extLst>
            </p:cNvPr>
            <p:cNvSpPr/>
            <p:nvPr/>
          </p:nvSpPr>
          <p:spPr bwMode="auto">
            <a:xfrm>
              <a:off x="5861050" y="2079593"/>
              <a:ext cx="298450" cy="2994660"/>
            </a:xfrm>
            <a:prstGeom prst="rect">
              <a:avLst/>
            </a:prstGeom>
            <a:solidFill>
              <a:srgbClr val="F5F5F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pic>
          <p:nvPicPr>
            <p:cNvPr id="10" name="Picture 9">
              <a:extLst>
                <a:ext uri="{FF2B5EF4-FFF2-40B4-BE49-F238E27FC236}">
                  <a16:creationId xmlns:a16="http://schemas.microsoft.com/office/drawing/2014/main" id="{BE2AB11D-1C3C-4EB2-9FBC-64C104E1BB50}"/>
                </a:ext>
              </a:extLst>
            </p:cNvPr>
            <p:cNvPicPr>
              <a:picLocks noChangeAspect="1"/>
            </p:cNvPicPr>
            <p:nvPr/>
          </p:nvPicPr>
          <p:blipFill rotWithShape="1">
            <a:blip r:embed="rId4"/>
            <a:srcRect l="638" t="1116" r="1478" b="1287"/>
            <a:stretch/>
          </p:blipFill>
          <p:spPr>
            <a:xfrm>
              <a:off x="6149738" y="2078739"/>
              <a:ext cx="4741887" cy="2995514"/>
            </a:xfrm>
            <a:prstGeom prst="rect">
              <a:avLst/>
            </a:prstGeom>
          </p:spPr>
        </p:pic>
        <p:sp>
          <p:nvSpPr>
            <p:cNvPr id="38" name="Rectangle 37">
              <a:extLst>
                <a:ext uri="{FF2B5EF4-FFF2-40B4-BE49-F238E27FC236}">
                  <a16:creationId xmlns:a16="http://schemas.microsoft.com/office/drawing/2014/main" id="{3C43B0D2-1F72-7D57-A9F2-6DC9D53BAA89}"/>
                </a:ext>
              </a:extLst>
            </p:cNvPr>
            <p:cNvSpPr/>
            <p:nvPr/>
          </p:nvSpPr>
          <p:spPr bwMode="auto">
            <a:xfrm>
              <a:off x="10891625" y="2079593"/>
              <a:ext cx="317500" cy="2994660"/>
            </a:xfrm>
            <a:prstGeom prst="rect">
              <a:avLst/>
            </a:prstGeom>
            <a:solidFill>
              <a:srgbClr val="F5F5F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spTree>
    <p:extLst>
      <p:ext uri="{BB962C8B-B14F-4D97-AF65-F5344CB8AC3E}">
        <p14:creationId xmlns:p14="http://schemas.microsoft.com/office/powerpoint/2010/main" val="3524067745"/>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91EFB925-0AE3-3537-0042-4953FBCE91B7}"/>
              </a:ext>
              <a:ext uri="{C183D7F6-B498-43B3-948B-1728B52AA6E4}">
                <adec:decorative xmlns:adec="http://schemas.microsoft.com/office/drawing/2017/decorative" val="1"/>
              </a:ext>
            </a:extLst>
          </p:cNvPr>
          <p:cNvSpPr/>
          <p:nvPr/>
        </p:nvSpPr>
        <p:spPr bwMode="auto">
          <a:xfrm rot="5400000">
            <a:off x="10736132" y="1504295"/>
            <a:ext cx="796052" cy="1099724"/>
          </a:xfrm>
          <a:prstGeom prst="roundRect">
            <a:avLst>
              <a:gd name="adj" fmla="val 14300"/>
            </a:avLst>
          </a:prstGeom>
          <a:gradFill>
            <a:gsLst>
              <a:gs pos="0">
                <a:schemeClr val="accent1"/>
              </a:gs>
              <a:gs pos="100000">
                <a:schemeClr val="accent3"/>
              </a:gs>
            </a:gsLst>
            <a:lin ang="0" scaled="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11" name="Rectangle: Rounded Corners 10">
            <a:extLst>
              <a:ext uri="{FF2B5EF4-FFF2-40B4-BE49-F238E27FC236}">
                <a16:creationId xmlns:a16="http://schemas.microsoft.com/office/drawing/2014/main" id="{28452C2B-271A-6420-1FF4-E26D83410005}"/>
              </a:ext>
              <a:ext uri="{C183D7F6-B498-43B3-948B-1728B52AA6E4}">
                <adec:decorative xmlns:adec="http://schemas.microsoft.com/office/drawing/2017/decorative" val="1"/>
              </a:ext>
            </a:extLst>
          </p:cNvPr>
          <p:cNvSpPr/>
          <p:nvPr/>
        </p:nvSpPr>
        <p:spPr bwMode="auto">
          <a:xfrm rot="5400000">
            <a:off x="6718275" y="539725"/>
            <a:ext cx="3604814" cy="6072636"/>
          </a:xfrm>
          <a:prstGeom prst="roundRect">
            <a:avLst>
              <a:gd name="adj" fmla="val 3811"/>
            </a:avLst>
          </a:prstGeom>
          <a:solidFill>
            <a:schemeClr val="bg1"/>
          </a:solidFill>
          <a:ln>
            <a:noFill/>
            <a:headEnd type="none" w="med" len="med"/>
            <a:tailEnd type="none" w="med" len="med"/>
          </a:ln>
          <a:effectLst>
            <a:outerShdw blurRad="254000" dist="12700" dir="5400000" sx="101000" sy="101000" algn="ctr" rotWithShape="0">
              <a:srgbClr val="000000">
                <a:alpha val="1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pic>
        <p:nvPicPr>
          <p:cNvPr id="12" name="Picture 11">
            <a:extLst>
              <a:ext uri="{FF2B5EF4-FFF2-40B4-BE49-F238E27FC236}">
                <a16:creationId xmlns:a16="http://schemas.microsoft.com/office/drawing/2014/main" id="{D853C43E-C7B8-C980-861E-2D55582B2CC1}"/>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5594760" y="1869101"/>
            <a:ext cx="5851842" cy="3413882"/>
          </a:xfrm>
          <a:prstGeom prst="roundRect">
            <a:avLst>
              <a:gd name="adj" fmla="val 2159"/>
            </a:avLst>
          </a:prstGeom>
        </p:spPr>
      </p:pic>
      <p:pic>
        <p:nvPicPr>
          <p:cNvPr id="6" name="Picture 5">
            <a:extLst>
              <a:ext uri="{FF2B5EF4-FFF2-40B4-BE49-F238E27FC236}">
                <a16:creationId xmlns:a16="http://schemas.microsoft.com/office/drawing/2014/main" id="{B8FAA26A-3BC2-4CAD-3E4A-364A8F1E1DE3}"/>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861050" y="2079592"/>
            <a:ext cx="5340350" cy="2994660"/>
          </a:xfrm>
          <a:prstGeom prst="rect">
            <a:avLst/>
          </a:prstGeom>
        </p:spPr>
      </p:pic>
      <p:sp>
        <p:nvSpPr>
          <p:cNvPr id="19" name="Title 3">
            <a:extLst>
              <a:ext uri="{FF2B5EF4-FFF2-40B4-BE49-F238E27FC236}">
                <a16:creationId xmlns:a16="http://schemas.microsoft.com/office/drawing/2014/main" id="{9B9B79C8-384D-4C41-B967-39C3708D9528}"/>
              </a:ext>
            </a:extLst>
          </p:cNvPr>
          <p:cNvSpPr txBox="1">
            <a:spLocks noGrp="1"/>
          </p:cNvSpPr>
          <p:nvPr>
            <p:ph type="title"/>
          </p:nvPr>
        </p:nvSpPr>
        <p:spPr>
          <a:xfrm>
            <a:off x="588263" y="457200"/>
            <a:ext cx="11018520" cy="410369"/>
          </a:xfrm>
        </p:spPr>
        <p:txBody>
          <a:bodyPr/>
          <a:lstStyle>
            <a:lvl1pPr algn="l" defTabSz="932742" rtl="0" eaLnBrk="1" latinLnBrk="0" hangingPunct="1">
              <a:lnSpc>
                <a:spcPts val="3200"/>
              </a:lnSpc>
              <a:spcBef>
                <a:spcPct val="0"/>
              </a:spcBef>
              <a:buNone/>
              <a:defRPr lang="en-US" sz="2800" b="0" kern="1200" cap="none" spc="-50" baseline="0">
                <a:ln w="3175">
                  <a:noFill/>
                </a:ln>
                <a:solidFill>
                  <a:schemeClr val="tx1"/>
                </a:solidFill>
                <a:effectLst/>
                <a:latin typeface="+mj-lt"/>
                <a:ea typeface="+mn-ea"/>
                <a:cs typeface="Segoe UI" pitchFamily="34" charset="0"/>
              </a:defRPr>
            </a:lvl1pPr>
          </a:lstStyle>
          <a:p>
            <a:r>
              <a:rPr lang="en-US" sz="3200" dirty="0"/>
              <a:t>Reports and insights</a:t>
            </a:r>
          </a:p>
        </p:txBody>
      </p:sp>
      <p:sp>
        <p:nvSpPr>
          <p:cNvPr id="13" name="Arrow: Bent 12">
            <a:extLst>
              <a:ext uri="{FF2B5EF4-FFF2-40B4-BE49-F238E27FC236}">
                <a16:creationId xmlns:a16="http://schemas.microsoft.com/office/drawing/2014/main" id="{DAD5AA5D-E320-01A1-788B-7EAE31DE3ABF}"/>
              </a:ext>
              <a:ext uri="{C183D7F6-B498-43B3-948B-1728B52AA6E4}">
                <adec:decorative xmlns:adec="http://schemas.microsoft.com/office/drawing/2017/decorative" val="1"/>
              </a:ext>
            </a:extLst>
          </p:cNvPr>
          <p:cNvSpPr/>
          <p:nvPr/>
        </p:nvSpPr>
        <p:spPr bwMode="auto">
          <a:xfrm rot="10800000" flipH="1">
            <a:off x="843821" y="1507465"/>
            <a:ext cx="11348179" cy="4764900"/>
          </a:xfrm>
          <a:prstGeom prst="bentArrow">
            <a:avLst>
              <a:gd name="adj1" fmla="val 25000"/>
              <a:gd name="adj2" fmla="val 0"/>
              <a:gd name="adj3" fmla="val 0"/>
              <a:gd name="adj4" fmla="val 1500"/>
            </a:avLst>
          </a:prstGeom>
          <a:ln w="3175">
            <a:solidFill>
              <a:schemeClr val="accent3"/>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nvGrpSpPr>
          <p:cNvPr id="14" name="Group 13">
            <a:extLst>
              <a:ext uri="{FF2B5EF4-FFF2-40B4-BE49-F238E27FC236}">
                <a16:creationId xmlns:a16="http://schemas.microsoft.com/office/drawing/2014/main" id="{77D09D53-B51D-2670-B439-4120A0242685}"/>
              </a:ext>
              <a:ext uri="{C183D7F6-B498-43B3-948B-1728B52AA6E4}">
                <adec:decorative xmlns:adec="http://schemas.microsoft.com/office/drawing/2017/decorative" val="1"/>
              </a:ext>
            </a:extLst>
          </p:cNvPr>
          <p:cNvGrpSpPr/>
          <p:nvPr/>
        </p:nvGrpSpPr>
        <p:grpSpPr>
          <a:xfrm>
            <a:off x="758782" y="1356590"/>
            <a:ext cx="170078" cy="170078"/>
            <a:chOff x="1462607" y="1801878"/>
            <a:chExt cx="731520" cy="731520"/>
          </a:xfrm>
          <a:effectLst/>
        </p:grpSpPr>
        <p:sp>
          <p:nvSpPr>
            <p:cNvPr id="15" name="Oval 14">
              <a:extLst>
                <a:ext uri="{FF2B5EF4-FFF2-40B4-BE49-F238E27FC236}">
                  <a16:creationId xmlns:a16="http://schemas.microsoft.com/office/drawing/2014/main" id="{02D6E04C-58F3-1075-7F8A-9C99126EA32B}"/>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16" name="Oval 15">
              <a:extLst>
                <a:ext uri="{FF2B5EF4-FFF2-40B4-BE49-F238E27FC236}">
                  <a16:creationId xmlns:a16="http://schemas.microsoft.com/office/drawing/2014/main" id="{CA9D226B-D296-F65B-A51B-8ADB7F49FABB}"/>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18" name="Group 17">
            <a:extLst>
              <a:ext uri="{FF2B5EF4-FFF2-40B4-BE49-F238E27FC236}">
                <a16:creationId xmlns:a16="http://schemas.microsoft.com/office/drawing/2014/main" id="{20CB43ED-6627-5834-9B58-E9611C1B82B8}"/>
              </a:ext>
              <a:ext uri="{C183D7F6-B498-43B3-948B-1728B52AA6E4}">
                <adec:decorative xmlns:adec="http://schemas.microsoft.com/office/drawing/2017/decorative" val="1"/>
              </a:ext>
            </a:extLst>
          </p:cNvPr>
          <p:cNvGrpSpPr/>
          <p:nvPr/>
        </p:nvGrpSpPr>
        <p:grpSpPr>
          <a:xfrm>
            <a:off x="758782" y="2527917"/>
            <a:ext cx="170078" cy="170078"/>
            <a:chOff x="1462607" y="1801878"/>
            <a:chExt cx="731520" cy="731520"/>
          </a:xfrm>
          <a:effectLst/>
        </p:grpSpPr>
        <p:sp>
          <p:nvSpPr>
            <p:cNvPr id="20" name="Oval 19">
              <a:extLst>
                <a:ext uri="{FF2B5EF4-FFF2-40B4-BE49-F238E27FC236}">
                  <a16:creationId xmlns:a16="http://schemas.microsoft.com/office/drawing/2014/main" id="{F3783710-758C-6F09-131B-7ABF65599AC2}"/>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21" name="Oval 20">
              <a:extLst>
                <a:ext uri="{FF2B5EF4-FFF2-40B4-BE49-F238E27FC236}">
                  <a16:creationId xmlns:a16="http://schemas.microsoft.com/office/drawing/2014/main" id="{9375B4B1-3106-52E0-B38E-EBC9118BC061}"/>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22" name="Group 21">
            <a:extLst>
              <a:ext uri="{FF2B5EF4-FFF2-40B4-BE49-F238E27FC236}">
                <a16:creationId xmlns:a16="http://schemas.microsoft.com/office/drawing/2014/main" id="{64C69371-5BBE-A164-2954-639A111B5570}"/>
              </a:ext>
              <a:ext uri="{C183D7F6-B498-43B3-948B-1728B52AA6E4}">
                <adec:decorative xmlns:adec="http://schemas.microsoft.com/office/drawing/2017/decorative" val="1"/>
              </a:ext>
            </a:extLst>
          </p:cNvPr>
          <p:cNvGrpSpPr/>
          <p:nvPr/>
        </p:nvGrpSpPr>
        <p:grpSpPr>
          <a:xfrm>
            <a:off x="758782" y="3429000"/>
            <a:ext cx="170078" cy="170078"/>
            <a:chOff x="1462607" y="1801878"/>
            <a:chExt cx="731520" cy="731520"/>
          </a:xfrm>
          <a:effectLst/>
        </p:grpSpPr>
        <p:sp>
          <p:nvSpPr>
            <p:cNvPr id="24" name="Oval 23">
              <a:extLst>
                <a:ext uri="{FF2B5EF4-FFF2-40B4-BE49-F238E27FC236}">
                  <a16:creationId xmlns:a16="http://schemas.microsoft.com/office/drawing/2014/main" id="{61404A78-94D8-1336-2B5F-BA4E12E02192}"/>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25" name="Oval 24">
              <a:extLst>
                <a:ext uri="{FF2B5EF4-FFF2-40B4-BE49-F238E27FC236}">
                  <a16:creationId xmlns:a16="http://schemas.microsoft.com/office/drawing/2014/main" id="{789E7736-1ED3-134E-CDDC-4D4BA50377E0}"/>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26" name="Group 25">
            <a:extLst>
              <a:ext uri="{FF2B5EF4-FFF2-40B4-BE49-F238E27FC236}">
                <a16:creationId xmlns:a16="http://schemas.microsoft.com/office/drawing/2014/main" id="{9E453EC8-DD24-CDC8-922D-BA88533BAC09}"/>
              </a:ext>
              <a:ext uri="{C183D7F6-B498-43B3-948B-1728B52AA6E4}">
                <adec:decorative xmlns:adec="http://schemas.microsoft.com/office/drawing/2017/decorative" val="1"/>
              </a:ext>
            </a:extLst>
          </p:cNvPr>
          <p:cNvGrpSpPr/>
          <p:nvPr/>
        </p:nvGrpSpPr>
        <p:grpSpPr>
          <a:xfrm>
            <a:off x="758782" y="4345386"/>
            <a:ext cx="170078" cy="170078"/>
            <a:chOff x="1462607" y="1801878"/>
            <a:chExt cx="731520" cy="731520"/>
          </a:xfrm>
          <a:effectLst/>
        </p:grpSpPr>
        <p:sp>
          <p:nvSpPr>
            <p:cNvPr id="27" name="Oval 26">
              <a:extLst>
                <a:ext uri="{FF2B5EF4-FFF2-40B4-BE49-F238E27FC236}">
                  <a16:creationId xmlns:a16="http://schemas.microsoft.com/office/drawing/2014/main" id="{A726C1E9-C307-E4EA-C6D1-70A4E4BFE4A7}"/>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28" name="Oval 27">
              <a:extLst>
                <a:ext uri="{FF2B5EF4-FFF2-40B4-BE49-F238E27FC236}">
                  <a16:creationId xmlns:a16="http://schemas.microsoft.com/office/drawing/2014/main" id="{2C564A24-B093-457B-6176-5A95C85FF1DF}"/>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29" name="Group 28">
            <a:extLst>
              <a:ext uri="{FF2B5EF4-FFF2-40B4-BE49-F238E27FC236}">
                <a16:creationId xmlns:a16="http://schemas.microsoft.com/office/drawing/2014/main" id="{F9251A3F-7FD0-4430-4577-EC5B2A48D5F7}"/>
              </a:ext>
              <a:ext uri="{C183D7F6-B498-43B3-948B-1728B52AA6E4}">
                <adec:decorative xmlns:adec="http://schemas.microsoft.com/office/drawing/2017/decorative" val="1"/>
              </a:ext>
            </a:extLst>
          </p:cNvPr>
          <p:cNvGrpSpPr/>
          <p:nvPr/>
        </p:nvGrpSpPr>
        <p:grpSpPr>
          <a:xfrm>
            <a:off x="758782" y="5256232"/>
            <a:ext cx="170078" cy="170078"/>
            <a:chOff x="1462607" y="1801878"/>
            <a:chExt cx="731520" cy="731520"/>
          </a:xfrm>
          <a:effectLst/>
        </p:grpSpPr>
        <p:sp>
          <p:nvSpPr>
            <p:cNvPr id="30" name="Oval 29">
              <a:extLst>
                <a:ext uri="{FF2B5EF4-FFF2-40B4-BE49-F238E27FC236}">
                  <a16:creationId xmlns:a16="http://schemas.microsoft.com/office/drawing/2014/main" id="{21FAF785-2599-9539-572B-9893643C6504}"/>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31" name="Oval 30">
              <a:extLst>
                <a:ext uri="{FF2B5EF4-FFF2-40B4-BE49-F238E27FC236}">
                  <a16:creationId xmlns:a16="http://schemas.microsoft.com/office/drawing/2014/main" id="{C63DEBF3-31DC-6A43-7263-C9488A8B49C4}"/>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sp>
        <p:nvSpPr>
          <p:cNvPr id="32" name="TextBox 31">
            <a:extLst>
              <a:ext uri="{FF2B5EF4-FFF2-40B4-BE49-F238E27FC236}">
                <a16:creationId xmlns:a16="http://schemas.microsoft.com/office/drawing/2014/main" id="{166D67B9-FDC8-F81B-F2FB-EF28CB57E901}"/>
              </a:ext>
            </a:extLst>
          </p:cNvPr>
          <p:cNvSpPr txBox="1"/>
          <p:nvPr/>
        </p:nvSpPr>
        <p:spPr>
          <a:xfrm>
            <a:off x="1162051" y="1279475"/>
            <a:ext cx="4077111" cy="859018"/>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Correlated incident data across the ecosystem proactively develops strategies to prevent reoccurrence </a:t>
            </a:r>
          </a:p>
        </p:txBody>
      </p:sp>
      <p:sp>
        <p:nvSpPr>
          <p:cNvPr id="33" name="TextBox 32">
            <a:extLst>
              <a:ext uri="{FF2B5EF4-FFF2-40B4-BE49-F238E27FC236}">
                <a16:creationId xmlns:a16="http://schemas.microsoft.com/office/drawing/2014/main" id="{71683345-6C68-C298-60FF-57643258061A}"/>
              </a:ext>
            </a:extLst>
          </p:cNvPr>
          <p:cNvSpPr txBox="1"/>
          <p:nvPr/>
        </p:nvSpPr>
        <p:spPr>
          <a:xfrm>
            <a:off x="1162051" y="2476214"/>
            <a:ext cx="4275582" cy="563552"/>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Incident trend history including room reliability history</a:t>
            </a:r>
          </a:p>
        </p:txBody>
      </p:sp>
      <p:sp>
        <p:nvSpPr>
          <p:cNvPr id="34" name="TextBox 33">
            <a:extLst>
              <a:ext uri="{FF2B5EF4-FFF2-40B4-BE49-F238E27FC236}">
                <a16:creationId xmlns:a16="http://schemas.microsoft.com/office/drawing/2014/main" id="{663CFA8C-0581-2C63-8113-342C63339EA0}"/>
              </a:ext>
            </a:extLst>
          </p:cNvPr>
          <p:cNvSpPr txBox="1"/>
          <p:nvPr/>
        </p:nvSpPr>
        <p:spPr>
          <a:xfrm>
            <a:off x="1162051" y="3377487"/>
            <a:ext cx="4077111" cy="563552"/>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Detailed insights into inventory, room health, online meetings and room usage</a:t>
            </a:r>
          </a:p>
        </p:txBody>
      </p:sp>
      <p:sp>
        <p:nvSpPr>
          <p:cNvPr id="36" name="TextBox 35">
            <a:extLst>
              <a:ext uri="{FF2B5EF4-FFF2-40B4-BE49-F238E27FC236}">
                <a16:creationId xmlns:a16="http://schemas.microsoft.com/office/drawing/2014/main" id="{CF218DA8-22E5-B961-68F8-16E09BC90A4F}"/>
              </a:ext>
            </a:extLst>
          </p:cNvPr>
          <p:cNvSpPr txBox="1"/>
          <p:nvPr/>
        </p:nvSpPr>
        <p:spPr>
          <a:xfrm>
            <a:off x="1162051" y="4278760"/>
            <a:ext cx="4275582" cy="563552"/>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Reveal difficult-to-find environmental information with automated insights</a:t>
            </a:r>
          </a:p>
        </p:txBody>
      </p:sp>
      <p:sp>
        <p:nvSpPr>
          <p:cNvPr id="35" name="TextBox 34">
            <a:extLst>
              <a:ext uri="{FF2B5EF4-FFF2-40B4-BE49-F238E27FC236}">
                <a16:creationId xmlns:a16="http://schemas.microsoft.com/office/drawing/2014/main" id="{CBD8D587-B16C-CEA3-10F3-5D6CF02159DE}"/>
              </a:ext>
            </a:extLst>
          </p:cNvPr>
          <p:cNvSpPr txBox="1"/>
          <p:nvPr/>
        </p:nvSpPr>
        <p:spPr>
          <a:xfrm>
            <a:off x="1162051" y="5180032"/>
            <a:ext cx="4275582" cy="563552"/>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Compare your performance to other customers using the management service</a:t>
            </a:r>
          </a:p>
        </p:txBody>
      </p:sp>
    </p:spTree>
    <p:extLst>
      <p:ext uri="{BB962C8B-B14F-4D97-AF65-F5344CB8AC3E}">
        <p14:creationId xmlns:p14="http://schemas.microsoft.com/office/powerpoint/2010/main" val="3484435558"/>
      </p:ext>
    </p:extLst>
  </p:cSld>
  <p:clrMapOvr>
    <a:masterClrMapping/>
  </p:clrMapOvr>
  <p:transition>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91EFB925-0AE3-3537-0042-4953FBCE91B7}"/>
              </a:ext>
              <a:ext uri="{C183D7F6-B498-43B3-948B-1728B52AA6E4}">
                <adec:decorative xmlns:adec="http://schemas.microsoft.com/office/drawing/2017/decorative" val="1"/>
              </a:ext>
            </a:extLst>
          </p:cNvPr>
          <p:cNvSpPr/>
          <p:nvPr/>
        </p:nvSpPr>
        <p:spPr bwMode="auto">
          <a:xfrm rot="5400000">
            <a:off x="10736132" y="1723639"/>
            <a:ext cx="796052" cy="1099724"/>
          </a:xfrm>
          <a:prstGeom prst="roundRect">
            <a:avLst>
              <a:gd name="adj" fmla="val 14300"/>
            </a:avLst>
          </a:prstGeom>
          <a:gradFill>
            <a:gsLst>
              <a:gs pos="0">
                <a:schemeClr val="accent1"/>
              </a:gs>
              <a:gs pos="100000">
                <a:schemeClr val="accent3"/>
              </a:gs>
            </a:gsLst>
            <a:lin ang="0" scaled="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11" name="Rectangle: Rounded Corners 10">
            <a:extLst>
              <a:ext uri="{FF2B5EF4-FFF2-40B4-BE49-F238E27FC236}">
                <a16:creationId xmlns:a16="http://schemas.microsoft.com/office/drawing/2014/main" id="{28452C2B-271A-6420-1FF4-E26D83410005}"/>
              </a:ext>
              <a:ext uri="{C183D7F6-B498-43B3-948B-1728B52AA6E4}">
                <adec:decorative xmlns:adec="http://schemas.microsoft.com/office/drawing/2017/decorative" val="1"/>
              </a:ext>
            </a:extLst>
          </p:cNvPr>
          <p:cNvSpPr/>
          <p:nvPr/>
        </p:nvSpPr>
        <p:spPr bwMode="auto">
          <a:xfrm rot="5400000">
            <a:off x="7188076" y="340282"/>
            <a:ext cx="2741828" cy="6072636"/>
          </a:xfrm>
          <a:prstGeom prst="roundRect">
            <a:avLst>
              <a:gd name="adj" fmla="val 3811"/>
            </a:avLst>
          </a:prstGeom>
          <a:solidFill>
            <a:schemeClr val="bg1"/>
          </a:solidFill>
          <a:ln>
            <a:noFill/>
            <a:headEnd type="none" w="med" len="med"/>
            <a:tailEnd type="none" w="med" len="med"/>
          </a:ln>
          <a:effectLst>
            <a:outerShdw blurRad="254000" dist="12700" dir="5400000" sx="101000" sy="101000" algn="ctr" rotWithShape="0">
              <a:srgbClr val="000000">
                <a:alpha val="1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19" name="Title 3">
            <a:extLst>
              <a:ext uri="{FF2B5EF4-FFF2-40B4-BE49-F238E27FC236}">
                <a16:creationId xmlns:a16="http://schemas.microsoft.com/office/drawing/2014/main" id="{9B9B79C8-384D-4C41-B967-39C3708D9528}"/>
              </a:ext>
            </a:extLst>
          </p:cNvPr>
          <p:cNvSpPr txBox="1">
            <a:spLocks noGrp="1"/>
          </p:cNvSpPr>
          <p:nvPr>
            <p:ph type="title"/>
          </p:nvPr>
        </p:nvSpPr>
        <p:spPr>
          <a:xfrm>
            <a:off x="588263" y="457200"/>
            <a:ext cx="11018520" cy="410369"/>
          </a:xfrm>
        </p:spPr>
        <p:txBody>
          <a:bodyPr/>
          <a:lstStyle>
            <a:lvl1pPr algn="l" defTabSz="932742" rtl="0" eaLnBrk="1" latinLnBrk="0" hangingPunct="1">
              <a:lnSpc>
                <a:spcPts val="3200"/>
              </a:lnSpc>
              <a:spcBef>
                <a:spcPct val="0"/>
              </a:spcBef>
              <a:buNone/>
              <a:defRPr lang="en-US" sz="2800" b="0" kern="1200" cap="none" spc="-50" baseline="0">
                <a:ln w="3175">
                  <a:noFill/>
                </a:ln>
                <a:solidFill>
                  <a:schemeClr val="tx1"/>
                </a:solidFill>
                <a:effectLst/>
                <a:latin typeface="+mj-lt"/>
                <a:ea typeface="+mn-ea"/>
                <a:cs typeface="Segoe UI" pitchFamily="34" charset="0"/>
              </a:defRPr>
            </a:lvl1pPr>
          </a:lstStyle>
          <a:p>
            <a:r>
              <a:rPr lang="en-US" sz="3200" dirty="0"/>
              <a:t>Reports and insights – the Usage report</a:t>
            </a:r>
          </a:p>
        </p:txBody>
      </p:sp>
      <p:sp>
        <p:nvSpPr>
          <p:cNvPr id="13" name="Arrow: Bent 12">
            <a:extLst>
              <a:ext uri="{FF2B5EF4-FFF2-40B4-BE49-F238E27FC236}">
                <a16:creationId xmlns:a16="http://schemas.microsoft.com/office/drawing/2014/main" id="{DAD5AA5D-E320-01A1-788B-7EAE31DE3ABF}"/>
              </a:ext>
              <a:ext uri="{C183D7F6-B498-43B3-948B-1728B52AA6E4}">
                <adec:decorative xmlns:adec="http://schemas.microsoft.com/office/drawing/2017/decorative" val="1"/>
              </a:ext>
            </a:extLst>
          </p:cNvPr>
          <p:cNvSpPr/>
          <p:nvPr/>
        </p:nvSpPr>
        <p:spPr bwMode="auto">
          <a:xfrm rot="10800000" flipH="1">
            <a:off x="843821" y="1936893"/>
            <a:ext cx="11348179" cy="4335471"/>
          </a:xfrm>
          <a:prstGeom prst="bentArrow">
            <a:avLst>
              <a:gd name="adj1" fmla="val 0"/>
              <a:gd name="adj2" fmla="val 0"/>
              <a:gd name="adj3" fmla="val 0"/>
              <a:gd name="adj4" fmla="val 1500"/>
            </a:avLst>
          </a:prstGeom>
          <a:ln w="3175">
            <a:solidFill>
              <a:schemeClr val="accent3"/>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nvGrpSpPr>
          <p:cNvPr id="18" name="Group 17">
            <a:extLst>
              <a:ext uri="{FF2B5EF4-FFF2-40B4-BE49-F238E27FC236}">
                <a16:creationId xmlns:a16="http://schemas.microsoft.com/office/drawing/2014/main" id="{20CB43ED-6627-5834-9B58-E9611C1B82B8}"/>
              </a:ext>
              <a:ext uri="{C183D7F6-B498-43B3-948B-1728B52AA6E4}">
                <adec:decorative xmlns:adec="http://schemas.microsoft.com/office/drawing/2017/decorative" val="1"/>
              </a:ext>
            </a:extLst>
          </p:cNvPr>
          <p:cNvGrpSpPr/>
          <p:nvPr/>
        </p:nvGrpSpPr>
        <p:grpSpPr>
          <a:xfrm>
            <a:off x="758782" y="2527917"/>
            <a:ext cx="170078" cy="170078"/>
            <a:chOff x="1462607" y="1801878"/>
            <a:chExt cx="731520" cy="731520"/>
          </a:xfrm>
          <a:effectLst/>
        </p:grpSpPr>
        <p:sp>
          <p:nvSpPr>
            <p:cNvPr id="20" name="Oval 19">
              <a:extLst>
                <a:ext uri="{FF2B5EF4-FFF2-40B4-BE49-F238E27FC236}">
                  <a16:creationId xmlns:a16="http://schemas.microsoft.com/office/drawing/2014/main" id="{F3783710-758C-6F09-131B-7ABF65599AC2}"/>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21" name="Oval 20">
              <a:extLst>
                <a:ext uri="{FF2B5EF4-FFF2-40B4-BE49-F238E27FC236}">
                  <a16:creationId xmlns:a16="http://schemas.microsoft.com/office/drawing/2014/main" id="{9375B4B1-3106-52E0-B38E-EBC9118BC061}"/>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22" name="Group 21">
            <a:extLst>
              <a:ext uri="{FF2B5EF4-FFF2-40B4-BE49-F238E27FC236}">
                <a16:creationId xmlns:a16="http://schemas.microsoft.com/office/drawing/2014/main" id="{64C69371-5BBE-A164-2954-639A111B5570}"/>
              </a:ext>
              <a:ext uri="{C183D7F6-B498-43B3-948B-1728B52AA6E4}">
                <adec:decorative xmlns:adec="http://schemas.microsoft.com/office/drawing/2017/decorative" val="1"/>
              </a:ext>
            </a:extLst>
          </p:cNvPr>
          <p:cNvGrpSpPr/>
          <p:nvPr/>
        </p:nvGrpSpPr>
        <p:grpSpPr>
          <a:xfrm>
            <a:off x="758782" y="3429000"/>
            <a:ext cx="170078" cy="170078"/>
            <a:chOff x="1462607" y="1801878"/>
            <a:chExt cx="731520" cy="731520"/>
          </a:xfrm>
          <a:effectLst/>
        </p:grpSpPr>
        <p:sp>
          <p:nvSpPr>
            <p:cNvPr id="24" name="Oval 23">
              <a:extLst>
                <a:ext uri="{FF2B5EF4-FFF2-40B4-BE49-F238E27FC236}">
                  <a16:creationId xmlns:a16="http://schemas.microsoft.com/office/drawing/2014/main" id="{61404A78-94D8-1336-2B5F-BA4E12E02192}"/>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25" name="Oval 24">
              <a:extLst>
                <a:ext uri="{FF2B5EF4-FFF2-40B4-BE49-F238E27FC236}">
                  <a16:creationId xmlns:a16="http://schemas.microsoft.com/office/drawing/2014/main" id="{789E7736-1ED3-134E-CDDC-4D4BA50377E0}"/>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26" name="Group 25">
            <a:extLst>
              <a:ext uri="{FF2B5EF4-FFF2-40B4-BE49-F238E27FC236}">
                <a16:creationId xmlns:a16="http://schemas.microsoft.com/office/drawing/2014/main" id="{9E453EC8-DD24-CDC8-922D-BA88533BAC09}"/>
              </a:ext>
              <a:ext uri="{C183D7F6-B498-43B3-948B-1728B52AA6E4}">
                <adec:decorative xmlns:adec="http://schemas.microsoft.com/office/drawing/2017/decorative" val="1"/>
              </a:ext>
            </a:extLst>
          </p:cNvPr>
          <p:cNvGrpSpPr/>
          <p:nvPr/>
        </p:nvGrpSpPr>
        <p:grpSpPr>
          <a:xfrm>
            <a:off x="758782" y="4345386"/>
            <a:ext cx="170078" cy="170078"/>
            <a:chOff x="1462607" y="1801878"/>
            <a:chExt cx="731520" cy="731520"/>
          </a:xfrm>
          <a:effectLst/>
        </p:grpSpPr>
        <p:sp>
          <p:nvSpPr>
            <p:cNvPr id="27" name="Oval 26">
              <a:extLst>
                <a:ext uri="{FF2B5EF4-FFF2-40B4-BE49-F238E27FC236}">
                  <a16:creationId xmlns:a16="http://schemas.microsoft.com/office/drawing/2014/main" id="{A726C1E9-C307-E4EA-C6D1-70A4E4BFE4A7}"/>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28" name="Oval 27">
              <a:extLst>
                <a:ext uri="{FF2B5EF4-FFF2-40B4-BE49-F238E27FC236}">
                  <a16:creationId xmlns:a16="http://schemas.microsoft.com/office/drawing/2014/main" id="{2C564A24-B093-457B-6176-5A95C85FF1DF}"/>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29" name="Group 28">
            <a:extLst>
              <a:ext uri="{FF2B5EF4-FFF2-40B4-BE49-F238E27FC236}">
                <a16:creationId xmlns:a16="http://schemas.microsoft.com/office/drawing/2014/main" id="{F9251A3F-7FD0-4430-4577-EC5B2A48D5F7}"/>
              </a:ext>
              <a:ext uri="{C183D7F6-B498-43B3-948B-1728B52AA6E4}">
                <adec:decorative xmlns:adec="http://schemas.microsoft.com/office/drawing/2017/decorative" val="1"/>
              </a:ext>
            </a:extLst>
          </p:cNvPr>
          <p:cNvGrpSpPr/>
          <p:nvPr/>
        </p:nvGrpSpPr>
        <p:grpSpPr>
          <a:xfrm>
            <a:off x="758782" y="5256232"/>
            <a:ext cx="170078" cy="170078"/>
            <a:chOff x="1462607" y="1801878"/>
            <a:chExt cx="731520" cy="731520"/>
          </a:xfrm>
          <a:effectLst/>
        </p:grpSpPr>
        <p:sp>
          <p:nvSpPr>
            <p:cNvPr id="30" name="Oval 29">
              <a:extLst>
                <a:ext uri="{FF2B5EF4-FFF2-40B4-BE49-F238E27FC236}">
                  <a16:creationId xmlns:a16="http://schemas.microsoft.com/office/drawing/2014/main" id="{21FAF785-2599-9539-572B-9893643C6504}"/>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31" name="Oval 30">
              <a:extLst>
                <a:ext uri="{FF2B5EF4-FFF2-40B4-BE49-F238E27FC236}">
                  <a16:creationId xmlns:a16="http://schemas.microsoft.com/office/drawing/2014/main" id="{C63DEBF3-31DC-6A43-7263-C9488A8B49C4}"/>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sp>
        <p:nvSpPr>
          <p:cNvPr id="33" name="TextBox 32">
            <a:extLst>
              <a:ext uri="{FF2B5EF4-FFF2-40B4-BE49-F238E27FC236}">
                <a16:creationId xmlns:a16="http://schemas.microsoft.com/office/drawing/2014/main" id="{71683345-6C68-C298-60FF-57643258061A}"/>
              </a:ext>
            </a:extLst>
          </p:cNvPr>
          <p:cNvSpPr txBox="1"/>
          <p:nvPr/>
        </p:nvSpPr>
        <p:spPr>
          <a:xfrm>
            <a:off x="1162051" y="2476214"/>
            <a:ext cx="4275582" cy="563552"/>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Room utilization data and trends</a:t>
            </a:r>
          </a:p>
        </p:txBody>
      </p:sp>
      <p:sp>
        <p:nvSpPr>
          <p:cNvPr id="34" name="TextBox 33">
            <a:extLst>
              <a:ext uri="{FF2B5EF4-FFF2-40B4-BE49-F238E27FC236}">
                <a16:creationId xmlns:a16="http://schemas.microsoft.com/office/drawing/2014/main" id="{663CFA8C-0581-2C63-8113-342C63339EA0}"/>
              </a:ext>
            </a:extLst>
          </p:cNvPr>
          <p:cNvSpPr txBox="1"/>
          <p:nvPr/>
        </p:nvSpPr>
        <p:spPr>
          <a:xfrm>
            <a:off x="1162051" y="3265789"/>
            <a:ext cx="4077111" cy="563552"/>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Booking </a:t>
            </a:r>
            <a:r>
              <a:rPr kumimoji="0" lang="en-US" sz="1600" b="0" i="0" u="none" strike="noStrike" kern="1200" cap="none" spc="0" normalizeH="0" baseline="0" noProof="0">
                <a:ln>
                  <a:noFill/>
                </a:ln>
                <a:solidFill>
                  <a:srgbClr val="000000"/>
                </a:solidFill>
                <a:effectLst/>
                <a:uLnTx/>
                <a:uFillTx/>
                <a:latin typeface="Segoe UI Semibold"/>
                <a:ea typeface="+mn-ea"/>
                <a:cs typeface="+mn-cs"/>
              </a:rPr>
              <a:t>behaviors e</a:t>
            </a: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.g., In meeting invite, </a:t>
            </a:r>
            <a:br>
              <a:rPr kumimoji="0" lang="en-US" sz="1600" b="0" i="0" u="none" strike="noStrike" kern="1200" cap="none" spc="0" normalizeH="0" baseline="0" noProof="0" dirty="0">
                <a:ln>
                  <a:noFill/>
                </a:ln>
                <a:solidFill>
                  <a:srgbClr val="000000"/>
                </a:solidFill>
                <a:effectLst/>
                <a:uLnTx/>
                <a:uFillTx/>
                <a:latin typeface="Segoe UI Semibold"/>
                <a:ea typeface="+mn-ea"/>
                <a:cs typeface="+mn-cs"/>
              </a:rPr>
            </a:br>
            <a:r>
              <a:rPr kumimoji="0" lang="en-US" sz="1600" b="0" i="0" u="none" strike="noStrike" kern="1200" cap="none" spc="0" normalizeH="0" baseline="0" noProof="0">
                <a:ln>
                  <a:noFill/>
                </a:ln>
                <a:solidFill>
                  <a:srgbClr val="000000"/>
                </a:solidFill>
                <a:effectLst/>
                <a:uLnTx/>
                <a:uFillTx/>
                <a:latin typeface="Segoe UI Semibold"/>
                <a:ea typeface="+mn-ea"/>
                <a:cs typeface="+mn-cs"/>
              </a:rPr>
              <a:t>online, or at the room</a:t>
            </a:r>
            <a:endParaRPr kumimoji="0" lang="en-US" sz="1600" b="0" i="0" u="none" strike="noStrike" kern="1200" cap="none" spc="0" normalizeH="0" baseline="0" noProof="0" dirty="0">
              <a:ln>
                <a:noFill/>
              </a:ln>
              <a:solidFill>
                <a:srgbClr val="000000"/>
              </a:solidFill>
              <a:effectLst/>
              <a:uLnTx/>
              <a:uFillTx/>
              <a:latin typeface="Segoe UI Semibold"/>
              <a:ea typeface="+mn-ea"/>
              <a:cs typeface="+mn-cs"/>
            </a:endParaRPr>
          </a:p>
        </p:txBody>
      </p:sp>
      <p:sp>
        <p:nvSpPr>
          <p:cNvPr id="36" name="TextBox 35">
            <a:extLst>
              <a:ext uri="{FF2B5EF4-FFF2-40B4-BE49-F238E27FC236}">
                <a16:creationId xmlns:a16="http://schemas.microsoft.com/office/drawing/2014/main" id="{CF218DA8-22E5-B961-68F8-16E09BC90A4F}"/>
              </a:ext>
            </a:extLst>
          </p:cNvPr>
          <p:cNvSpPr txBox="1"/>
          <p:nvPr/>
        </p:nvSpPr>
        <p:spPr>
          <a:xfrm>
            <a:off x="1162051" y="4278760"/>
            <a:ext cx="4275582" cy="563552"/>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Call performance data</a:t>
            </a:r>
          </a:p>
        </p:txBody>
      </p:sp>
      <p:sp>
        <p:nvSpPr>
          <p:cNvPr id="35" name="TextBox 34">
            <a:extLst>
              <a:ext uri="{FF2B5EF4-FFF2-40B4-BE49-F238E27FC236}">
                <a16:creationId xmlns:a16="http://schemas.microsoft.com/office/drawing/2014/main" id="{CBD8D587-B16C-CEA3-10F3-5D6CF02159DE}"/>
              </a:ext>
            </a:extLst>
          </p:cNvPr>
          <p:cNvSpPr txBox="1"/>
          <p:nvPr/>
        </p:nvSpPr>
        <p:spPr>
          <a:xfrm>
            <a:off x="1162051" y="5180032"/>
            <a:ext cx="4275582" cy="563552"/>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Room by room analysis with daily charts </a:t>
            </a:r>
          </a:p>
        </p:txBody>
      </p:sp>
      <p:pic>
        <p:nvPicPr>
          <p:cNvPr id="2" name="Picture 1">
            <a:extLst>
              <a:ext uri="{FF2B5EF4-FFF2-40B4-BE49-F238E27FC236}">
                <a16:creationId xmlns:a16="http://schemas.microsoft.com/office/drawing/2014/main" id="{5A8980F6-294F-CD1B-E8DF-281BF6AF3E3D}"/>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90256" y="2211759"/>
            <a:ext cx="5937467" cy="2995524"/>
          </a:xfrm>
          <a:prstGeom prst="rect">
            <a:avLst/>
          </a:prstGeom>
        </p:spPr>
      </p:pic>
      <p:pic>
        <p:nvPicPr>
          <p:cNvPr id="3" name="Picture 2">
            <a:extLst>
              <a:ext uri="{FF2B5EF4-FFF2-40B4-BE49-F238E27FC236}">
                <a16:creationId xmlns:a16="http://schemas.microsoft.com/office/drawing/2014/main" id="{40DA3047-C895-E749-D7E9-759E715758AB}"/>
              </a:ext>
              <a:ext uri="{C183D7F6-B498-43B3-948B-1728B52AA6E4}">
                <adec:decorative xmlns:adec="http://schemas.microsoft.com/office/drawing/2017/decorative" val="1"/>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5282723" y="2012428"/>
            <a:ext cx="6324060" cy="3413882"/>
          </a:xfrm>
          <a:prstGeom prst="roundRect">
            <a:avLst>
              <a:gd name="adj" fmla="val 2159"/>
            </a:avLst>
          </a:prstGeom>
        </p:spPr>
      </p:pic>
    </p:spTree>
    <p:extLst>
      <p:ext uri="{BB962C8B-B14F-4D97-AF65-F5344CB8AC3E}">
        <p14:creationId xmlns:p14="http://schemas.microsoft.com/office/powerpoint/2010/main" val="3190611209"/>
      </p:ext>
    </p:extLst>
  </p:cSld>
  <p:clrMapOvr>
    <a:masterClrMapping/>
  </p:clrMapOvr>
  <p:transition>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Rounded Corners 18">
            <a:extLst>
              <a:ext uri="{FF2B5EF4-FFF2-40B4-BE49-F238E27FC236}">
                <a16:creationId xmlns:a16="http://schemas.microsoft.com/office/drawing/2014/main" id="{34FE4EED-9CBF-5FA3-B91D-6D9688F7A44C}"/>
              </a:ext>
              <a:ext uri="{C183D7F6-B498-43B3-948B-1728B52AA6E4}">
                <adec:decorative xmlns:adec="http://schemas.microsoft.com/office/drawing/2017/decorative" val="1"/>
              </a:ext>
            </a:extLst>
          </p:cNvPr>
          <p:cNvSpPr/>
          <p:nvPr/>
        </p:nvSpPr>
        <p:spPr bwMode="auto">
          <a:xfrm rot="16200000">
            <a:off x="7926448" y="-1792344"/>
            <a:ext cx="651094" cy="6703489"/>
          </a:xfrm>
          <a:prstGeom prst="roundRect">
            <a:avLst>
              <a:gd name="adj" fmla="val 22467"/>
            </a:avLst>
          </a:prstGeom>
          <a:gradFill>
            <a:gsLst>
              <a:gs pos="0">
                <a:schemeClr val="tx2"/>
              </a:gs>
              <a:gs pos="100000">
                <a:schemeClr val="accent1"/>
              </a:gs>
            </a:gsLst>
            <a:lin ang="0" scaled="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48" name="Rectangle: Single Corner Rounded 47">
            <a:extLst>
              <a:ext uri="{FF2B5EF4-FFF2-40B4-BE49-F238E27FC236}">
                <a16:creationId xmlns:a16="http://schemas.microsoft.com/office/drawing/2014/main" id="{7721D444-DB99-4E79-3599-75B3869E640A}"/>
              </a:ext>
              <a:ext uri="{C183D7F6-B498-43B3-948B-1728B52AA6E4}">
                <adec:decorative xmlns:adec="http://schemas.microsoft.com/office/drawing/2017/decorative" val="1"/>
              </a:ext>
            </a:extLst>
          </p:cNvPr>
          <p:cNvSpPr/>
          <p:nvPr/>
        </p:nvSpPr>
        <p:spPr bwMode="auto">
          <a:xfrm flipV="1">
            <a:off x="4625638" y="1781019"/>
            <a:ext cx="6978101" cy="4409703"/>
          </a:xfrm>
          <a:prstGeom prst="round1Rect">
            <a:avLst>
              <a:gd name="adj" fmla="val 5744"/>
            </a:avLst>
          </a:prstGeom>
          <a:solidFill>
            <a:schemeClr val="bg1"/>
          </a:solidFill>
          <a:ln>
            <a:noFill/>
            <a:headEnd type="none" w="med" len="med"/>
            <a:tailEnd type="none" w="med" len="med"/>
          </a:ln>
          <a:effectLst>
            <a:outerShdw blurRad="254000" dist="12700" dir="5400000" sx="101000" sy="101000" algn="ctr" rotWithShape="0">
              <a:srgbClr val="000000">
                <a:alpha val="1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210312"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IN" sz="2000" b="0" i="0" u="none" strike="noStrike" kern="1200" cap="none" spc="0" normalizeH="0" baseline="0" noProof="0" dirty="0">
              <a:ln>
                <a:noFill/>
              </a:ln>
              <a:solidFill>
                <a:srgbClr val="000000"/>
              </a:solidFill>
              <a:effectLst/>
              <a:uLnTx/>
              <a:uFillTx/>
              <a:latin typeface="Segoe UI Semibold"/>
              <a:ea typeface="+mn-ea"/>
              <a:cs typeface="+mn-cs"/>
            </a:endParaRPr>
          </a:p>
        </p:txBody>
      </p:sp>
      <p:sp>
        <p:nvSpPr>
          <p:cNvPr id="20" name="Rectangle: Top Corners Rounded 19">
            <a:extLst>
              <a:ext uri="{FF2B5EF4-FFF2-40B4-BE49-F238E27FC236}">
                <a16:creationId xmlns:a16="http://schemas.microsoft.com/office/drawing/2014/main" id="{8DDC4099-8485-A275-5731-345625A1F479}"/>
              </a:ext>
              <a:ext uri="{C183D7F6-B498-43B3-948B-1728B52AA6E4}">
                <adec:decorative xmlns:adec="http://schemas.microsoft.com/office/drawing/2017/decorative" val="1"/>
              </a:ext>
            </a:extLst>
          </p:cNvPr>
          <p:cNvSpPr/>
          <p:nvPr/>
        </p:nvSpPr>
        <p:spPr bwMode="auto">
          <a:xfrm rot="16200000">
            <a:off x="539404" y="1829874"/>
            <a:ext cx="4409701" cy="4311989"/>
          </a:xfrm>
          <a:prstGeom prst="round2SameRect">
            <a:avLst>
              <a:gd name="adj1" fmla="val 4690"/>
              <a:gd name="adj2" fmla="val 0"/>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14" name="Title 13">
            <a:extLst>
              <a:ext uri="{FF2B5EF4-FFF2-40B4-BE49-F238E27FC236}">
                <a16:creationId xmlns:a16="http://schemas.microsoft.com/office/drawing/2014/main" id="{203AE603-BE08-D249-13F6-0CE00F081F1C}"/>
              </a:ext>
            </a:extLst>
          </p:cNvPr>
          <p:cNvSpPr>
            <a:spLocks noGrp="1"/>
          </p:cNvSpPr>
          <p:nvPr>
            <p:ph type="title"/>
          </p:nvPr>
        </p:nvSpPr>
        <p:spPr>
          <a:xfrm>
            <a:off x="588263" y="457200"/>
            <a:ext cx="11018520" cy="492443"/>
          </a:xfrm>
        </p:spPr>
        <p:txBody>
          <a:bodyPr/>
          <a:lstStyle/>
          <a:p>
            <a:r>
              <a:rPr lang="en-US" sz="3200" dirty="0"/>
              <a:t>Teams Rooms Pro Management portal capabilities summary</a:t>
            </a:r>
            <a:endParaRPr lang="en-IN" sz="3200" dirty="0"/>
          </a:p>
        </p:txBody>
      </p:sp>
      <p:graphicFrame>
        <p:nvGraphicFramePr>
          <p:cNvPr id="16" name="Table 15">
            <a:extLst>
              <a:ext uri="{FF2B5EF4-FFF2-40B4-BE49-F238E27FC236}">
                <a16:creationId xmlns:a16="http://schemas.microsoft.com/office/drawing/2014/main" id="{A7B14341-179F-7004-8A0C-577174485F34}"/>
              </a:ext>
            </a:extLst>
          </p:cNvPr>
          <p:cNvGraphicFramePr>
            <a:graphicFrameLocks noGrp="1"/>
          </p:cNvGraphicFramePr>
          <p:nvPr/>
        </p:nvGraphicFramePr>
        <p:xfrm>
          <a:off x="839219" y="1206473"/>
          <a:ext cx="10764520" cy="4980315"/>
        </p:xfrm>
        <a:graphic>
          <a:graphicData uri="http://schemas.openxmlformats.org/drawingml/2006/table">
            <a:tbl>
              <a:tblPr firstRow="1" bandRow="1"/>
              <a:tblGrid>
                <a:gridCol w="4396975">
                  <a:extLst>
                    <a:ext uri="{9D8B030D-6E8A-4147-A177-3AD203B41FA5}">
                      <a16:colId xmlns:a16="http://schemas.microsoft.com/office/drawing/2014/main" val="1545911095"/>
                    </a:ext>
                  </a:extLst>
                </a:gridCol>
                <a:gridCol w="6367545">
                  <a:extLst>
                    <a:ext uri="{9D8B030D-6E8A-4147-A177-3AD203B41FA5}">
                      <a16:colId xmlns:a16="http://schemas.microsoft.com/office/drawing/2014/main" val="411385242"/>
                    </a:ext>
                  </a:extLst>
                </a:gridCol>
              </a:tblGrid>
              <a:tr h="595841">
                <a:tc>
                  <a:txBody>
                    <a:bodyPr/>
                    <a:lstStyle>
                      <a:lvl1pPr marL="0" algn="l" defTabSz="914400" rtl="0" eaLnBrk="1" latinLnBrk="0" hangingPunct="1">
                        <a:defRPr sz="1800" kern="1200">
                          <a:solidFill>
                            <a:schemeClr val="tx1"/>
                          </a:solidFill>
                          <a:latin typeface="Segoe UI"/>
                        </a:defRPr>
                      </a:lvl1pPr>
                      <a:lvl2pPr marL="457200" algn="l" defTabSz="914400" rtl="0" eaLnBrk="1" latinLnBrk="0" hangingPunct="1">
                        <a:defRPr sz="1800" kern="1200">
                          <a:solidFill>
                            <a:schemeClr val="tx1"/>
                          </a:solidFill>
                          <a:latin typeface="Segoe UI"/>
                        </a:defRPr>
                      </a:lvl2pPr>
                      <a:lvl3pPr marL="914400" algn="l" defTabSz="914400" rtl="0" eaLnBrk="1" latinLnBrk="0" hangingPunct="1">
                        <a:defRPr sz="1800" kern="1200">
                          <a:solidFill>
                            <a:schemeClr val="tx1"/>
                          </a:solidFill>
                          <a:latin typeface="Segoe UI"/>
                        </a:defRPr>
                      </a:lvl3pPr>
                      <a:lvl4pPr marL="1371600" algn="l" defTabSz="914400" rtl="0" eaLnBrk="1" latinLnBrk="0" hangingPunct="1">
                        <a:defRPr sz="1800" kern="1200">
                          <a:solidFill>
                            <a:schemeClr val="tx1"/>
                          </a:solidFill>
                          <a:latin typeface="Segoe UI"/>
                        </a:defRPr>
                      </a:lvl4pPr>
                      <a:lvl5pPr marL="1828800" algn="l" defTabSz="914400" rtl="0" eaLnBrk="1" latinLnBrk="0" hangingPunct="1">
                        <a:defRPr sz="1800" kern="1200">
                          <a:solidFill>
                            <a:schemeClr val="tx1"/>
                          </a:solidFill>
                          <a:latin typeface="Segoe UI"/>
                        </a:defRPr>
                      </a:lvl5pPr>
                      <a:lvl6pPr marL="2286000" algn="l" defTabSz="914400" rtl="0" eaLnBrk="1" latinLnBrk="0" hangingPunct="1">
                        <a:defRPr sz="1800" kern="1200">
                          <a:solidFill>
                            <a:schemeClr val="tx1"/>
                          </a:solidFill>
                          <a:latin typeface="Segoe UI"/>
                        </a:defRPr>
                      </a:lvl6pPr>
                      <a:lvl7pPr marL="2743200" algn="l" defTabSz="914400" rtl="0" eaLnBrk="1" latinLnBrk="0" hangingPunct="1">
                        <a:defRPr sz="1800" kern="1200">
                          <a:solidFill>
                            <a:schemeClr val="tx1"/>
                          </a:solidFill>
                          <a:latin typeface="Segoe UI"/>
                        </a:defRPr>
                      </a:lvl7pPr>
                      <a:lvl8pPr marL="3200400" algn="l" defTabSz="914400" rtl="0" eaLnBrk="1" latinLnBrk="0" hangingPunct="1">
                        <a:defRPr sz="1800" kern="1200">
                          <a:solidFill>
                            <a:schemeClr val="tx1"/>
                          </a:solidFill>
                          <a:latin typeface="Segoe UI"/>
                        </a:defRPr>
                      </a:lvl8pPr>
                      <a:lvl9pPr marL="3657600" algn="l" defTabSz="914400" rtl="0" eaLnBrk="1" latinLnBrk="0" hangingPunct="1">
                        <a:defRPr sz="1800" kern="1200">
                          <a:solidFill>
                            <a:schemeClr val="tx1"/>
                          </a:solidFill>
                          <a:latin typeface="Segoe UI"/>
                        </a:defRPr>
                      </a:lvl9pPr>
                    </a:lstStyle>
                    <a:p>
                      <a:pPr marL="0" marR="0">
                        <a:spcBef>
                          <a:spcPts val="0"/>
                        </a:spcBef>
                        <a:spcAft>
                          <a:spcPts val="0"/>
                        </a:spcAft>
                      </a:pPr>
                      <a:endParaRPr lang="en-US" sz="1100" b="1" dirty="0">
                        <a:solidFill>
                          <a:schemeClr val="tx1"/>
                        </a:solidFill>
                        <a:effectLst/>
                        <a:latin typeface="+mn-lt"/>
                        <a:ea typeface="+mn-ea"/>
                      </a:endParaRP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lang="en-US" sz="1600" b="1" kern="1200" dirty="0">
                          <a:solidFill>
                            <a:schemeClr val="bg1"/>
                          </a:solidFill>
                          <a:effectLst/>
                          <a:latin typeface="+mn-lt"/>
                          <a:ea typeface="+mn-ea"/>
                          <a:cs typeface="Segoe UI Semibold" panose="020B0702040204020203" pitchFamily="34" charset="0"/>
                        </a:rPr>
                        <a:t>Microsoft Teams Rooms Pro</a:t>
                      </a:r>
                      <a:r>
                        <a:rPr lang="en-US" sz="1600" b="1" dirty="0">
                          <a:solidFill>
                            <a:schemeClr val="bg1"/>
                          </a:solidFill>
                          <a:effectLst/>
                          <a:latin typeface="+mn-lt"/>
                          <a:ea typeface="+mn-ea"/>
                          <a:cs typeface="Segoe UI Semibold" panose="020B0702040204020203" pitchFamily="34" charset="0"/>
                        </a:rPr>
                        <a:t> Management portal</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4564816"/>
                  </a:ext>
                </a:extLst>
              </a:tr>
              <a:tr h="439041">
                <a:tc>
                  <a:txBody>
                    <a:bodyPr/>
                    <a:lstStyle>
                      <a:lvl1pPr marL="0" algn="l" defTabSz="914400" rtl="0" eaLnBrk="1" latinLnBrk="0" hangingPunct="1">
                        <a:defRPr sz="1800" kern="1200">
                          <a:solidFill>
                            <a:schemeClr val="tx1"/>
                          </a:solidFill>
                          <a:latin typeface="Segoe UI"/>
                        </a:defRPr>
                      </a:lvl1pPr>
                      <a:lvl2pPr marL="457200" algn="l" defTabSz="914400" rtl="0" eaLnBrk="1" latinLnBrk="0" hangingPunct="1">
                        <a:defRPr sz="1800" kern="1200">
                          <a:solidFill>
                            <a:schemeClr val="tx1"/>
                          </a:solidFill>
                          <a:latin typeface="Segoe UI"/>
                        </a:defRPr>
                      </a:lvl2pPr>
                      <a:lvl3pPr marL="914400" algn="l" defTabSz="914400" rtl="0" eaLnBrk="1" latinLnBrk="0" hangingPunct="1">
                        <a:defRPr sz="1800" kern="1200">
                          <a:solidFill>
                            <a:schemeClr val="tx1"/>
                          </a:solidFill>
                          <a:latin typeface="Segoe UI"/>
                        </a:defRPr>
                      </a:lvl3pPr>
                      <a:lvl4pPr marL="1371600" algn="l" defTabSz="914400" rtl="0" eaLnBrk="1" latinLnBrk="0" hangingPunct="1">
                        <a:defRPr sz="1800" kern="1200">
                          <a:solidFill>
                            <a:schemeClr val="tx1"/>
                          </a:solidFill>
                          <a:latin typeface="Segoe UI"/>
                        </a:defRPr>
                      </a:lvl4pPr>
                      <a:lvl5pPr marL="1828800" algn="l" defTabSz="914400" rtl="0" eaLnBrk="1" latinLnBrk="0" hangingPunct="1">
                        <a:defRPr sz="1800" kern="1200">
                          <a:solidFill>
                            <a:schemeClr val="tx1"/>
                          </a:solidFill>
                          <a:latin typeface="Segoe UI"/>
                        </a:defRPr>
                      </a:lvl5pPr>
                      <a:lvl6pPr marL="2286000" algn="l" defTabSz="914400" rtl="0" eaLnBrk="1" latinLnBrk="0" hangingPunct="1">
                        <a:defRPr sz="1800" kern="1200">
                          <a:solidFill>
                            <a:schemeClr val="tx1"/>
                          </a:solidFill>
                          <a:latin typeface="Segoe UI"/>
                        </a:defRPr>
                      </a:lvl6pPr>
                      <a:lvl7pPr marL="2743200" algn="l" defTabSz="914400" rtl="0" eaLnBrk="1" latinLnBrk="0" hangingPunct="1">
                        <a:defRPr sz="1800" kern="1200">
                          <a:solidFill>
                            <a:schemeClr val="tx1"/>
                          </a:solidFill>
                          <a:latin typeface="Segoe UI"/>
                        </a:defRPr>
                      </a:lvl7pPr>
                      <a:lvl8pPr marL="3200400" algn="l" defTabSz="914400" rtl="0" eaLnBrk="1" latinLnBrk="0" hangingPunct="1">
                        <a:defRPr sz="1800" kern="1200">
                          <a:solidFill>
                            <a:schemeClr val="tx1"/>
                          </a:solidFill>
                          <a:latin typeface="Segoe UI"/>
                        </a:defRPr>
                      </a:lvl8pPr>
                      <a:lvl9pPr marL="3657600" algn="l" defTabSz="914400" rtl="0" eaLnBrk="1" latinLnBrk="0" hangingPunct="1">
                        <a:defRPr sz="1800" kern="1200">
                          <a:solidFill>
                            <a:schemeClr val="tx1"/>
                          </a:solidFill>
                          <a:latin typeface="Segoe UI"/>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a:solidFill>
                            <a:schemeClr val="tx2"/>
                          </a:solidFill>
                          <a:effectLst/>
                          <a:latin typeface="+mj-lt"/>
                          <a:ea typeface="+mn-ea"/>
                          <a:cs typeface="Segoe UI Semibold" panose="020B0702040204020203" pitchFamily="34" charset="0"/>
                        </a:rPr>
                        <a:t>Mixed device environment in one pane of glass</a:t>
                      </a:r>
                    </a:p>
                  </a:txBody>
                  <a:tcPr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dirty="0">
                          <a:solidFill>
                            <a:schemeClr val="tx1"/>
                          </a:solidFill>
                          <a:effectLst/>
                          <a:latin typeface="+mn-lt"/>
                          <a:ea typeface="+mn-ea"/>
                        </a:rPr>
                        <a:t>Enrollment and inventory for Windows, Android</a:t>
                      </a:r>
                      <a:r>
                        <a:rPr lang="en-US" sz="1200" baseline="30000" dirty="0">
                          <a:solidFill>
                            <a:schemeClr val="tx1"/>
                          </a:solidFill>
                          <a:effectLst/>
                          <a:latin typeface="+mn-lt"/>
                          <a:ea typeface="+mn-ea"/>
                        </a:rPr>
                        <a:t>1</a:t>
                      </a:r>
                      <a:r>
                        <a:rPr lang="en-US" sz="1200" dirty="0">
                          <a:solidFill>
                            <a:schemeClr val="tx1"/>
                          </a:solidFill>
                          <a:effectLst/>
                          <a:latin typeface="+mn-lt"/>
                          <a:ea typeface="+mn-ea"/>
                        </a:rPr>
                        <a:t>, and Surface Hub devices, across manufactures, in the Teams Rooms Pro Management portal.</a:t>
                      </a:r>
                      <a:endParaRPr lang="en-US" sz="1200" dirty="0">
                        <a:solidFill>
                          <a:schemeClr val="tx1"/>
                        </a:solidFill>
                        <a:effectLst/>
                        <a:latin typeface="+mj-lt"/>
                        <a:ea typeface="+mn-ea"/>
                      </a:endParaRP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29692888"/>
                  </a:ext>
                </a:extLst>
              </a:tr>
              <a:tr h="439041">
                <a:tc>
                  <a:txBody>
                    <a:bodyPr/>
                    <a:lstStyle/>
                    <a:p>
                      <a:pPr marL="0" marR="0">
                        <a:spcBef>
                          <a:spcPts val="0"/>
                        </a:spcBef>
                        <a:spcAft>
                          <a:spcPts val="0"/>
                        </a:spcAft>
                      </a:pPr>
                      <a:r>
                        <a:rPr lang="en-US" sz="1400" b="0" dirty="0">
                          <a:solidFill>
                            <a:schemeClr val="tx2"/>
                          </a:solidFill>
                          <a:effectLst/>
                          <a:latin typeface="+mj-lt"/>
                          <a:ea typeface="+mn-ea"/>
                          <a:cs typeface="Segoe UI Semibold" panose="020B0702040204020203" pitchFamily="34" charset="0"/>
                        </a:rPr>
                        <a:t>Room health monitoring &amp; alerts</a:t>
                      </a:r>
                    </a:p>
                  </a:txBody>
                  <a:tcPr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ysDash"/>
                      <a:round/>
                      <a:headEnd type="none" w="med" len="med"/>
                      <a:tailEnd type="none" w="med" len="med"/>
                    </a:lnT>
                    <a:lnB w="635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dirty="0">
                          <a:solidFill>
                            <a:schemeClr val="tx1"/>
                          </a:solidFill>
                          <a:effectLst/>
                          <a:latin typeface="+mn-lt"/>
                          <a:ea typeface="+mn-ea"/>
                        </a:rPr>
                        <a:t>Proactive monitoring and device heath signals and alerts.  IT can control what they want to be alerted. The service monitors applications, operating system, device, and firmware health.</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ysDash"/>
                      <a:round/>
                      <a:headEnd type="none" w="med" len="med"/>
                      <a:tailEnd type="none" w="med" len="med"/>
                    </a:lnT>
                    <a:lnB w="635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46269785"/>
                  </a:ext>
                </a:extLst>
              </a:tr>
              <a:tr h="439041">
                <a:tc>
                  <a:txBody>
                    <a:bodyPr/>
                    <a:lstStyle/>
                    <a:p>
                      <a:pPr marL="0" marR="0">
                        <a:spcBef>
                          <a:spcPts val="0"/>
                        </a:spcBef>
                        <a:spcAft>
                          <a:spcPts val="0"/>
                        </a:spcAft>
                      </a:pPr>
                      <a:r>
                        <a:rPr lang="en-US" sz="1400" b="0" baseline="0" dirty="0">
                          <a:solidFill>
                            <a:schemeClr val="tx2"/>
                          </a:solidFill>
                          <a:effectLst/>
                          <a:latin typeface="+mj-lt"/>
                          <a:ea typeface="+mn-ea"/>
                          <a:cs typeface="Segoe UI Semibold" panose="020B0702040204020203" pitchFamily="34" charset="0"/>
                        </a:rPr>
                        <a:t>Incident ticket generation</a:t>
                      </a:r>
                    </a:p>
                  </a:txBody>
                  <a:tcPr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ysDash"/>
                      <a:round/>
                      <a:headEnd type="none" w="med" len="med"/>
                      <a:tailEnd type="none" w="med" len="med"/>
                    </a:lnT>
                    <a:lnB w="635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dirty="0">
                          <a:solidFill>
                            <a:schemeClr val="tx1"/>
                          </a:solidFill>
                          <a:effectLst/>
                          <a:latin typeface="+mn-lt"/>
                          <a:ea typeface="+mn-ea"/>
                        </a:rPr>
                        <a:t>Incident ticket and alert management with integration with ServiceNow for incident coordination.  Other integrations coming soon.</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ysDash"/>
                      <a:round/>
                      <a:headEnd type="none" w="med" len="med"/>
                      <a:tailEnd type="none" w="med" len="med"/>
                    </a:lnT>
                    <a:lnB w="635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73293260"/>
                  </a:ext>
                </a:extLst>
              </a:tr>
              <a:tr h="439041">
                <a:tc>
                  <a:txBody>
                    <a:bodyPr/>
                    <a:lstStyle>
                      <a:lvl1pPr marL="0" algn="l" defTabSz="914400" rtl="0" eaLnBrk="1" latinLnBrk="0" hangingPunct="1">
                        <a:defRPr sz="1800" kern="1200">
                          <a:solidFill>
                            <a:schemeClr val="tx1"/>
                          </a:solidFill>
                          <a:latin typeface="Segoe UI"/>
                        </a:defRPr>
                      </a:lvl1pPr>
                      <a:lvl2pPr marL="457200" algn="l" defTabSz="914400" rtl="0" eaLnBrk="1" latinLnBrk="0" hangingPunct="1">
                        <a:defRPr sz="1800" kern="1200">
                          <a:solidFill>
                            <a:schemeClr val="tx1"/>
                          </a:solidFill>
                          <a:latin typeface="Segoe UI"/>
                        </a:defRPr>
                      </a:lvl2pPr>
                      <a:lvl3pPr marL="914400" algn="l" defTabSz="914400" rtl="0" eaLnBrk="1" latinLnBrk="0" hangingPunct="1">
                        <a:defRPr sz="1800" kern="1200">
                          <a:solidFill>
                            <a:schemeClr val="tx1"/>
                          </a:solidFill>
                          <a:latin typeface="Segoe UI"/>
                        </a:defRPr>
                      </a:lvl3pPr>
                      <a:lvl4pPr marL="1371600" algn="l" defTabSz="914400" rtl="0" eaLnBrk="1" latinLnBrk="0" hangingPunct="1">
                        <a:defRPr sz="1800" kern="1200">
                          <a:solidFill>
                            <a:schemeClr val="tx1"/>
                          </a:solidFill>
                          <a:latin typeface="Segoe UI"/>
                        </a:defRPr>
                      </a:lvl4pPr>
                      <a:lvl5pPr marL="1828800" algn="l" defTabSz="914400" rtl="0" eaLnBrk="1" latinLnBrk="0" hangingPunct="1">
                        <a:defRPr sz="1800" kern="1200">
                          <a:solidFill>
                            <a:schemeClr val="tx1"/>
                          </a:solidFill>
                          <a:latin typeface="Segoe UI"/>
                        </a:defRPr>
                      </a:lvl5pPr>
                      <a:lvl6pPr marL="2286000" algn="l" defTabSz="914400" rtl="0" eaLnBrk="1" latinLnBrk="0" hangingPunct="1">
                        <a:defRPr sz="1800" kern="1200">
                          <a:solidFill>
                            <a:schemeClr val="tx1"/>
                          </a:solidFill>
                          <a:latin typeface="Segoe UI"/>
                        </a:defRPr>
                      </a:lvl6pPr>
                      <a:lvl7pPr marL="2743200" algn="l" defTabSz="914400" rtl="0" eaLnBrk="1" latinLnBrk="0" hangingPunct="1">
                        <a:defRPr sz="1800" kern="1200">
                          <a:solidFill>
                            <a:schemeClr val="tx1"/>
                          </a:solidFill>
                          <a:latin typeface="Segoe UI"/>
                        </a:defRPr>
                      </a:lvl7pPr>
                      <a:lvl8pPr marL="3200400" algn="l" defTabSz="914400" rtl="0" eaLnBrk="1" latinLnBrk="0" hangingPunct="1">
                        <a:defRPr sz="1800" kern="1200">
                          <a:solidFill>
                            <a:schemeClr val="tx1"/>
                          </a:solidFill>
                          <a:latin typeface="Segoe UI"/>
                        </a:defRPr>
                      </a:lvl8pPr>
                      <a:lvl9pPr marL="3657600" algn="l" defTabSz="914400" rtl="0" eaLnBrk="1" latinLnBrk="0" hangingPunct="1">
                        <a:defRPr sz="1800" kern="1200">
                          <a:solidFill>
                            <a:schemeClr val="tx1"/>
                          </a:solidFill>
                          <a:latin typeface="Segoe UI"/>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a:solidFill>
                            <a:schemeClr val="tx2"/>
                          </a:solidFill>
                          <a:effectLst/>
                          <a:latin typeface="+mj-lt"/>
                          <a:ea typeface="+mn-ea"/>
                          <a:cs typeface="Segoe UI Semibold" panose="020B0702040204020203" pitchFamily="34" charset="0"/>
                        </a:rPr>
                        <a:t>Update management</a:t>
                      </a:r>
                      <a:endParaRPr lang="en-US" sz="1400" b="0" baseline="30000" dirty="0">
                        <a:solidFill>
                          <a:schemeClr val="tx2"/>
                        </a:solidFill>
                        <a:effectLst/>
                        <a:latin typeface="+mj-lt"/>
                        <a:ea typeface="+mn-ea"/>
                        <a:cs typeface="Segoe UI Semibold" panose="020B0702040204020203" pitchFamily="34" charset="0"/>
                      </a:endParaRPr>
                    </a:p>
                  </a:txBody>
                  <a:tcPr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ysDash"/>
                      <a:round/>
                      <a:headEnd type="none" w="med" len="med"/>
                      <a:tailEnd type="none" w="med" len="med"/>
                    </a:lnT>
                    <a:lnB w="635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effectLst/>
                          <a:latin typeface="+mn-lt"/>
                          <a:ea typeface="+mn-ea"/>
                        </a:rPr>
                        <a:t>Automated configuration and delivery of the Microsoft Teams Rooms application and management of related Windows updates through configurable Rings for easy, controlled change management.</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ysDash"/>
                      <a:round/>
                      <a:headEnd type="none" w="med" len="med"/>
                      <a:tailEnd type="none" w="med" len="med"/>
                    </a:lnT>
                    <a:lnB w="635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3846471"/>
                  </a:ext>
                </a:extLst>
              </a:tr>
              <a:tr h="439041">
                <a:tc>
                  <a:txBody>
                    <a:bodyPr/>
                    <a:lstStyle>
                      <a:lvl1pPr marL="0" algn="l" defTabSz="914400" rtl="0" eaLnBrk="1" latinLnBrk="0" hangingPunct="1">
                        <a:defRPr sz="1800" kern="1200">
                          <a:solidFill>
                            <a:schemeClr val="tx1"/>
                          </a:solidFill>
                          <a:latin typeface="Segoe UI"/>
                        </a:defRPr>
                      </a:lvl1pPr>
                      <a:lvl2pPr marL="457200" algn="l" defTabSz="914400" rtl="0" eaLnBrk="1" latinLnBrk="0" hangingPunct="1">
                        <a:defRPr sz="1800" kern="1200">
                          <a:solidFill>
                            <a:schemeClr val="tx1"/>
                          </a:solidFill>
                          <a:latin typeface="Segoe UI"/>
                        </a:defRPr>
                      </a:lvl2pPr>
                      <a:lvl3pPr marL="914400" algn="l" defTabSz="914400" rtl="0" eaLnBrk="1" latinLnBrk="0" hangingPunct="1">
                        <a:defRPr sz="1800" kern="1200">
                          <a:solidFill>
                            <a:schemeClr val="tx1"/>
                          </a:solidFill>
                          <a:latin typeface="Segoe UI"/>
                        </a:defRPr>
                      </a:lvl3pPr>
                      <a:lvl4pPr marL="1371600" algn="l" defTabSz="914400" rtl="0" eaLnBrk="1" latinLnBrk="0" hangingPunct="1">
                        <a:defRPr sz="1800" kern="1200">
                          <a:solidFill>
                            <a:schemeClr val="tx1"/>
                          </a:solidFill>
                          <a:latin typeface="Segoe UI"/>
                        </a:defRPr>
                      </a:lvl4pPr>
                      <a:lvl5pPr marL="1828800" algn="l" defTabSz="914400" rtl="0" eaLnBrk="1" latinLnBrk="0" hangingPunct="1">
                        <a:defRPr sz="1800" kern="1200">
                          <a:solidFill>
                            <a:schemeClr val="tx1"/>
                          </a:solidFill>
                          <a:latin typeface="Segoe UI"/>
                        </a:defRPr>
                      </a:lvl5pPr>
                      <a:lvl6pPr marL="2286000" algn="l" defTabSz="914400" rtl="0" eaLnBrk="1" latinLnBrk="0" hangingPunct="1">
                        <a:defRPr sz="1800" kern="1200">
                          <a:solidFill>
                            <a:schemeClr val="tx1"/>
                          </a:solidFill>
                          <a:latin typeface="Segoe UI"/>
                        </a:defRPr>
                      </a:lvl6pPr>
                      <a:lvl7pPr marL="2743200" algn="l" defTabSz="914400" rtl="0" eaLnBrk="1" latinLnBrk="0" hangingPunct="1">
                        <a:defRPr sz="1800" kern="1200">
                          <a:solidFill>
                            <a:schemeClr val="tx1"/>
                          </a:solidFill>
                          <a:latin typeface="Segoe UI"/>
                        </a:defRPr>
                      </a:lvl7pPr>
                      <a:lvl8pPr marL="3200400" algn="l" defTabSz="914400" rtl="0" eaLnBrk="1" latinLnBrk="0" hangingPunct="1">
                        <a:defRPr sz="1800" kern="1200">
                          <a:solidFill>
                            <a:schemeClr val="tx1"/>
                          </a:solidFill>
                          <a:latin typeface="Segoe UI"/>
                        </a:defRPr>
                      </a:lvl8pPr>
                      <a:lvl9pPr marL="3657600" algn="l" defTabSz="914400" rtl="0" eaLnBrk="1" latinLnBrk="0" hangingPunct="1">
                        <a:defRPr sz="1800" kern="1200">
                          <a:solidFill>
                            <a:schemeClr val="tx1"/>
                          </a:solidFill>
                          <a:latin typeface="Segoe UI"/>
                        </a:defRPr>
                      </a:lvl9pPr>
                    </a:lstStyle>
                    <a:p>
                      <a:pPr marL="0" marR="0">
                        <a:spcBef>
                          <a:spcPts val="0"/>
                        </a:spcBef>
                        <a:spcAft>
                          <a:spcPts val="0"/>
                        </a:spcAft>
                      </a:pPr>
                      <a:r>
                        <a:rPr lang="en-US" sz="1400" b="0" dirty="0">
                          <a:solidFill>
                            <a:schemeClr val="tx2"/>
                          </a:solidFill>
                          <a:effectLst/>
                          <a:latin typeface="+mj-lt"/>
                          <a:ea typeface="+mn-ea"/>
                          <a:cs typeface="Segoe UI Semibold" panose="020B0702040204020203" pitchFamily="34" charset="0"/>
                        </a:rPr>
                        <a:t>Detailed system and configuration information</a:t>
                      </a:r>
                    </a:p>
                  </a:txBody>
                  <a:tcPr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ysDash"/>
                      <a:round/>
                      <a:headEnd type="none" w="med" len="med"/>
                      <a:tailEnd type="none" w="med" len="med"/>
                    </a:lnT>
                    <a:lnB w="635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dirty="0">
                          <a:solidFill>
                            <a:schemeClr val="tx1"/>
                          </a:solidFill>
                          <a:effectLst/>
                          <a:latin typeface="+mn-lt"/>
                          <a:ea typeface="+mn-ea"/>
                        </a:rPr>
                        <a:t>Comprehensive, device details report across the fleet (e.g., firmware, software, settings) exported to Excel.</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ysDash"/>
                      <a:round/>
                      <a:headEnd type="none" w="med" len="med"/>
                      <a:tailEnd type="none" w="med" len="med"/>
                    </a:lnT>
                    <a:lnB w="635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47474603"/>
                  </a:ext>
                </a:extLst>
              </a:tr>
              <a:tr h="439041">
                <a:tc>
                  <a:txBody>
                    <a:bodyPr/>
                    <a:lstStyle>
                      <a:lvl1pPr marL="0" algn="l" defTabSz="914400" rtl="0" eaLnBrk="1" latinLnBrk="0" hangingPunct="1">
                        <a:defRPr sz="1800" kern="1200">
                          <a:solidFill>
                            <a:schemeClr val="tx1"/>
                          </a:solidFill>
                          <a:latin typeface="Segoe UI"/>
                        </a:defRPr>
                      </a:lvl1pPr>
                      <a:lvl2pPr marL="457200" algn="l" defTabSz="914400" rtl="0" eaLnBrk="1" latinLnBrk="0" hangingPunct="1">
                        <a:defRPr sz="1800" kern="1200">
                          <a:solidFill>
                            <a:schemeClr val="tx1"/>
                          </a:solidFill>
                          <a:latin typeface="Segoe UI"/>
                        </a:defRPr>
                      </a:lvl2pPr>
                      <a:lvl3pPr marL="914400" algn="l" defTabSz="914400" rtl="0" eaLnBrk="1" latinLnBrk="0" hangingPunct="1">
                        <a:defRPr sz="1800" kern="1200">
                          <a:solidFill>
                            <a:schemeClr val="tx1"/>
                          </a:solidFill>
                          <a:latin typeface="Segoe UI"/>
                        </a:defRPr>
                      </a:lvl3pPr>
                      <a:lvl4pPr marL="1371600" algn="l" defTabSz="914400" rtl="0" eaLnBrk="1" latinLnBrk="0" hangingPunct="1">
                        <a:defRPr sz="1800" kern="1200">
                          <a:solidFill>
                            <a:schemeClr val="tx1"/>
                          </a:solidFill>
                          <a:latin typeface="Segoe UI"/>
                        </a:defRPr>
                      </a:lvl4pPr>
                      <a:lvl5pPr marL="1828800" algn="l" defTabSz="914400" rtl="0" eaLnBrk="1" latinLnBrk="0" hangingPunct="1">
                        <a:defRPr sz="1800" kern="1200">
                          <a:solidFill>
                            <a:schemeClr val="tx1"/>
                          </a:solidFill>
                          <a:latin typeface="Segoe UI"/>
                        </a:defRPr>
                      </a:lvl5pPr>
                      <a:lvl6pPr marL="2286000" algn="l" defTabSz="914400" rtl="0" eaLnBrk="1" latinLnBrk="0" hangingPunct="1">
                        <a:defRPr sz="1800" kern="1200">
                          <a:solidFill>
                            <a:schemeClr val="tx1"/>
                          </a:solidFill>
                          <a:latin typeface="Segoe UI"/>
                        </a:defRPr>
                      </a:lvl6pPr>
                      <a:lvl7pPr marL="2743200" algn="l" defTabSz="914400" rtl="0" eaLnBrk="1" latinLnBrk="0" hangingPunct="1">
                        <a:defRPr sz="1800" kern="1200">
                          <a:solidFill>
                            <a:schemeClr val="tx1"/>
                          </a:solidFill>
                          <a:latin typeface="Segoe UI"/>
                        </a:defRPr>
                      </a:lvl7pPr>
                      <a:lvl8pPr marL="3200400" algn="l" defTabSz="914400" rtl="0" eaLnBrk="1" latinLnBrk="0" hangingPunct="1">
                        <a:defRPr sz="1800" kern="1200">
                          <a:solidFill>
                            <a:schemeClr val="tx1"/>
                          </a:solidFill>
                          <a:latin typeface="Segoe UI"/>
                        </a:defRPr>
                      </a:lvl8pPr>
                      <a:lvl9pPr marL="3657600" algn="l" defTabSz="914400" rtl="0" eaLnBrk="1" latinLnBrk="0" hangingPunct="1">
                        <a:defRPr sz="1800" kern="1200">
                          <a:solidFill>
                            <a:schemeClr val="tx1"/>
                          </a:solidFill>
                          <a:latin typeface="Segoe UI"/>
                        </a:defRPr>
                      </a:lvl9pPr>
                    </a:lstStyle>
                    <a:p>
                      <a:pPr marL="0" marR="0">
                        <a:spcBef>
                          <a:spcPts val="0"/>
                        </a:spcBef>
                        <a:spcAft>
                          <a:spcPts val="0"/>
                        </a:spcAft>
                      </a:pPr>
                      <a:r>
                        <a:rPr lang="en-US" sz="1400" b="0" dirty="0">
                          <a:solidFill>
                            <a:schemeClr val="tx2"/>
                          </a:solidFill>
                          <a:effectLst/>
                          <a:latin typeface="+mj-lt"/>
                          <a:ea typeface="+mn-ea"/>
                          <a:cs typeface="Segoe UI Semibold" panose="020B0702040204020203" pitchFamily="34" charset="0"/>
                        </a:rPr>
                        <a:t>Remote configuration and management</a:t>
                      </a:r>
                    </a:p>
                  </a:txBody>
                  <a:tcPr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ysDash"/>
                      <a:round/>
                      <a:headEnd type="none" w="med" len="med"/>
                      <a:tailEnd type="none" w="med" len="med"/>
                    </a:lnT>
                    <a:lnB w="635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dirty="0">
                          <a:solidFill>
                            <a:schemeClr val="tx1"/>
                          </a:solidFill>
                          <a:effectLst/>
                          <a:latin typeface="+mn-lt"/>
                          <a:ea typeface="+mn-ea"/>
                        </a:rPr>
                        <a:t>Remotely monitoring devices is supported. Remote device configuration and troubleshooting will be available in the first half of 2023.</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ysDash"/>
                      <a:round/>
                      <a:headEnd type="none" w="med" len="med"/>
                      <a:tailEnd type="none" w="med" len="med"/>
                    </a:lnT>
                    <a:lnB w="635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0560806"/>
                  </a:ext>
                </a:extLst>
              </a:tr>
              <a:tr h="611521">
                <a:tc>
                  <a:txBody>
                    <a:bodyPr/>
                    <a:lstStyle>
                      <a:lvl1pPr marL="0" algn="l" defTabSz="914400" rtl="0" eaLnBrk="1" latinLnBrk="0" hangingPunct="1">
                        <a:defRPr sz="1800" kern="1200">
                          <a:solidFill>
                            <a:schemeClr val="tx1"/>
                          </a:solidFill>
                          <a:latin typeface="Segoe UI"/>
                        </a:defRPr>
                      </a:lvl1pPr>
                      <a:lvl2pPr marL="457200" algn="l" defTabSz="914400" rtl="0" eaLnBrk="1" latinLnBrk="0" hangingPunct="1">
                        <a:defRPr sz="1800" kern="1200">
                          <a:solidFill>
                            <a:schemeClr val="tx1"/>
                          </a:solidFill>
                          <a:latin typeface="Segoe UI"/>
                        </a:defRPr>
                      </a:lvl2pPr>
                      <a:lvl3pPr marL="914400" algn="l" defTabSz="914400" rtl="0" eaLnBrk="1" latinLnBrk="0" hangingPunct="1">
                        <a:defRPr sz="1800" kern="1200">
                          <a:solidFill>
                            <a:schemeClr val="tx1"/>
                          </a:solidFill>
                          <a:latin typeface="Segoe UI"/>
                        </a:defRPr>
                      </a:lvl3pPr>
                      <a:lvl4pPr marL="1371600" algn="l" defTabSz="914400" rtl="0" eaLnBrk="1" latinLnBrk="0" hangingPunct="1">
                        <a:defRPr sz="1800" kern="1200">
                          <a:solidFill>
                            <a:schemeClr val="tx1"/>
                          </a:solidFill>
                          <a:latin typeface="Segoe UI"/>
                        </a:defRPr>
                      </a:lvl4pPr>
                      <a:lvl5pPr marL="1828800" algn="l" defTabSz="914400" rtl="0" eaLnBrk="1" latinLnBrk="0" hangingPunct="1">
                        <a:defRPr sz="1800" kern="1200">
                          <a:solidFill>
                            <a:schemeClr val="tx1"/>
                          </a:solidFill>
                          <a:latin typeface="Segoe UI"/>
                        </a:defRPr>
                      </a:lvl5pPr>
                      <a:lvl6pPr marL="2286000" algn="l" defTabSz="914400" rtl="0" eaLnBrk="1" latinLnBrk="0" hangingPunct="1">
                        <a:defRPr sz="1800" kern="1200">
                          <a:solidFill>
                            <a:schemeClr val="tx1"/>
                          </a:solidFill>
                          <a:latin typeface="Segoe UI"/>
                        </a:defRPr>
                      </a:lvl6pPr>
                      <a:lvl7pPr marL="2743200" algn="l" defTabSz="914400" rtl="0" eaLnBrk="1" latinLnBrk="0" hangingPunct="1">
                        <a:defRPr sz="1800" kern="1200">
                          <a:solidFill>
                            <a:schemeClr val="tx1"/>
                          </a:solidFill>
                          <a:latin typeface="Segoe UI"/>
                        </a:defRPr>
                      </a:lvl7pPr>
                      <a:lvl8pPr marL="3200400" algn="l" defTabSz="914400" rtl="0" eaLnBrk="1" latinLnBrk="0" hangingPunct="1">
                        <a:defRPr sz="1800" kern="1200">
                          <a:solidFill>
                            <a:schemeClr val="tx1"/>
                          </a:solidFill>
                          <a:latin typeface="Segoe UI"/>
                        </a:defRPr>
                      </a:lvl8pPr>
                      <a:lvl9pPr marL="3657600" algn="l" defTabSz="914400" rtl="0" eaLnBrk="1" latinLnBrk="0" hangingPunct="1">
                        <a:defRPr sz="1800" kern="1200">
                          <a:solidFill>
                            <a:schemeClr val="tx1"/>
                          </a:solidFill>
                          <a:latin typeface="Segoe UI"/>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baseline="0" dirty="0">
                          <a:solidFill>
                            <a:schemeClr val="tx2"/>
                          </a:solidFill>
                          <a:effectLst/>
                          <a:latin typeface="+mj-lt"/>
                          <a:ea typeface="+mn-ea"/>
                          <a:cs typeface="Segoe UI Semibold" panose="020B0702040204020203" pitchFamily="34" charset="0"/>
                        </a:rPr>
                        <a:t>Standards and room planner</a:t>
                      </a:r>
                    </a:p>
                  </a:txBody>
                  <a:tcPr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ysDash"/>
                      <a:round/>
                      <a:headEnd type="none" w="med" len="med"/>
                      <a:tailEnd type="none" w="med" len="med"/>
                    </a:lnT>
                    <a:lnB w="635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chemeClr val="tx1"/>
                          </a:solidFill>
                          <a:effectLst/>
                          <a:latin typeface="Segoe UI" panose="020B0502040204020203" pitchFamily="34" charset="0"/>
                        </a:rPr>
                        <a:t>Use the wizard-like guide to make room planning and deployments easier using suggested equipment standards and data on existing equipment.  </a:t>
                      </a:r>
                      <a:endParaRPr lang="en-US" sz="1200" dirty="0">
                        <a:solidFill>
                          <a:schemeClr val="tx1"/>
                        </a:solidFill>
                        <a:effectLst/>
                        <a:latin typeface="+mn-lt"/>
                        <a:ea typeface="+mn-ea"/>
                        <a:cs typeface="Segoe UI" panose="020B0502040204020203" pitchFamily="34" charset="0"/>
                      </a:endParaRP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ysDash"/>
                      <a:round/>
                      <a:headEnd type="none" w="med" len="med"/>
                      <a:tailEnd type="none" w="med" len="med"/>
                    </a:lnT>
                    <a:lnB w="635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43464638"/>
                  </a:ext>
                </a:extLst>
              </a:tr>
              <a:tr h="389673">
                <a:tc>
                  <a:txBody>
                    <a:bodyPr/>
                    <a:lstStyle/>
                    <a:p>
                      <a:pPr marL="0" marR="0">
                        <a:spcBef>
                          <a:spcPts val="0"/>
                        </a:spcBef>
                        <a:spcAft>
                          <a:spcPts val="0"/>
                        </a:spcAft>
                      </a:pPr>
                      <a:r>
                        <a:rPr lang="en-US" sz="1400" b="0" baseline="0" dirty="0">
                          <a:solidFill>
                            <a:schemeClr val="tx2"/>
                          </a:solidFill>
                          <a:effectLst/>
                          <a:latin typeface="+mj-lt"/>
                          <a:ea typeface="+mn-ea"/>
                          <a:cs typeface="Segoe UI Semibold" panose="020B0702040204020203" pitchFamily="34" charset="0"/>
                        </a:rPr>
                        <a:t>Troubleshooting and remediation</a:t>
                      </a:r>
                    </a:p>
                  </a:txBody>
                  <a:tcPr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ysDash"/>
                      <a:round/>
                      <a:headEnd type="none" w="med" len="med"/>
                      <a:tailEnd type="none" w="med" len="med"/>
                    </a:lnT>
                    <a:lnB w="635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mn-lt"/>
                          <a:ea typeface="+mn-ea"/>
                          <a:cs typeface="Segoe UI" panose="020B0502040204020203" pitchFamily="34" charset="0"/>
                        </a:rPr>
                        <a:t>Automated diagnostics and auto-remediation where appropriate.</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ysDash"/>
                      <a:round/>
                      <a:headEnd type="none" w="med" len="med"/>
                      <a:tailEnd type="none" w="med" len="med"/>
                    </a:lnT>
                    <a:lnB w="635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89322674"/>
                  </a:ext>
                </a:extLst>
              </a:tr>
              <a:tr h="389673">
                <a:tc>
                  <a:txBody>
                    <a:bodyPr/>
                    <a:lstStyle/>
                    <a:p>
                      <a:pPr marL="0" marR="0">
                        <a:spcBef>
                          <a:spcPts val="0"/>
                        </a:spcBef>
                        <a:spcAft>
                          <a:spcPts val="0"/>
                        </a:spcAft>
                      </a:pPr>
                      <a:r>
                        <a:rPr lang="en-US" sz="1400" b="0" baseline="0" dirty="0">
                          <a:solidFill>
                            <a:schemeClr val="tx2"/>
                          </a:solidFill>
                          <a:effectLst/>
                          <a:latin typeface="+mj-lt"/>
                          <a:ea typeface="+mn-ea"/>
                          <a:cs typeface="Segoe UI Semibold" panose="020B0702040204020203" pitchFamily="34" charset="0"/>
                        </a:rPr>
                        <a:t>Proactive insights and recommendations</a:t>
                      </a:r>
                    </a:p>
                  </a:txBody>
                  <a:tcPr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ysDash"/>
                      <a:round/>
                      <a:headEnd type="none" w="med" len="med"/>
                      <a:tailEnd type="none" w="med" len="med"/>
                    </a:lnT>
                    <a:lnB w="635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mn-lt"/>
                          <a:ea typeface="+mn-ea"/>
                          <a:cs typeface="Segoe UI" panose="020B0502040204020203" pitchFamily="34" charset="0"/>
                        </a:rPr>
                        <a:t>Get analytics and insights on room health, usage, and equipment reliability so issues can be addresses before they become a problem.</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ysDash"/>
                      <a:round/>
                      <a:headEnd type="none" w="med" len="med"/>
                      <a:tailEnd type="none" w="med" len="med"/>
                    </a:lnT>
                    <a:lnB w="635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87490118"/>
                  </a:ext>
                </a:extLst>
              </a:tr>
            </a:tbl>
          </a:graphicData>
        </a:graphic>
      </p:graphicFrame>
      <p:sp>
        <p:nvSpPr>
          <p:cNvPr id="2" name="TextBox 1">
            <a:extLst>
              <a:ext uri="{FF2B5EF4-FFF2-40B4-BE49-F238E27FC236}">
                <a16:creationId xmlns:a16="http://schemas.microsoft.com/office/drawing/2014/main" id="{EE25834B-A616-4D32-3AE8-B0870C78BDC5}"/>
              </a:ext>
            </a:extLst>
          </p:cNvPr>
          <p:cNvSpPr txBox="1"/>
          <p:nvPr/>
        </p:nvSpPr>
        <p:spPr>
          <a:xfrm>
            <a:off x="499773" y="6400800"/>
            <a:ext cx="11229772" cy="276999"/>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30000" noProof="0" dirty="0">
                <a:ln>
                  <a:noFill/>
                </a:ln>
                <a:solidFill>
                  <a:srgbClr val="000000"/>
                </a:solidFill>
                <a:effectLst/>
                <a:uLnTx/>
                <a:uFillTx/>
                <a:latin typeface="Segoe UI"/>
                <a:ea typeface="+mn-ea"/>
                <a:cs typeface="+mn-cs"/>
              </a:rPr>
              <a:t>1</a:t>
            </a:r>
            <a:r>
              <a:rPr kumimoji="0" lang="en-US" sz="900" b="0" i="0" u="none" strike="noStrike" kern="1200" cap="none" spc="0" normalizeH="0" baseline="0" noProof="0" dirty="0">
                <a:ln>
                  <a:noFill/>
                </a:ln>
                <a:solidFill>
                  <a:srgbClr val="000000"/>
                </a:solidFill>
                <a:effectLst/>
                <a:uLnTx/>
                <a:uFillTx/>
                <a:latin typeface="Segoe UI"/>
                <a:ea typeface="+mn-ea"/>
                <a:cs typeface="+mn-cs"/>
              </a:rPr>
              <a:t> Inventory Management includes Teams Meeting Rooms on Android and touch consoles.  Device properties in Room Settings are visible but not yet editable.  Android device properties include; device ID, make, model, serial number, IP address, Microsoft Teams Meeting Rooms app version, firmware version, OEM agent version, Admin agent version, and company portal version (if used). </a:t>
            </a:r>
          </a:p>
        </p:txBody>
      </p:sp>
    </p:spTree>
    <p:extLst>
      <p:ext uri="{BB962C8B-B14F-4D97-AF65-F5344CB8AC3E}">
        <p14:creationId xmlns:p14="http://schemas.microsoft.com/office/powerpoint/2010/main" val="3555009949"/>
      </p:ext>
    </p:extLst>
  </p:cSld>
  <p:clrMapOvr>
    <a:masterClrMapping/>
  </p:clrMapOvr>
  <p:transition>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Oval 24">
            <a:extLst>
              <a:ext uri="{FF2B5EF4-FFF2-40B4-BE49-F238E27FC236}">
                <a16:creationId xmlns:a16="http://schemas.microsoft.com/office/drawing/2014/main" id="{5F6D6829-624B-C323-3DBC-8E303967A91B}"/>
              </a:ext>
              <a:ext uri="{C183D7F6-B498-43B3-948B-1728B52AA6E4}">
                <adec:decorative xmlns:adec="http://schemas.microsoft.com/office/drawing/2017/decorative" val="1"/>
              </a:ext>
            </a:extLst>
          </p:cNvPr>
          <p:cNvSpPr>
            <a:spLocks/>
          </p:cNvSpPr>
          <p:nvPr/>
        </p:nvSpPr>
        <p:spPr bwMode="auto">
          <a:xfrm>
            <a:off x="6759921" y="2061715"/>
            <a:ext cx="2734570" cy="2734570"/>
          </a:xfrm>
          <a:prstGeom prst="ellipse">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5" name="Rectangle: Rounded Corners 4">
            <a:extLst>
              <a:ext uri="{FF2B5EF4-FFF2-40B4-BE49-F238E27FC236}">
                <a16:creationId xmlns:a16="http://schemas.microsoft.com/office/drawing/2014/main" id="{18158259-F162-278F-2270-C89AC9986202}"/>
              </a:ext>
              <a:ext uri="{C183D7F6-B498-43B3-948B-1728B52AA6E4}">
                <adec:decorative xmlns:adec="http://schemas.microsoft.com/office/drawing/2017/decorative" val="1"/>
              </a:ext>
            </a:extLst>
          </p:cNvPr>
          <p:cNvSpPr/>
          <p:nvPr/>
        </p:nvSpPr>
        <p:spPr bwMode="auto">
          <a:xfrm rot="5400000">
            <a:off x="5010334" y="-342106"/>
            <a:ext cx="6233744" cy="7542213"/>
          </a:xfrm>
          <a:prstGeom prst="roundRect">
            <a:avLst>
              <a:gd name="adj" fmla="val 1585"/>
            </a:avLst>
          </a:prstGeom>
          <a:ln w="31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3" name="Title 2">
            <a:extLst>
              <a:ext uri="{FF2B5EF4-FFF2-40B4-BE49-F238E27FC236}">
                <a16:creationId xmlns:a16="http://schemas.microsoft.com/office/drawing/2014/main" id="{CCA7D3A8-FEF9-6BB6-021C-94D6035FB6FC}"/>
              </a:ext>
            </a:extLst>
          </p:cNvPr>
          <p:cNvSpPr>
            <a:spLocks noGrp="1"/>
          </p:cNvSpPr>
          <p:nvPr>
            <p:ph type="title"/>
          </p:nvPr>
        </p:nvSpPr>
        <p:spPr>
          <a:xfrm>
            <a:off x="588263" y="1775551"/>
            <a:ext cx="3272537" cy="1107996"/>
          </a:xfrm>
        </p:spPr>
        <p:txBody>
          <a:bodyPr>
            <a:spAutoFit/>
          </a:bodyPr>
          <a:lstStyle/>
          <a:p>
            <a:r>
              <a:rPr lang="en-US" sz="3600" dirty="0">
                <a:latin typeface="Segoe UI Semibold" panose="020B0702040204020203" pitchFamily="34" charset="0"/>
                <a:cs typeface="Segoe UI Semibold" panose="020B0702040204020203" pitchFamily="34" charset="0"/>
              </a:rPr>
              <a:t>AI Operations platform power</a:t>
            </a:r>
            <a:endParaRPr lang="en-IN" dirty="0"/>
          </a:p>
        </p:txBody>
      </p:sp>
      <p:sp>
        <p:nvSpPr>
          <p:cNvPr id="8" name="TextBox 7">
            <a:extLst>
              <a:ext uri="{FF2B5EF4-FFF2-40B4-BE49-F238E27FC236}">
                <a16:creationId xmlns:a16="http://schemas.microsoft.com/office/drawing/2014/main" id="{E06EF4B3-B059-4F15-B60A-0B44313C7230}"/>
              </a:ext>
            </a:extLst>
          </p:cNvPr>
          <p:cNvSpPr txBox="1"/>
          <p:nvPr/>
        </p:nvSpPr>
        <p:spPr>
          <a:xfrm>
            <a:off x="588263" y="3540423"/>
            <a:ext cx="3272537" cy="923330"/>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5C5AD4"/>
                </a:solidFill>
                <a:effectLst/>
                <a:uLnTx/>
                <a:uFillTx/>
                <a:latin typeface="Segoe UI Semibold"/>
                <a:ea typeface="+mn-ea"/>
                <a:cs typeface="Segoe UI" panose="020B0502040204020203" pitchFamily="34" charset="0"/>
              </a:rPr>
              <a:t>Intelligent software enables proactive management, and issue remediation</a:t>
            </a:r>
          </a:p>
        </p:txBody>
      </p:sp>
      <p:pic>
        <p:nvPicPr>
          <p:cNvPr id="23" name="Graphic 22">
            <a:extLst>
              <a:ext uri="{FF2B5EF4-FFF2-40B4-BE49-F238E27FC236}">
                <a16:creationId xmlns:a16="http://schemas.microsoft.com/office/drawing/2014/main" id="{E2BDC0A9-9A27-4285-B0A8-A98469118EEB}"/>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882207" y="2184002"/>
            <a:ext cx="2489998" cy="2489996"/>
          </a:xfrm>
          <a:prstGeom prst="rect">
            <a:avLst/>
          </a:prstGeom>
        </p:spPr>
      </p:pic>
      <p:sp>
        <p:nvSpPr>
          <p:cNvPr id="40" name="TextBox 39">
            <a:extLst>
              <a:ext uri="{FF2B5EF4-FFF2-40B4-BE49-F238E27FC236}">
                <a16:creationId xmlns:a16="http://schemas.microsoft.com/office/drawing/2014/main" id="{AF28455E-A0F5-4D75-8F09-E572A0B9C01D}"/>
              </a:ext>
            </a:extLst>
          </p:cNvPr>
          <p:cNvSpPr txBox="1"/>
          <p:nvPr/>
        </p:nvSpPr>
        <p:spPr>
          <a:xfrm>
            <a:off x="6675464" y="598419"/>
            <a:ext cx="2903484" cy="630942"/>
          </a:xfrm>
          <a:prstGeom prst="rect">
            <a:avLst/>
          </a:prstGeom>
          <a:noFill/>
        </p:spPr>
        <p:txBody>
          <a:bodyPr wrap="square" lIns="0" tIns="0" rIns="0" bIns="0" anchor="t">
            <a:spAutoFit/>
          </a:bodyPr>
          <a:lstStyle/>
          <a:p>
            <a:pPr marL="0" marR="0" lvl="0" indent="0" algn="ctr" defTabSz="913963"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dirty="0">
                <a:ln>
                  <a:noFill/>
                </a:ln>
                <a:solidFill>
                  <a:srgbClr val="5C5AD4"/>
                </a:solidFill>
                <a:effectLst/>
                <a:uLnTx/>
                <a:uFillTx/>
                <a:latin typeface="Segoe UI Semibold"/>
                <a:ea typeface="+mn-ea"/>
                <a:cs typeface="Segoe UI Semibold" panose="020B0702040204020203" pitchFamily="34" charset="0"/>
              </a:rPr>
              <a:t>Automatic and proactive</a:t>
            </a:r>
          </a:p>
          <a:p>
            <a:pPr marL="0" marR="0" lvl="0" indent="0" algn="ctr" defTabSz="913963" rtl="0" eaLnBrk="1" fontAlgn="auto" latinLnBrk="0" hangingPunct="1">
              <a:lnSpc>
                <a:spcPct val="10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Segoe UI"/>
                <a:ea typeface="+mn-ea"/>
                <a:cs typeface="Segoe UI" panose="020B0502040204020203" pitchFamily="34" charset="0"/>
              </a:rPr>
              <a:t>Microsoft AI automates updates, problem detection, resolution at scale</a:t>
            </a:r>
          </a:p>
        </p:txBody>
      </p:sp>
      <p:sp>
        <p:nvSpPr>
          <p:cNvPr id="60" name="TextBox 59">
            <a:extLst>
              <a:ext uri="{FF2B5EF4-FFF2-40B4-BE49-F238E27FC236}">
                <a16:creationId xmlns:a16="http://schemas.microsoft.com/office/drawing/2014/main" id="{E750CD91-808E-47AE-B5CB-3EC9065DF656}"/>
              </a:ext>
            </a:extLst>
          </p:cNvPr>
          <p:cNvSpPr txBox="1">
            <a:spLocks/>
          </p:cNvSpPr>
          <p:nvPr/>
        </p:nvSpPr>
        <p:spPr>
          <a:xfrm>
            <a:off x="4591797" y="3260185"/>
            <a:ext cx="1969384" cy="969496"/>
          </a:xfrm>
          <a:prstGeom prst="rect">
            <a:avLst/>
          </a:prstGeom>
          <a:noFill/>
        </p:spPr>
        <p:txBody>
          <a:bodyPr wrap="square" lIns="0" tIns="0" rIns="0" bIns="0" anchor="t">
            <a:spAutoFit/>
          </a:bodyPr>
          <a:lstStyle/>
          <a:p>
            <a:pPr marL="0" marR="0" lvl="0" indent="0" algn="r" defTabSz="913963"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dirty="0">
                <a:ln>
                  <a:noFill/>
                </a:ln>
                <a:solidFill>
                  <a:srgbClr val="5C5AD4"/>
                </a:solidFill>
                <a:effectLst/>
                <a:uLnTx/>
                <a:uFillTx/>
                <a:latin typeface="Segoe UI Semibold"/>
                <a:ea typeface="+mn-ea"/>
                <a:cs typeface="Segoe UI Semibold" panose="020B0702040204020203" pitchFamily="34" charset="0"/>
              </a:rPr>
              <a:t>Built-in best practices</a:t>
            </a:r>
          </a:p>
          <a:p>
            <a:pPr marL="0" marR="0" lvl="0" indent="0" algn="r" defTabSz="913963" rtl="0" eaLnBrk="1" fontAlgn="auto" latinLnBrk="0" hangingPunct="1">
              <a:lnSpc>
                <a:spcPct val="10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Segoe UI"/>
                <a:ea typeface="+mn-ea"/>
                <a:cs typeface="Segoe UI" panose="020B0502040204020203" pitchFamily="34" charset="0"/>
              </a:rPr>
              <a:t>Best practices grounded in research and knowledge from thousands of endpoints and dedicated room experts </a:t>
            </a:r>
          </a:p>
        </p:txBody>
      </p:sp>
      <p:sp>
        <p:nvSpPr>
          <p:cNvPr id="47" name="TextBox 46">
            <a:extLst>
              <a:ext uri="{FF2B5EF4-FFF2-40B4-BE49-F238E27FC236}">
                <a16:creationId xmlns:a16="http://schemas.microsoft.com/office/drawing/2014/main" id="{9CC873A9-E0CE-492A-8A81-1929DF4A0BF5}"/>
              </a:ext>
            </a:extLst>
          </p:cNvPr>
          <p:cNvSpPr txBox="1"/>
          <p:nvPr/>
        </p:nvSpPr>
        <p:spPr>
          <a:xfrm>
            <a:off x="9693231" y="3260185"/>
            <a:ext cx="2042475" cy="800219"/>
          </a:xfrm>
          <a:prstGeom prst="rect">
            <a:avLst/>
          </a:prstGeom>
          <a:noFill/>
        </p:spPr>
        <p:txBody>
          <a:bodyPr wrap="square" lIns="0" tIns="0" rIns="0" bIns="0" anchor="t">
            <a:spAutoFit/>
          </a:bodyPr>
          <a:lstStyle/>
          <a:p>
            <a:pPr marL="0" marR="0" lvl="0" indent="0" algn="l" defTabSz="913963"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dirty="0">
                <a:ln>
                  <a:noFill/>
                </a:ln>
                <a:solidFill>
                  <a:srgbClr val="5C5AD4"/>
                </a:solidFill>
                <a:effectLst/>
                <a:uLnTx/>
                <a:uFillTx/>
                <a:latin typeface="Segoe UI Semibold"/>
                <a:ea typeface="+mn-ea"/>
                <a:cs typeface="Segoe UI Semibold" panose="020B0702040204020203" pitchFamily="34" charset="0"/>
              </a:rPr>
              <a:t>Elastic scale</a:t>
            </a:r>
          </a:p>
          <a:p>
            <a:pPr marL="0" marR="0" lvl="0" indent="0" algn="l" defTabSz="913963"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Segoe UI"/>
                <a:ea typeface="+mn-ea"/>
                <a:cs typeface="Segoe UI" panose="020B0502040204020203" pitchFamily="34" charset="0"/>
              </a:rPr>
              <a:t>Grow seamlessly, which the same high quality</a:t>
            </a:r>
            <a:br>
              <a:rPr kumimoji="0" lang="en-US" sz="1100" b="0" i="0" u="none" strike="noStrike" kern="1200" cap="none" spc="0" normalizeH="0" baseline="0" noProof="0" dirty="0">
                <a:ln>
                  <a:noFill/>
                </a:ln>
                <a:solidFill>
                  <a:srgbClr val="000000"/>
                </a:solidFill>
                <a:effectLst/>
                <a:uLnTx/>
                <a:uFillTx/>
                <a:latin typeface="Segoe UI"/>
                <a:ea typeface="+mn-ea"/>
                <a:cs typeface="Segoe UI" panose="020B0502040204020203" pitchFamily="34" charset="0"/>
              </a:rPr>
            </a:br>
            <a:r>
              <a:rPr kumimoji="0" lang="en-US" sz="1100" b="0" i="0" u="none" strike="noStrike" kern="1200" cap="none" spc="0" normalizeH="0" baseline="0" noProof="0" dirty="0">
                <a:ln>
                  <a:noFill/>
                </a:ln>
                <a:solidFill>
                  <a:srgbClr val="000000"/>
                </a:solidFill>
                <a:effectLst/>
                <a:uLnTx/>
                <a:uFillTx/>
                <a:latin typeface="Segoe UI"/>
                <a:ea typeface="+mn-ea"/>
                <a:cs typeface="Segoe UI" panose="020B0502040204020203" pitchFamily="34" charset="0"/>
              </a:rPr>
              <a:t>in any location around the globe</a:t>
            </a:r>
          </a:p>
        </p:txBody>
      </p:sp>
      <p:sp>
        <p:nvSpPr>
          <p:cNvPr id="66" name="TextBox 65">
            <a:extLst>
              <a:ext uri="{FF2B5EF4-FFF2-40B4-BE49-F238E27FC236}">
                <a16:creationId xmlns:a16="http://schemas.microsoft.com/office/drawing/2014/main" id="{6E9B8A4F-A6B0-4159-9959-628B1517AB88}"/>
              </a:ext>
            </a:extLst>
          </p:cNvPr>
          <p:cNvSpPr txBox="1">
            <a:spLocks/>
          </p:cNvSpPr>
          <p:nvPr/>
        </p:nvSpPr>
        <p:spPr>
          <a:xfrm>
            <a:off x="5632138" y="5337353"/>
            <a:ext cx="1668906" cy="969496"/>
          </a:xfrm>
          <a:prstGeom prst="rect">
            <a:avLst/>
          </a:prstGeom>
          <a:noFill/>
        </p:spPr>
        <p:txBody>
          <a:bodyPr wrap="square" lIns="0" tIns="0" rIns="0" bIns="0" anchor="t">
            <a:spAutoFit/>
          </a:bodyPr>
          <a:lstStyle/>
          <a:p>
            <a:pPr marL="0" marR="0" lvl="0" indent="0" algn="r" defTabSz="913963"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dirty="0">
                <a:ln>
                  <a:noFill/>
                </a:ln>
                <a:solidFill>
                  <a:srgbClr val="5C5AD4"/>
                </a:solidFill>
                <a:effectLst/>
                <a:uLnTx/>
                <a:uFillTx/>
                <a:latin typeface="Segoe UI Semibold"/>
                <a:ea typeface="+mn-ea"/>
                <a:cs typeface="Segoe UI Semibold" panose="020B0702040204020203" pitchFamily="34" charset="0"/>
              </a:rPr>
              <a:t>Tailored operations</a:t>
            </a:r>
          </a:p>
          <a:p>
            <a:pPr marL="0" marR="0" lvl="0" indent="0" algn="r" defTabSz="913963" rtl="0" eaLnBrk="1" fontAlgn="auto" latinLnBrk="0" hangingPunct="1">
              <a:lnSpc>
                <a:spcPct val="100000"/>
              </a:lnSpc>
              <a:spcBef>
                <a:spcPts val="0"/>
              </a:spcBef>
              <a:spcAft>
                <a:spcPts val="60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Segoe UI"/>
                <a:ea typeface="+mn-ea"/>
                <a:cs typeface="Segoe UI" panose="020B0502040204020203" pitchFamily="34" charset="0"/>
              </a:rPr>
              <a:t>Operations, insights, and validation specifically designed for your room environment</a:t>
            </a:r>
          </a:p>
        </p:txBody>
      </p:sp>
      <p:sp>
        <p:nvSpPr>
          <p:cNvPr id="4" name="Rectangle: Rounded Corners 3">
            <a:extLst>
              <a:ext uri="{FF2B5EF4-FFF2-40B4-BE49-F238E27FC236}">
                <a16:creationId xmlns:a16="http://schemas.microsoft.com/office/drawing/2014/main" id="{1B304EC2-EF35-2124-C793-D4BECD7B3D12}"/>
              </a:ext>
              <a:ext uri="{C183D7F6-B498-43B3-948B-1728B52AA6E4}">
                <adec:decorative xmlns:adec="http://schemas.microsoft.com/office/drawing/2017/decorative" val="1"/>
              </a:ext>
            </a:extLst>
          </p:cNvPr>
          <p:cNvSpPr/>
          <p:nvPr/>
        </p:nvSpPr>
        <p:spPr bwMode="auto">
          <a:xfrm rot="5400000">
            <a:off x="865341" y="2983107"/>
            <a:ext cx="57393" cy="611549"/>
          </a:xfrm>
          <a:prstGeom prst="roundRect">
            <a:avLst>
              <a:gd name="adj" fmla="val 50000"/>
            </a:avLst>
          </a:prstGeom>
          <a:solidFill>
            <a:srgbClr val="4B53BC"/>
          </a:solidFill>
          <a:ln>
            <a:noFill/>
            <a:headEnd type="none" w="med" len="med"/>
            <a:tailEnd type="none" w="med" len="med"/>
          </a:ln>
          <a:effectLst>
            <a:outerShdw blurRad="63500" dist="38100" dir="2700000" algn="tl" rotWithShape="0">
              <a:schemeClr val="accent1">
                <a:alpha val="2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22" name="TextBox 21">
            <a:extLst>
              <a:ext uri="{FF2B5EF4-FFF2-40B4-BE49-F238E27FC236}">
                <a16:creationId xmlns:a16="http://schemas.microsoft.com/office/drawing/2014/main" id="{20CF09EF-28F3-1994-5572-CA7FF49125A0}"/>
              </a:ext>
            </a:extLst>
          </p:cNvPr>
          <p:cNvSpPr txBox="1"/>
          <p:nvPr/>
        </p:nvSpPr>
        <p:spPr>
          <a:xfrm>
            <a:off x="9006096" y="5337353"/>
            <a:ext cx="2344075" cy="892552"/>
          </a:xfrm>
          <a:prstGeom prst="rect">
            <a:avLst/>
          </a:prstGeom>
          <a:noFill/>
        </p:spPr>
        <p:txBody>
          <a:bodyPr wrap="square" lIns="0" tIns="0" rIns="0" bIns="0" anchor="t">
            <a:spAutoFit/>
          </a:bodyPr>
          <a:lstStyle/>
          <a:p>
            <a:pPr marL="0" marR="0" lvl="0" indent="0" algn="l" defTabSz="913963"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dirty="0">
                <a:ln>
                  <a:noFill/>
                </a:ln>
                <a:solidFill>
                  <a:srgbClr val="5C5AD4"/>
                </a:solidFill>
                <a:effectLst/>
                <a:uLnTx/>
                <a:uFillTx/>
                <a:latin typeface="Segoe UI Semibold"/>
                <a:ea typeface="+mn-ea"/>
                <a:cs typeface="Segoe UI Semibold"/>
              </a:rPr>
              <a:t>Security protection</a:t>
            </a:r>
            <a:br>
              <a:rPr kumimoji="0" lang="en-US" sz="1400" b="0" i="0" u="none" strike="noStrike" kern="1200" cap="none" spc="0" normalizeH="0" baseline="0" noProof="0" dirty="0">
                <a:ln>
                  <a:noFill/>
                </a:ln>
                <a:solidFill>
                  <a:srgbClr val="5C5AD4"/>
                </a:solidFill>
                <a:effectLst/>
                <a:uLnTx/>
                <a:uFillTx/>
                <a:latin typeface="Segoe UI Semibold"/>
                <a:ea typeface="+mn-ea"/>
                <a:cs typeface="Segoe UI Semibold"/>
              </a:rPr>
            </a:br>
            <a:r>
              <a:rPr kumimoji="0" lang="en-US" sz="1100" b="0" i="0" u="none" strike="noStrike" kern="1200" cap="none" spc="0" normalizeH="0" baseline="0" noProof="0" dirty="0">
                <a:ln>
                  <a:noFill/>
                </a:ln>
                <a:solidFill>
                  <a:srgbClr val="000000"/>
                </a:solidFill>
                <a:effectLst/>
                <a:uLnTx/>
                <a:uFillTx/>
                <a:latin typeface="Segoe UI"/>
                <a:ea typeface="+mn-ea"/>
                <a:cs typeface="Segoe UI"/>
              </a:rPr>
              <a:t>Growing levels of threat and vulnerability detection and remediation, with integrations with Microsoft Defender for Endpoint</a:t>
            </a:r>
            <a:r>
              <a:rPr kumimoji="0" lang="en-US" sz="1100" b="0" i="0" u="none" strike="noStrike" kern="1200" cap="none" spc="0" normalizeH="0" baseline="30000" noProof="0" dirty="0">
                <a:ln>
                  <a:noFill/>
                </a:ln>
                <a:solidFill>
                  <a:srgbClr val="000000"/>
                </a:solidFill>
                <a:effectLst/>
                <a:uLnTx/>
                <a:uFillTx/>
                <a:latin typeface="Segoe UI"/>
                <a:ea typeface="+mn-ea"/>
                <a:cs typeface="Segoe UI"/>
              </a:rPr>
              <a:t>1</a:t>
            </a:r>
            <a:endParaRPr kumimoji="0" lang="en-US" sz="1100" b="0" i="0" u="none" strike="noStrike" kern="1200" cap="none" spc="0" normalizeH="0" baseline="30000" noProof="0" dirty="0">
              <a:ln>
                <a:noFill/>
              </a:ln>
              <a:solidFill>
                <a:srgbClr val="000000"/>
              </a:solidFill>
              <a:effectLst/>
              <a:uLnTx/>
              <a:uFillTx/>
              <a:latin typeface="Segoe UI"/>
              <a:ea typeface="+mn-ea"/>
              <a:cs typeface="Segoe UI" panose="020B0502040204020203" pitchFamily="34" charset="0"/>
            </a:endParaRPr>
          </a:p>
        </p:txBody>
      </p:sp>
      <p:grpSp>
        <p:nvGrpSpPr>
          <p:cNvPr id="21" name="Group 20">
            <a:extLst>
              <a:ext uri="{FF2B5EF4-FFF2-40B4-BE49-F238E27FC236}">
                <a16:creationId xmlns:a16="http://schemas.microsoft.com/office/drawing/2014/main" id="{90A85E5D-8F38-4F5D-AF10-47D080DED8E2}"/>
              </a:ext>
              <a:ext uri="{C183D7F6-B498-43B3-948B-1728B52AA6E4}">
                <adec:decorative xmlns:adec="http://schemas.microsoft.com/office/drawing/2017/decorative" val="1"/>
              </a:ext>
            </a:extLst>
          </p:cNvPr>
          <p:cNvGrpSpPr>
            <a:grpSpLocks/>
          </p:cNvGrpSpPr>
          <p:nvPr/>
        </p:nvGrpSpPr>
        <p:grpSpPr>
          <a:xfrm>
            <a:off x="7011352" y="2313146"/>
            <a:ext cx="2231708" cy="2231708"/>
            <a:chOff x="7168605" y="1754170"/>
            <a:chExt cx="1673246" cy="1673246"/>
          </a:xfrm>
        </p:grpSpPr>
        <p:sp>
          <p:nvSpPr>
            <p:cNvPr id="20" name="Oval 19">
              <a:extLst>
                <a:ext uri="{FF2B5EF4-FFF2-40B4-BE49-F238E27FC236}">
                  <a16:creationId xmlns:a16="http://schemas.microsoft.com/office/drawing/2014/main" id="{B0468FBE-A9C5-4B41-AC08-32F1A9CD2341}"/>
                </a:ext>
              </a:extLst>
            </p:cNvPr>
            <p:cNvSpPr/>
            <p:nvPr/>
          </p:nvSpPr>
          <p:spPr>
            <a:xfrm>
              <a:off x="7168605" y="1754170"/>
              <a:ext cx="1673246" cy="1673246"/>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48" name="TextBox 2">
              <a:extLst>
                <a:ext uri="{FF2B5EF4-FFF2-40B4-BE49-F238E27FC236}">
                  <a16:creationId xmlns:a16="http://schemas.microsoft.com/office/drawing/2014/main" id="{885FAB0F-A1CC-446A-9A32-F5A2BB7F4D51}"/>
                </a:ext>
              </a:extLst>
            </p:cNvPr>
            <p:cNvSpPr txBox="1"/>
            <p:nvPr/>
          </p:nvSpPr>
          <p:spPr>
            <a:xfrm>
              <a:off x="7168605" y="2624246"/>
              <a:ext cx="1673246" cy="352525"/>
            </a:xfrm>
            <a:prstGeom prst="rect">
              <a:avLst/>
            </a:prstGeom>
            <a:noFill/>
          </p:spPr>
          <p:txBody>
            <a:bodyPr wrap="square" lIns="91440" tIns="45720" rIns="91440" bIns="45720" rtlCol="0" anchor="t">
              <a:spAutoFit/>
            </a:bodyPr>
            <a:ls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marL="0" marR="0" lvl="0" indent="0" algn="ctr" defTabSz="914192"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Segoe UI Semibold"/>
                  <a:ea typeface="+mn-ea"/>
                  <a:cs typeface="Segoe UI"/>
                </a:rPr>
                <a:t>AI operations</a:t>
              </a:r>
              <a:endParaRPr kumimoji="0" lang="en-US" sz="2400" b="0" i="0" u="none" strike="noStrike" kern="1200" cap="none" spc="0" normalizeH="0" baseline="0" noProof="0" dirty="0">
                <a:ln>
                  <a:noFill/>
                </a:ln>
                <a:solidFill>
                  <a:srgbClr val="FFFFFF"/>
                </a:solidFill>
                <a:effectLst/>
                <a:uLnTx/>
                <a:uFillTx/>
                <a:latin typeface="Segoe UI Semibold"/>
                <a:ea typeface="+mn-ea"/>
                <a:cs typeface="+mn-cs"/>
              </a:endParaRPr>
            </a:p>
          </p:txBody>
        </p:sp>
        <p:sp>
          <p:nvSpPr>
            <p:cNvPr id="49" name="Processing_E9F5" title="Icon of two interlocked gears">
              <a:extLst>
                <a:ext uri="{FF2B5EF4-FFF2-40B4-BE49-F238E27FC236}">
                  <a16:creationId xmlns:a16="http://schemas.microsoft.com/office/drawing/2014/main" id="{74EAC6F6-F055-41C6-B394-F5D7E540679B}"/>
                </a:ext>
              </a:extLst>
            </p:cNvPr>
            <p:cNvSpPr>
              <a:spLocks noChangeAspect="1" noEditPoints="1"/>
            </p:cNvSpPr>
            <p:nvPr/>
          </p:nvSpPr>
          <p:spPr bwMode="auto">
            <a:xfrm>
              <a:off x="7713128" y="2057702"/>
              <a:ext cx="584200" cy="508800"/>
            </a:xfrm>
            <a:custGeom>
              <a:avLst/>
              <a:gdLst>
                <a:gd name="T0" fmla="*/ 924 w 3867"/>
                <a:gd name="T1" fmla="*/ 299 h 3367"/>
                <a:gd name="T2" fmla="*/ 1549 w 3867"/>
                <a:gd name="T3" fmla="*/ 924 h 3367"/>
                <a:gd name="T4" fmla="*/ 924 w 3867"/>
                <a:gd name="T5" fmla="*/ 1549 h 3367"/>
                <a:gd name="T6" fmla="*/ 299 w 3867"/>
                <a:gd name="T7" fmla="*/ 924 h 3367"/>
                <a:gd name="T8" fmla="*/ 924 w 3867"/>
                <a:gd name="T9" fmla="*/ 299 h 3367"/>
                <a:gd name="T10" fmla="*/ 1163 w 3867"/>
                <a:gd name="T11" fmla="*/ 347 h 3367"/>
                <a:gd name="T12" fmla="*/ 1307 w 3867"/>
                <a:gd name="T13" fmla="*/ 0 h 3367"/>
                <a:gd name="T14" fmla="*/ 1501 w 3867"/>
                <a:gd name="T15" fmla="*/ 685 h 3367"/>
                <a:gd name="T16" fmla="*/ 1848 w 3867"/>
                <a:gd name="T17" fmla="*/ 541 h 3367"/>
                <a:gd name="T18" fmla="*/ 1501 w 3867"/>
                <a:gd name="T19" fmla="*/ 1163 h 3367"/>
                <a:gd name="T20" fmla="*/ 1848 w 3867"/>
                <a:gd name="T21" fmla="*/ 1307 h 3367"/>
                <a:gd name="T22" fmla="*/ 1163 w 3867"/>
                <a:gd name="T23" fmla="*/ 1501 h 3367"/>
                <a:gd name="T24" fmla="*/ 1307 w 3867"/>
                <a:gd name="T25" fmla="*/ 1848 h 3367"/>
                <a:gd name="T26" fmla="*/ 685 w 3867"/>
                <a:gd name="T27" fmla="*/ 1501 h 3367"/>
                <a:gd name="T28" fmla="*/ 541 w 3867"/>
                <a:gd name="T29" fmla="*/ 1848 h 3367"/>
                <a:gd name="T30" fmla="*/ 347 w 3867"/>
                <a:gd name="T31" fmla="*/ 1163 h 3367"/>
                <a:gd name="T32" fmla="*/ 0 w 3867"/>
                <a:gd name="T33" fmla="*/ 1307 h 3367"/>
                <a:gd name="T34" fmla="*/ 0 w 3867"/>
                <a:gd name="T35" fmla="*/ 541 h 3367"/>
                <a:gd name="T36" fmla="*/ 347 w 3867"/>
                <a:gd name="T37" fmla="*/ 685 h 3367"/>
                <a:gd name="T38" fmla="*/ 685 w 3867"/>
                <a:gd name="T39" fmla="*/ 347 h 3367"/>
                <a:gd name="T40" fmla="*/ 541 w 3867"/>
                <a:gd name="T41" fmla="*/ 0 h 3367"/>
                <a:gd name="T42" fmla="*/ 2049 w 3867"/>
                <a:gd name="T43" fmla="*/ 2299 h 3367"/>
                <a:gd name="T44" fmla="*/ 2799 w 3867"/>
                <a:gd name="T45" fmla="*/ 3049 h 3367"/>
                <a:gd name="T46" fmla="*/ 3549 w 3867"/>
                <a:gd name="T47" fmla="*/ 2299 h 3367"/>
                <a:gd name="T48" fmla="*/ 2799 w 3867"/>
                <a:gd name="T49" fmla="*/ 1549 h 3367"/>
                <a:gd name="T50" fmla="*/ 2049 w 3867"/>
                <a:gd name="T51" fmla="*/ 2299 h 3367"/>
                <a:gd name="T52" fmla="*/ 2357 w 3867"/>
                <a:gd name="T53" fmla="*/ 1231 h 3367"/>
                <a:gd name="T54" fmla="*/ 2512 w 3867"/>
                <a:gd name="T55" fmla="*/ 1606 h 3367"/>
                <a:gd name="T56" fmla="*/ 2106 w 3867"/>
                <a:gd name="T57" fmla="*/ 2012 h 3367"/>
                <a:gd name="T58" fmla="*/ 1731 w 3867"/>
                <a:gd name="T59" fmla="*/ 1856 h 3367"/>
                <a:gd name="T60" fmla="*/ 2106 w 3867"/>
                <a:gd name="T61" fmla="*/ 2586 h 3367"/>
                <a:gd name="T62" fmla="*/ 1731 w 3867"/>
                <a:gd name="T63" fmla="*/ 2741 h 3367"/>
                <a:gd name="T64" fmla="*/ 2512 w 3867"/>
                <a:gd name="T65" fmla="*/ 2992 h 3367"/>
                <a:gd name="T66" fmla="*/ 2357 w 3867"/>
                <a:gd name="T67" fmla="*/ 3367 h 3367"/>
                <a:gd name="T68" fmla="*/ 3086 w 3867"/>
                <a:gd name="T69" fmla="*/ 2992 h 3367"/>
                <a:gd name="T70" fmla="*/ 3241 w 3867"/>
                <a:gd name="T71" fmla="*/ 3367 h 3367"/>
                <a:gd name="T72" fmla="*/ 3492 w 3867"/>
                <a:gd name="T73" fmla="*/ 2586 h 3367"/>
                <a:gd name="T74" fmla="*/ 3867 w 3867"/>
                <a:gd name="T75" fmla="*/ 2741 h 3367"/>
                <a:gd name="T76" fmla="*/ 3492 w 3867"/>
                <a:gd name="T77" fmla="*/ 2012 h 3367"/>
                <a:gd name="T78" fmla="*/ 3867 w 3867"/>
                <a:gd name="T79" fmla="*/ 1856 h 3367"/>
                <a:gd name="T80" fmla="*/ 3086 w 3867"/>
                <a:gd name="T81" fmla="*/ 1606 h 3367"/>
                <a:gd name="T82" fmla="*/ 3241 w 3867"/>
                <a:gd name="T83" fmla="*/ 1231 h 3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67" h="3367">
                  <a:moveTo>
                    <a:pt x="924" y="299"/>
                  </a:moveTo>
                  <a:cubicBezTo>
                    <a:pt x="1269" y="299"/>
                    <a:pt x="1549" y="579"/>
                    <a:pt x="1549" y="924"/>
                  </a:cubicBezTo>
                  <a:cubicBezTo>
                    <a:pt x="1549" y="1269"/>
                    <a:pt x="1269" y="1549"/>
                    <a:pt x="924" y="1549"/>
                  </a:cubicBezTo>
                  <a:cubicBezTo>
                    <a:pt x="579" y="1549"/>
                    <a:pt x="299" y="1269"/>
                    <a:pt x="299" y="924"/>
                  </a:cubicBezTo>
                  <a:cubicBezTo>
                    <a:pt x="299" y="579"/>
                    <a:pt x="579" y="299"/>
                    <a:pt x="924" y="299"/>
                  </a:cubicBezTo>
                  <a:close/>
                  <a:moveTo>
                    <a:pt x="1163" y="347"/>
                  </a:moveTo>
                  <a:cubicBezTo>
                    <a:pt x="1307" y="0"/>
                    <a:pt x="1307" y="0"/>
                    <a:pt x="1307" y="0"/>
                  </a:cubicBezTo>
                  <a:moveTo>
                    <a:pt x="1501" y="685"/>
                  </a:moveTo>
                  <a:cubicBezTo>
                    <a:pt x="1848" y="541"/>
                    <a:pt x="1848" y="541"/>
                    <a:pt x="1848" y="541"/>
                  </a:cubicBezTo>
                  <a:moveTo>
                    <a:pt x="1501" y="1163"/>
                  </a:moveTo>
                  <a:cubicBezTo>
                    <a:pt x="1848" y="1307"/>
                    <a:pt x="1848" y="1307"/>
                    <a:pt x="1848" y="1307"/>
                  </a:cubicBezTo>
                  <a:moveTo>
                    <a:pt x="1163" y="1501"/>
                  </a:moveTo>
                  <a:cubicBezTo>
                    <a:pt x="1307" y="1848"/>
                    <a:pt x="1307" y="1848"/>
                    <a:pt x="1307" y="1848"/>
                  </a:cubicBezTo>
                  <a:moveTo>
                    <a:pt x="685" y="1501"/>
                  </a:moveTo>
                  <a:cubicBezTo>
                    <a:pt x="541" y="1848"/>
                    <a:pt x="541" y="1848"/>
                    <a:pt x="541" y="1848"/>
                  </a:cubicBezTo>
                  <a:moveTo>
                    <a:pt x="347" y="1163"/>
                  </a:moveTo>
                  <a:cubicBezTo>
                    <a:pt x="0" y="1307"/>
                    <a:pt x="0" y="1307"/>
                    <a:pt x="0" y="1307"/>
                  </a:cubicBezTo>
                  <a:moveTo>
                    <a:pt x="0" y="541"/>
                  </a:moveTo>
                  <a:cubicBezTo>
                    <a:pt x="347" y="685"/>
                    <a:pt x="347" y="685"/>
                    <a:pt x="347" y="685"/>
                  </a:cubicBezTo>
                  <a:moveTo>
                    <a:pt x="685" y="347"/>
                  </a:moveTo>
                  <a:cubicBezTo>
                    <a:pt x="541" y="0"/>
                    <a:pt x="541" y="0"/>
                    <a:pt x="541" y="0"/>
                  </a:cubicBezTo>
                  <a:moveTo>
                    <a:pt x="2049" y="2299"/>
                  </a:moveTo>
                  <a:cubicBezTo>
                    <a:pt x="2049" y="2713"/>
                    <a:pt x="2385" y="3049"/>
                    <a:pt x="2799" y="3049"/>
                  </a:cubicBezTo>
                  <a:cubicBezTo>
                    <a:pt x="3213" y="3049"/>
                    <a:pt x="3549" y="2713"/>
                    <a:pt x="3549" y="2299"/>
                  </a:cubicBezTo>
                  <a:cubicBezTo>
                    <a:pt x="3549" y="1885"/>
                    <a:pt x="3213" y="1549"/>
                    <a:pt x="2799" y="1549"/>
                  </a:cubicBezTo>
                  <a:cubicBezTo>
                    <a:pt x="2385" y="1549"/>
                    <a:pt x="2049" y="1885"/>
                    <a:pt x="2049" y="2299"/>
                  </a:cubicBezTo>
                  <a:close/>
                  <a:moveTo>
                    <a:pt x="2357" y="1231"/>
                  </a:moveTo>
                  <a:cubicBezTo>
                    <a:pt x="2512" y="1606"/>
                    <a:pt x="2512" y="1606"/>
                    <a:pt x="2512" y="1606"/>
                  </a:cubicBezTo>
                  <a:moveTo>
                    <a:pt x="2106" y="2012"/>
                  </a:moveTo>
                  <a:cubicBezTo>
                    <a:pt x="1731" y="1856"/>
                    <a:pt x="1731" y="1856"/>
                    <a:pt x="1731" y="1856"/>
                  </a:cubicBezTo>
                  <a:moveTo>
                    <a:pt x="2106" y="2586"/>
                  </a:moveTo>
                  <a:cubicBezTo>
                    <a:pt x="1731" y="2741"/>
                    <a:pt x="1731" y="2741"/>
                    <a:pt x="1731" y="2741"/>
                  </a:cubicBezTo>
                  <a:moveTo>
                    <a:pt x="2512" y="2992"/>
                  </a:moveTo>
                  <a:cubicBezTo>
                    <a:pt x="2357" y="3367"/>
                    <a:pt x="2357" y="3367"/>
                    <a:pt x="2357" y="3367"/>
                  </a:cubicBezTo>
                  <a:moveTo>
                    <a:pt x="3086" y="2992"/>
                  </a:moveTo>
                  <a:cubicBezTo>
                    <a:pt x="3241" y="3367"/>
                    <a:pt x="3241" y="3367"/>
                    <a:pt x="3241" y="3367"/>
                  </a:cubicBezTo>
                  <a:moveTo>
                    <a:pt x="3492" y="2586"/>
                  </a:moveTo>
                  <a:cubicBezTo>
                    <a:pt x="3867" y="2741"/>
                    <a:pt x="3867" y="2741"/>
                    <a:pt x="3867" y="2741"/>
                  </a:cubicBezTo>
                  <a:moveTo>
                    <a:pt x="3492" y="2012"/>
                  </a:moveTo>
                  <a:cubicBezTo>
                    <a:pt x="3867" y="1856"/>
                    <a:pt x="3867" y="1856"/>
                    <a:pt x="3867" y="1856"/>
                  </a:cubicBezTo>
                  <a:moveTo>
                    <a:pt x="3086" y="1606"/>
                  </a:moveTo>
                  <a:cubicBezTo>
                    <a:pt x="3241" y="1231"/>
                    <a:pt x="3241" y="1231"/>
                    <a:pt x="3241" y="1231"/>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82828"/>
                </a:solidFill>
                <a:effectLst/>
                <a:uLnTx/>
                <a:uFillTx/>
                <a:latin typeface="Segoe UI"/>
                <a:ea typeface="+mn-ea"/>
                <a:cs typeface="+mn-cs"/>
              </a:endParaRPr>
            </a:p>
          </p:txBody>
        </p:sp>
      </p:grpSp>
      <p:grpSp>
        <p:nvGrpSpPr>
          <p:cNvPr id="63" name="Group 62">
            <a:extLst>
              <a:ext uri="{FF2B5EF4-FFF2-40B4-BE49-F238E27FC236}">
                <a16:creationId xmlns:a16="http://schemas.microsoft.com/office/drawing/2014/main" id="{950E5383-902F-2842-05BB-191CAF164D59}"/>
              </a:ext>
              <a:ext uri="{C183D7F6-B498-43B3-948B-1728B52AA6E4}">
                <adec:decorative xmlns:adec="http://schemas.microsoft.com/office/drawing/2017/decorative" val="1"/>
              </a:ext>
            </a:extLst>
          </p:cNvPr>
          <p:cNvGrpSpPr/>
          <p:nvPr/>
        </p:nvGrpSpPr>
        <p:grpSpPr>
          <a:xfrm>
            <a:off x="6811366" y="4713710"/>
            <a:ext cx="489678" cy="489678"/>
            <a:chOff x="6811366" y="4713710"/>
            <a:chExt cx="489678" cy="489678"/>
          </a:xfrm>
        </p:grpSpPr>
        <p:sp>
          <p:nvSpPr>
            <p:cNvPr id="34" name="Oval 33">
              <a:extLst>
                <a:ext uri="{FF2B5EF4-FFF2-40B4-BE49-F238E27FC236}">
                  <a16:creationId xmlns:a16="http://schemas.microsoft.com/office/drawing/2014/main" id="{5D5942F9-A7F8-A2B6-7787-9D7D9BE4BEC6}"/>
                </a:ext>
              </a:extLst>
            </p:cNvPr>
            <p:cNvSpPr/>
            <p:nvPr/>
          </p:nvSpPr>
          <p:spPr bwMode="auto">
            <a:xfrm rot="1020000">
              <a:off x="6811366" y="4713710"/>
              <a:ext cx="489678" cy="489678"/>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grpSp>
          <p:nvGrpSpPr>
            <p:cNvPr id="46" name="Graphic 3">
              <a:extLst>
                <a:ext uri="{FF2B5EF4-FFF2-40B4-BE49-F238E27FC236}">
                  <a16:creationId xmlns:a16="http://schemas.microsoft.com/office/drawing/2014/main" id="{8B21BE20-2E58-E739-3F02-F05B19048A75}"/>
                </a:ext>
              </a:extLst>
            </p:cNvPr>
            <p:cNvGrpSpPr/>
            <p:nvPr/>
          </p:nvGrpSpPr>
          <p:grpSpPr>
            <a:xfrm>
              <a:off x="6955983" y="4824398"/>
              <a:ext cx="200444" cy="268302"/>
              <a:chOff x="6116637" y="3252842"/>
              <a:chExt cx="283466" cy="379429"/>
            </a:xfrm>
          </p:grpSpPr>
          <p:sp>
            <p:nvSpPr>
              <p:cNvPr id="50" name="Freeform: Shape 49">
                <a:extLst>
                  <a:ext uri="{FF2B5EF4-FFF2-40B4-BE49-F238E27FC236}">
                    <a16:creationId xmlns:a16="http://schemas.microsoft.com/office/drawing/2014/main" id="{9D2CE553-73D5-C708-3C5C-6033F36E4221}"/>
                  </a:ext>
                </a:extLst>
              </p:cNvPr>
              <p:cNvSpPr/>
              <p:nvPr/>
            </p:nvSpPr>
            <p:spPr>
              <a:xfrm>
                <a:off x="6116637" y="3252842"/>
                <a:ext cx="283466" cy="379429"/>
              </a:xfrm>
              <a:custGeom>
                <a:avLst/>
                <a:gdLst>
                  <a:gd name="connsiteX0" fmla="*/ 305270 w 305270"/>
                  <a:gd name="connsiteY0" fmla="*/ 152642 h 408615"/>
                  <a:gd name="connsiteX1" fmla="*/ 135262 w 305270"/>
                  <a:gd name="connsiteY1" fmla="*/ 954 h 408615"/>
                  <a:gd name="connsiteX2" fmla="*/ 357 w 305270"/>
                  <a:gd name="connsiteY2" fmla="*/ 142008 h 408615"/>
                  <a:gd name="connsiteX3" fmla="*/ 80685 w 305270"/>
                  <a:gd name="connsiteY3" fmla="*/ 287163 h 408615"/>
                  <a:gd name="connsiteX4" fmla="*/ 80429 w 305270"/>
                  <a:gd name="connsiteY4" fmla="*/ 408615 h 408615"/>
                  <a:gd name="connsiteX5" fmla="*/ 223661 w 305270"/>
                  <a:gd name="connsiteY5" fmla="*/ 408615 h 408615"/>
                  <a:gd name="connsiteX6" fmla="*/ 224430 w 305270"/>
                  <a:gd name="connsiteY6" fmla="*/ 287163 h 408615"/>
                  <a:gd name="connsiteX7" fmla="*/ 305270 w 305270"/>
                  <a:gd name="connsiteY7" fmla="*/ 152642 h 408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5270" h="408615">
                    <a:moveTo>
                      <a:pt x="305270" y="152642"/>
                    </a:moveTo>
                    <a:cubicBezTo>
                      <a:pt x="305270" y="62577"/>
                      <a:pt x="227377" y="-9167"/>
                      <a:pt x="135262" y="954"/>
                    </a:cubicBezTo>
                    <a:cubicBezTo>
                      <a:pt x="62749" y="9025"/>
                      <a:pt x="5226" y="69239"/>
                      <a:pt x="357" y="142008"/>
                    </a:cubicBezTo>
                    <a:cubicBezTo>
                      <a:pt x="-3871" y="204657"/>
                      <a:pt x="29824" y="259874"/>
                      <a:pt x="80685" y="287163"/>
                    </a:cubicBezTo>
                    <a:lnTo>
                      <a:pt x="80429" y="408615"/>
                    </a:lnTo>
                    <a:lnTo>
                      <a:pt x="223661" y="408615"/>
                    </a:lnTo>
                    <a:lnTo>
                      <a:pt x="224430" y="287163"/>
                    </a:lnTo>
                    <a:cubicBezTo>
                      <a:pt x="272473" y="261540"/>
                      <a:pt x="305270" y="210806"/>
                      <a:pt x="305270" y="152642"/>
                    </a:cubicBezTo>
                    <a:close/>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a:ea typeface="+mn-ea"/>
                  <a:cs typeface="+mn-cs"/>
                </a:endParaRPr>
              </a:p>
            </p:txBody>
          </p:sp>
          <p:sp>
            <p:nvSpPr>
              <p:cNvPr id="51" name="Freeform: Shape 50">
                <a:extLst>
                  <a:ext uri="{FF2B5EF4-FFF2-40B4-BE49-F238E27FC236}">
                    <a16:creationId xmlns:a16="http://schemas.microsoft.com/office/drawing/2014/main" id="{67692390-3C62-384D-07C9-0A9E742A56E1}"/>
                  </a:ext>
                </a:extLst>
              </p:cNvPr>
              <p:cNvSpPr/>
              <p:nvPr/>
            </p:nvSpPr>
            <p:spPr>
              <a:xfrm>
                <a:off x="6186420" y="3553853"/>
                <a:ext cx="58676" cy="12811"/>
              </a:xfrm>
              <a:custGeom>
                <a:avLst/>
                <a:gdLst>
                  <a:gd name="connsiteX0" fmla="*/ 0 w 58676"/>
                  <a:gd name="connsiteY0" fmla="*/ 0 h 12811"/>
                  <a:gd name="connsiteX1" fmla="*/ 58677 w 58676"/>
                  <a:gd name="connsiteY1" fmla="*/ 0 h 12811"/>
                </a:gdLst>
                <a:ahLst/>
                <a:cxnLst>
                  <a:cxn ang="0">
                    <a:pos x="connsiteX0" y="connsiteY0"/>
                  </a:cxn>
                  <a:cxn ang="0">
                    <a:pos x="connsiteX1" y="connsiteY1"/>
                  </a:cxn>
                </a:cxnLst>
                <a:rect l="l" t="t" r="r" b="b"/>
                <a:pathLst>
                  <a:path w="58676" h="12811">
                    <a:moveTo>
                      <a:pt x="0" y="0"/>
                    </a:moveTo>
                    <a:lnTo>
                      <a:pt x="58677" y="0"/>
                    </a:ln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a:ea typeface="+mn-ea"/>
                  <a:cs typeface="+mn-cs"/>
                </a:endParaRPr>
              </a:p>
            </p:txBody>
          </p:sp>
          <p:sp>
            <p:nvSpPr>
              <p:cNvPr id="52" name="Freeform: Shape 51">
                <a:extLst>
                  <a:ext uri="{FF2B5EF4-FFF2-40B4-BE49-F238E27FC236}">
                    <a16:creationId xmlns:a16="http://schemas.microsoft.com/office/drawing/2014/main" id="{D7AAC7AB-4FAB-A232-D54C-B58A7C5667C5}"/>
                  </a:ext>
                </a:extLst>
              </p:cNvPr>
              <p:cNvSpPr/>
              <p:nvPr/>
            </p:nvSpPr>
            <p:spPr>
              <a:xfrm>
                <a:off x="6186420" y="3578195"/>
                <a:ext cx="143488" cy="12811"/>
              </a:xfrm>
              <a:custGeom>
                <a:avLst/>
                <a:gdLst>
                  <a:gd name="connsiteX0" fmla="*/ 0 w 143488"/>
                  <a:gd name="connsiteY0" fmla="*/ 0 h 12811"/>
                  <a:gd name="connsiteX1" fmla="*/ 143489 w 143488"/>
                  <a:gd name="connsiteY1" fmla="*/ 0 h 12811"/>
                </a:gdLst>
                <a:ahLst/>
                <a:cxnLst>
                  <a:cxn ang="0">
                    <a:pos x="connsiteX0" y="connsiteY0"/>
                  </a:cxn>
                  <a:cxn ang="0">
                    <a:pos x="connsiteX1" y="connsiteY1"/>
                  </a:cxn>
                </a:cxnLst>
                <a:rect l="l" t="t" r="r" b="b"/>
                <a:pathLst>
                  <a:path w="143488" h="12811">
                    <a:moveTo>
                      <a:pt x="0" y="0"/>
                    </a:moveTo>
                    <a:lnTo>
                      <a:pt x="143489" y="0"/>
                    </a:ln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a:ea typeface="+mn-ea"/>
                  <a:cs typeface="+mn-cs"/>
                </a:endParaRPr>
              </a:p>
            </p:txBody>
          </p:sp>
          <p:sp>
            <p:nvSpPr>
              <p:cNvPr id="53" name="Freeform: Shape 52">
                <a:extLst>
                  <a:ext uri="{FF2B5EF4-FFF2-40B4-BE49-F238E27FC236}">
                    <a16:creationId xmlns:a16="http://schemas.microsoft.com/office/drawing/2014/main" id="{221736E7-8B6C-7EA6-945F-38537F6BC36F}"/>
                  </a:ext>
                </a:extLst>
              </p:cNvPr>
              <p:cNvSpPr/>
              <p:nvPr/>
            </p:nvSpPr>
            <p:spPr>
              <a:xfrm>
                <a:off x="6186420" y="3606765"/>
                <a:ext cx="58676" cy="12811"/>
              </a:xfrm>
              <a:custGeom>
                <a:avLst/>
                <a:gdLst>
                  <a:gd name="connsiteX0" fmla="*/ 0 w 58676"/>
                  <a:gd name="connsiteY0" fmla="*/ 0 h 12811"/>
                  <a:gd name="connsiteX1" fmla="*/ 58677 w 58676"/>
                  <a:gd name="connsiteY1" fmla="*/ 0 h 12811"/>
                </a:gdLst>
                <a:ahLst/>
                <a:cxnLst>
                  <a:cxn ang="0">
                    <a:pos x="connsiteX0" y="connsiteY0"/>
                  </a:cxn>
                  <a:cxn ang="0">
                    <a:pos x="connsiteX1" y="connsiteY1"/>
                  </a:cxn>
                </a:cxnLst>
                <a:rect l="l" t="t" r="r" b="b"/>
                <a:pathLst>
                  <a:path w="58676" h="12811">
                    <a:moveTo>
                      <a:pt x="0" y="0"/>
                    </a:moveTo>
                    <a:lnTo>
                      <a:pt x="58677" y="0"/>
                    </a:ln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a:ea typeface="+mn-ea"/>
                  <a:cs typeface="+mn-cs"/>
                </a:endParaRPr>
              </a:p>
            </p:txBody>
          </p:sp>
        </p:grpSp>
      </p:grpSp>
      <p:grpSp>
        <p:nvGrpSpPr>
          <p:cNvPr id="64" name="Group 63">
            <a:extLst>
              <a:ext uri="{FF2B5EF4-FFF2-40B4-BE49-F238E27FC236}">
                <a16:creationId xmlns:a16="http://schemas.microsoft.com/office/drawing/2014/main" id="{DB09F596-52F5-E125-9A34-DADBE8A263BC}"/>
              </a:ext>
              <a:ext uri="{C183D7F6-B498-43B3-948B-1728B52AA6E4}">
                <adec:decorative xmlns:adec="http://schemas.microsoft.com/office/drawing/2017/decorative" val="1"/>
              </a:ext>
            </a:extLst>
          </p:cNvPr>
          <p:cNvGrpSpPr/>
          <p:nvPr/>
        </p:nvGrpSpPr>
        <p:grpSpPr>
          <a:xfrm>
            <a:off x="6096722" y="2638235"/>
            <a:ext cx="489678" cy="489678"/>
            <a:chOff x="6096722" y="2638235"/>
            <a:chExt cx="489678" cy="489678"/>
          </a:xfrm>
        </p:grpSpPr>
        <p:sp>
          <p:nvSpPr>
            <p:cNvPr id="30" name="Oval 29">
              <a:extLst>
                <a:ext uri="{FF2B5EF4-FFF2-40B4-BE49-F238E27FC236}">
                  <a16:creationId xmlns:a16="http://schemas.microsoft.com/office/drawing/2014/main" id="{A1AE8861-D199-047B-82CB-32E6FB756486}"/>
                </a:ext>
              </a:extLst>
            </p:cNvPr>
            <p:cNvSpPr/>
            <p:nvPr/>
          </p:nvSpPr>
          <p:spPr bwMode="auto">
            <a:xfrm rot="1020000">
              <a:off x="6096722" y="2638235"/>
              <a:ext cx="489678" cy="489678"/>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grpSp>
          <p:nvGrpSpPr>
            <p:cNvPr id="55" name="Group 54">
              <a:extLst>
                <a:ext uri="{FF2B5EF4-FFF2-40B4-BE49-F238E27FC236}">
                  <a16:creationId xmlns:a16="http://schemas.microsoft.com/office/drawing/2014/main" id="{D4215E8B-EAEF-BB50-AAC6-3C4ACB9CE472}"/>
                </a:ext>
              </a:extLst>
            </p:cNvPr>
            <p:cNvGrpSpPr/>
            <p:nvPr/>
          </p:nvGrpSpPr>
          <p:grpSpPr>
            <a:xfrm>
              <a:off x="6227525" y="2726234"/>
              <a:ext cx="228133" cy="313680"/>
              <a:chOff x="6803336" y="3334649"/>
              <a:chExt cx="228600" cy="314325"/>
            </a:xfrm>
          </p:grpSpPr>
          <p:sp>
            <p:nvSpPr>
              <p:cNvPr id="56" name="Freeform: Shape 55">
                <a:extLst>
                  <a:ext uri="{FF2B5EF4-FFF2-40B4-BE49-F238E27FC236}">
                    <a16:creationId xmlns:a16="http://schemas.microsoft.com/office/drawing/2014/main" id="{8FBF8B41-4CEF-A152-6EE1-79CD4ADFE15D}"/>
                  </a:ext>
                </a:extLst>
              </p:cNvPr>
              <p:cNvSpPr/>
              <p:nvPr/>
            </p:nvSpPr>
            <p:spPr>
              <a:xfrm>
                <a:off x="6820185" y="3525149"/>
                <a:ext cx="123825" cy="123825"/>
              </a:xfrm>
              <a:custGeom>
                <a:avLst/>
                <a:gdLst>
                  <a:gd name="connsiteX0" fmla="*/ 32416 w 123825"/>
                  <a:gd name="connsiteY0" fmla="*/ 7355 h 123825"/>
                  <a:gd name="connsiteX1" fmla="*/ 7651 w 123825"/>
                  <a:gd name="connsiteY1" fmla="*/ 89270 h 123825"/>
                  <a:gd name="connsiteX2" fmla="*/ 20987 w 123825"/>
                  <a:gd name="connsiteY2" fmla="*/ 99748 h 123825"/>
                  <a:gd name="connsiteX3" fmla="*/ 49562 w 123825"/>
                  <a:gd name="connsiteY3" fmla="*/ 84508 h 123825"/>
                  <a:gd name="connsiteX4" fmla="*/ 61944 w 123825"/>
                  <a:gd name="connsiteY4" fmla="*/ 88318 h 123825"/>
                  <a:gd name="connsiteX5" fmla="*/ 77184 w 123825"/>
                  <a:gd name="connsiteY5" fmla="*/ 115940 h 123825"/>
                  <a:gd name="connsiteX6" fmla="*/ 93376 w 123825"/>
                  <a:gd name="connsiteY6" fmla="*/ 114035 h 123825"/>
                  <a:gd name="connsiteX7" fmla="*/ 120999 w 123825"/>
                  <a:gd name="connsiteY7" fmla="*/ 23548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3825" h="123825">
                    <a:moveTo>
                      <a:pt x="32416" y="7355"/>
                    </a:moveTo>
                    <a:lnTo>
                      <a:pt x="7651" y="89270"/>
                    </a:lnTo>
                    <a:cubicBezTo>
                      <a:pt x="5746" y="96890"/>
                      <a:pt x="13366" y="103558"/>
                      <a:pt x="20987" y="99748"/>
                    </a:cubicBezTo>
                    <a:lnTo>
                      <a:pt x="49562" y="84508"/>
                    </a:lnTo>
                    <a:cubicBezTo>
                      <a:pt x="54324" y="82603"/>
                      <a:pt x="59087" y="83555"/>
                      <a:pt x="61944" y="88318"/>
                    </a:cubicBezTo>
                    <a:lnTo>
                      <a:pt x="77184" y="115940"/>
                    </a:lnTo>
                    <a:cubicBezTo>
                      <a:pt x="80994" y="122608"/>
                      <a:pt x="91471" y="121655"/>
                      <a:pt x="93376" y="114035"/>
                    </a:cubicBezTo>
                    <a:lnTo>
                      <a:pt x="120999" y="23548"/>
                    </a:ln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a:ea typeface="+mn-ea"/>
                  <a:cs typeface="+mn-cs"/>
                </a:endParaRPr>
              </a:p>
            </p:txBody>
          </p:sp>
          <p:sp>
            <p:nvSpPr>
              <p:cNvPr id="57" name="Freeform: Shape 56">
                <a:extLst>
                  <a:ext uri="{FF2B5EF4-FFF2-40B4-BE49-F238E27FC236}">
                    <a16:creationId xmlns:a16="http://schemas.microsoft.com/office/drawing/2014/main" id="{D982D8CC-8B9B-DA9A-EF9C-B3D90C926726}"/>
                  </a:ext>
                </a:extLst>
              </p:cNvPr>
              <p:cNvSpPr/>
              <p:nvPr/>
            </p:nvSpPr>
            <p:spPr>
              <a:xfrm>
                <a:off x="6803336" y="3334649"/>
                <a:ext cx="228600" cy="228600"/>
              </a:xfrm>
              <a:custGeom>
                <a:avLst/>
                <a:gdLst>
                  <a:gd name="connsiteX0" fmla="*/ 92128 w 228600"/>
                  <a:gd name="connsiteY0" fmla="*/ 20690 h 228600"/>
                  <a:gd name="connsiteX1" fmla="*/ 81650 w 228600"/>
                  <a:gd name="connsiteY1" fmla="*/ 15928 h 228600"/>
                  <a:gd name="connsiteX2" fmla="*/ 70220 w 228600"/>
                  <a:gd name="connsiteY2" fmla="*/ 20690 h 228600"/>
                  <a:gd name="connsiteX3" fmla="*/ 65458 w 228600"/>
                  <a:gd name="connsiteY3" fmla="*/ 31168 h 228600"/>
                  <a:gd name="connsiteX4" fmla="*/ 56886 w 228600"/>
                  <a:gd name="connsiteY4" fmla="*/ 36883 h 228600"/>
                  <a:gd name="connsiteX5" fmla="*/ 45455 w 228600"/>
                  <a:gd name="connsiteY5" fmla="*/ 36883 h 228600"/>
                  <a:gd name="connsiteX6" fmla="*/ 36883 w 228600"/>
                  <a:gd name="connsiteY6" fmla="*/ 45455 h 228600"/>
                  <a:gd name="connsiteX7" fmla="*/ 36883 w 228600"/>
                  <a:gd name="connsiteY7" fmla="*/ 56885 h 228600"/>
                  <a:gd name="connsiteX8" fmla="*/ 31168 w 228600"/>
                  <a:gd name="connsiteY8" fmla="*/ 65458 h 228600"/>
                  <a:gd name="connsiteX9" fmla="*/ 20690 w 228600"/>
                  <a:gd name="connsiteY9" fmla="*/ 70220 h 228600"/>
                  <a:gd name="connsiteX10" fmla="*/ 15928 w 228600"/>
                  <a:gd name="connsiteY10" fmla="*/ 81650 h 228600"/>
                  <a:gd name="connsiteX11" fmla="*/ 20690 w 228600"/>
                  <a:gd name="connsiteY11" fmla="*/ 92128 h 228600"/>
                  <a:gd name="connsiteX12" fmla="*/ 18786 w 228600"/>
                  <a:gd name="connsiteY12" fmla="*/ 101653 h 228600"/>
                  <a:gd name="connsiteX13" fmla="*/ 10213 w 228600"/>
                  <a:gd name="connsiteY13" fmla="*/ 110225 h 228600"/>
                  <a:gd name="connsiteX14" fmla="*/ 10213 w 228600"/>
                  <a:gd name="connsiteY14" fmla="*/ 122608 h 228600"/>
                  <a:gd name="connsiteX15" fmla="*/ 18786 w 228600"/>
                  <a:gd name="connsiteY15" fmla="*/ 131180 h 228600"/>
                  <a:gd name="connsiteX16" fmla="*/ 20690 w 228600"/>
                  <a:gd name="connsiteY16" fmla="*/ 140705 h 228600"/>
                  <a:gd name="connsiteX17" fmla="*/ 15928 w 228600"/>
                  <a:gd name="connsiteY17" fmla="*/ 151183 h 228600"/>
                  <a:gd name="connsiteX18" fmla="*/ 20690 w 228600"/>
                  <a:gd name="connsiteY18" fmla="*/ 162613 h 228600"/>
                  <a:gd name="connsiteX19" fmla="*/ 31168 w 228600"/>
                  <a:gd name="connsiteY19" fmla="*/ 167375 h 228600"/>
                  <a:gd name="connsiteX20" fmla="*/ 36883 w 228600"/>
                  <a:gd name="connsiteY20" fmla="*/ 175948 h 228600"/>
                  <a:gd name="connsiteX21" fmla="*/ 36883 w 228600"/>
                  <a:gd name="connsiteY21" fmla="*/ 187378 h 228600"/>
                  <a:gd name="connsiteX22" fmla="*/ 46408 w 228600"/>
                  <a:gd name="connsiteY22" fmla="*/ 195950 h 228600"/>
                  <a:gd name="connsiteX23" fmla="*/ 57838 w 228600"/>
                  <a:gd name="connsiteY23" fmla="*/ 195950 h 228600"/>
                  <a:gd name="connsiteX24" fmla="*/ 66411 w 228600"/>
                  <a:gd name="connsiteY24" fmla="*/ 201665 h 228600"/>
                  <a:gd name="connsiteX25" fmla="*/ 71173 w 228600"/>
                  <a:gd name="connsiteY25" fmla="*/ 212143 h 228600"/>
                  <a:gd name="connsiteX26" fmla="*/ 82603 w 228600"/>
                  <a:gd name="connsiteY26" fmla="*/ 216905 h 228600"/>
                  <a:gd name="connsiteX27" fmla="*/ 93080 w 228600"/>
                  <a:gd name="connsiteY27" fmla="*/ 212143 h 228600"/>
                  <a:gd name="connsiteX28" fmla="*/ 102605 w 228600"/>
                  <a:gd name="connsiteY28" fmla="*/ 214048 h 228600"/>
                  <a:gd name="connsiteX29" fmla="*/ 110225 w 228600"/>
                  <a:gd name="connsiteY29" fmla="*/ 222620 h 228600"/>
                  <a:gd name="connsiteX30" fmla="*/ 122608 w 228600"/>
                  <a:gd name="connsiteY30" fmla="*/ 222620 h 228600"/>
                  <a:gd name="connsiteX31" fmla="*/ 131181 w 228600"/>
                  <a:gd name="connsiteY31" fmla="*/ 214048 h 228600"/>
                  <a:gd name="connsiteX32" fmla="*/ 140706 w 228600"/>
                  <a:gd name="connsiteY32" fmla="*/ 212143 h 228600"/>
                  <a:gd name="connsiteX33" fmla="*/ 151183 w 228600"/>
                  <a:gd name="connsiteY33" fmla="*/ 216905 h 228600"/>
                  <a:gd name="connsiteX34" fmla="*/ 162613 w 228600"/>
                  <a:gd name="connsiteY34" fmla="*/ 212143 h 228600"/>
                  <a:gd name="connsiteX35" fmla="*/ 167375 w 228600"/>
                  <a:gd name="connsiteY35" fmla="*/ 201665 h 228600"/>
                  <a:gd name="connsiteX36" fmla="*/ 175948 w 228600"/>
                  <a:gd name="connsiteY36" fmla="*/ 195950 h 228600"/>
                  <a:gd name="connsiteX37" fmla="*/ 187378 w 228600"/>
                  <a:gd name="connsiteY37" fmla="*/ 195950 h 228600"/>
                  <a:gd name="connsiteX38" fmla="*/ 196903 w 228600"/>
                  <a:gd name="connsiteY38" fmla="*/ 187378 h 228600"/>
                  <a:gd name="connsiteX39" fmla="*/ 196903 w 228600"/>
                  <a:gd name="connsiteY39" fmla="*/ 175948 h 228600"/>
                  <a:gd name="connsiteX40" fmla="*/ 202618 w 228600"/>
                  <a:gd name="connsiteY40" fmla="*/ 167375 h 228600"/>
                  <a:gd name="connsiteX41" fmla="*/ 213095 w 228600"/>
                  <a:gd name="connsiteY41" fmla="*/ 162613 h 228600"/>
                  <a:gd name="connsiteX42" fmla="*/ 217858 w 228600"/>
                  <a:gd name="connsiteY42" fmla="*/ 151183 h 228600"/>
                  <a:gd name="connsiteX43" fmla="*/ 213095 w 228600"/>
                  <a:gd name="connsiteY43" fmla="*/ 140705 h 228600"/>
                  <a:gd name="connsiteX44" fmla="*/ 215000 w 228600"/>
                  <a:gd name="connsiteY44" fmla="*/ 131180 h 228600"/>
                  <a:gd name="connsiteX45" fmla="*/ 223573 w 228600"/>
                  <a:gd name="connsiteY45" fmla="*/ 122608 h 228600"/>
                  <a:gd name="connsiteX46" fmla="*/ 223573 w 228600"/>
                  <a:gd name="connsiteY46" fmla="*/ 110225 h 228600"/>
                  <a:gd name="connsiteX47" fmla="*/ 215000 w 228600"/>
                  <a:gd name="connsiteY47" fmla="*/ 101653 h 228600"/>
                  <a:gd name="connsiteX48" fmla="*/ 213095 w 228600"/>
                  <a:gd name="connsiteY48" fmla="*/ 92128 h 228600"/>
                  <a:gd name="connsiteX49" fmla="*/ 217858 w 228600"/>
                  <a:gd name="connsiteY49" fmla="*/ 81650 h 228600"/>
                  <a:gd name="connsiteX50" fmla="*/ 213095 w 228600"/>
                  <a:gd name="connsiteY50" fmla="*/ 70220 h 228600"/>
                  <a:gd name="connsiteX51" fmla="*/ 202618 w 228600"/>
                  <a:gd name="connsiteY51" fmla="*/ 65458 h 228600"/>
                  <a:gd name="connsiteX52" fmla="*/ 196903 w 228600"/>
                  <a:gd name="connsiteY52" fmla="*/ 56885 h 228600"/>
                  <a:gd name="connsiteX53" fmla="*/ 196903 w 228600"/>
                  <a:gd name="connsiteY53" fmla="*/ 45455 h 228600"/>
                  <a:gd name="connsiteX54" fmla="*/ 188331 w 228600"/>
                  <a:gd name="connsiteY54" fmla="*/ 36883 h 228600"/>
                  <a:gd name="connsiteX55" fmla="*/ 176900 w 228600"/>
                  <a:gd name="connsiteY55" fmla="*/ 36883 h 228600"/>
                  <a:gd name="connsiteX56" fmla="*/ 168328 w 228600"/>
                  <a:gd name="connsiteY56" fmla="*/ 31168 h 228600"/>
                  <a:gd name="connsiteX57" fmla="*/ 163565 w 228600"/>
                  <a:gd name="connsiteY57" fmla="*/ 20690 h 228600"/>
                  <a:gd name="connsiteX58" fmla="*/ 152136 w 228600"/>
                  <a:gd name="connsiteY58" fmla="*/ 15928 h 228600"/>
                  <a:gd name="connsiteX59" fmla="*/ 141658 w 228600"/>
                  <a:gd name="connsiteY59" fmla="*/ 20690 h 228600"/>
                  <a:gd name="connsiteX60" fmla="*/ 132133 w 228600"/>
                  <a:gd name="connsiteY60" fmla="*/ 18785 h 228600"/>
                  <a:gd name="connsiteX61" fmla="*/ 123561 w 228600"/>
                  <a:gd name="connsiteY61" fmla="*/ 10213 h 228600"/>
                  <a:gd name="connsiteX62" fmla="*/ 111178 w 228600"/>
                  <a:gd name="connsiteY62" fmla="*/ 10213 h 228600"/>
                  <a:gd name="connsiteX63" fmla="*/ 103558 w 228600"/>
                  <a:gd name="connsiteY63" fmla="*/ 18785 h 228600"/>
                  <a:gd name="connsiteX64" fmla="*/ 92128 w 228600"/>
                  <a:gd name="connsiteY64" fmla="*/ 2069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228600" h="228600">
                    <a:moveTo>
                      <a:pt x="92128" y="20690"/>
                    </a:moveTo>
                    <a:lnTo>
                      <a:pt x="81650" y="15928"/>
                    </a:lnTo>
                    <a:cubicBezTo>
                      <a:pt x="76888" y="14023"/>
                      <a:pt x="72125" y="15928"/>
                      <a:pt x="70220" y="20690"/>
                    </a:cubicBezTo>
                    <a:lnTo>
                      <a:pt x="65458" y="31168"/>
                    </a:lnTo>
                    <a:cubicBezTo>
                      <a:pt x="64505" y="34978"/>
                      <a:pt x="60695" y="36883"/>
                      <a:pt x="56886" y="36883"/>
                    </a:cubicBezTo>
                    <a:lnTo>
                      <a:pt x="45455" y="36883"/>
                    </a:lnTo>
                    <a:cubicBezTo>
                      <a:pt x="40693" y="36883"/>
                      <a:pt x="35930" y="40693"/>
                      <a:pt x="36883" y="45455"/>
                    </a:cubicBezTo>
                    <a:lnTo>
                      <a:pt x="36883" y="56885"/>
                    </a:lnTo>
                    <a:cubicBezTo>
                      <a:pt x="36883" y="60695"/>
                      <a:pt x="34978" y="63553"/>
                      <a:pt x="31168" y="65458"/>
                    </a:cubicBezTo>
                    <a:lnTo>
                      <a:pt x="20690" y="70220"/>
                    </a:lnTo>
                    <a:cubicBezTo>
                      <a:pt x="15928" y="72125"/>
                      <a:pt x="14023" y="77840"/>
                      <a:pt x="15928" y="81650"/>
                    </a:cubicBezTo>
                    <a:lnTo>
                      <a:pt x="20690" y="92128"/>
                    </a:lnTo>
                    <a:cubicBezTo>
                      <a:pt x="21643" y="95938"/>
                      <a:pt x="21643" y="99748"/>
                      <a:pt x="18786" y="101653"/>
                    </a:cubicBezTo>
                    <a:lnTo>
                      <a:pt x="10213" y="110225"/>
                    </a:lnTo>
                    <a:cubicBezTo>
                      <a:pt x="6403" y="114035"/>
                      <a:pt x="6403" y="119750"/>
                      <a:pt x="10213" y="122608"/>
                    </a:cubicBezTo>
                    <a:lnTo>
                      <a:pt x="18786" y="131180"/>
                    </a:lnTo>
                    <a:cubicBezTo>
                      <a:pt x="21643" y="134038"/>
                      <a:pt x="22595" y="137848"/>
                      <a:pt x="20690" y="140705"/>
                    </a:cubicBezTo>
                    <a:lnTo>
                      <a:pt x="15928" y="151183"/>
                    </a:lnTo>
                    <a:cubicBezTo>
                      <a:pt x="14023" y="155945"/>
                      <a:pt x="15928" y="160708"/>
                      <a:pt x="20690" y="162613"/>
                    </a:cubicBezTo>
                    <a:lnTo>
                      <a:pt x="31168" y="167375"/>
                    </a:lnTo>
                    <a:cubicBezTo>
                      <a:pt x="34978" y="168328"/>
                      <a:pt x="36883" y="172138"/>
                      <a:pt x="36883" y="175948"/>
                    </a:cubicBezTo>
                    <a:lnTo>
                      <a:pt x="36883" y="187378"/>
                    </a:lnTo>
                    <a:cubicBezTo>
                      <a:pt x="36883" y="192140"/>
                      <a:pt x="40693" y="196903"/>
                      <a:pt x="46408" y="195950"/>
                    </a:cubicBezTo>
                    <a:lnTo>
                      <a:pt x="57838" y="195950"/>
                    </a:lnTo>
                    <a:cubicBezTo>
                      <a:pt x="61648" y="195950"/>
                      <a:pt x="64505" y="197855"/>
                      <a:pt x="66411" y="201665"/>
                    </a:cubicBezTo>
                    <a:lnTo>
                      <a:pt x="71173" y="212143"/>
                    </a:lnTo>
                    <a:cubicBezTo>
                      <a:pt x="73078" y="216905"/>
                      <a:pt x="78793" y="218810"/>
                      <a:pt x="82603" y="216905"/>
                    </a:cubicBezTo>
                    <a:lnTo>
                      <a:pt x="93080" y="212143"/>
                    </a:lnTo>
                    <a:cubicBezTo>
                      <a:pt x="96890" y="210238"/>
                      <a:pt x="100700" y="211190"/>
                      <a:pt x="102605" y="214048"/>
                    </a:cubicBezTo>
                    <a:lnTo>
                      <a:pt x="110225" y="222620"/>
                    </a:lnTo>
                    <a:cubicBezTo>
                      <a:pt x="114036" y="226430"/>
                      <a:pt x="119750" y="226430"/>
                      <a:pt x="122608" y="222620"/>
                    </a:cubicBezTo>
                    <a:lnTo>
                      <a:pt x="131181" y="214048"/>
                    </a:lnTo>
                    <a:cubicBezTo>
                      <a:pt x="134038" y="211190"/>
                      <a:pt x="137848" y="210238"/>
                      <a:pt x="140706" y="212143"/>
                    </a:cubicBezTo>
                    <a:lnTo>
                      <a:pt x="151183" y="216905"/>
                    </a:lnTo>
                    <a:cubicBezTo>
                      <a:pt x="155945" y="218810"/>
                      <a:pt x="160708" y="216905"/>
                      <a:pt x="162613" y="212143"/>
                    </a:cubicBezTo>
                    <a:lnTo>
                      <a:pt x="167375" y="201665"/>
                    </a:lnTo>
                    <a:cubicBezTo>
                      <a:pt x="168328" y="197855"/>
                      <a:pt x="172138" y="195950"/>
                      <a:pt x="175948" y="195950"/>
                    </a:cubicBezTo>
                    <a:lnTo>
                      <a:pt x="187378" y="195950"/>
                    </a:lnTo>
                    <a:cubicBezTo>
                      <a:pt x="192140" y="195950"/>
                      <a:pt x="196903" y="192140"/>
                      <a:pt x="196903" y="187378"/>
                    </a:cubicBezTo>
                    <a:lnTo>
                      <a:pt x="196903" y="175948"/>
                    </a:lnTo>
                    <a:cubicBezTo>
                      <a:pt x="196903" y="172138"/>
                      <a:pt x="198808" y="169280"/>
                      <a:pt x="202618" y="167375"/>
                    </a:cubicBezTo>
                    <a:lnTo>
                      <a:pt x="213095" y="162613"/>
                    </a:lnTo>
                    <a:cubicBezTo>
                      <a:pt x="217858" y="160708"/>
                      <a:pt x="219763" y="154993"/>
                      <a:pt x="217858" y="151183"/>
                    </a:cubicBezTo>
                    <a:lnTo>
                      <a:pt x="213095" y="140705"/>
                    </a:lnTo>
                    <a:cubicBezTo>
                      <a:pt x="211190" y="136895"/>
                      <a:pt x="212143" y="133085"/>
                      <a:pt x="215000" y="131180"/>
                    </a:cubicBezTo>
                    <a:lnTo>
                      <a:pt x="223573" y="122608"/>
                    </a:lnTo>
                    <a:cubicBezTo>
                      <a:pt x="227383" y="118798"/>
                      <a:pt x="227383" y="113083"/>
                      <a:pt x="223573" y="110225"/>
                    </a:cubicBezTo>
                    <a:lnTo>
                      <a:pt x="215000" y="101653"/>
                    </a:lnTo>
                    <a:cubicBezTo>
                      <a:pt x="212143" y="98795"/>
                      <a:pt x="211190" y="94985"/>
                      <a:pt x="213095" y="92128"/>
                    </a:cubicBezTo>
                    <a:lnTo>
                      <a:pt x="217858" y="81650"/>
                    </a:lnTo>
                    <a:cubicBezTo>
                      <a:pt x="219763" y="76888"/>
                      <a:pt x="217858" y="72125"/>
                      <a:pt x="213095" y="70220"/>
                    </a:cubicBezTo>
                    <a:lnTo>
                      <a:pt x="202618" y="65458"/>
                    </a:lnTo>
                    <a:cubicBezTo>
                      <a:pt x="198808" y="64505"/>
                      <a:pt x="196903" y="60695"/>
                      <a:pt x="196903" y="56885"/>
                    </a:cubicBezTo>
                    <a:lnTo>
                      <a:pt x="196903" y="45455"/>
                    </a:lnTo>
                    <a:cubicBezTo>
                      <a:pt x="196903" y="40693"/>
                      <a:pt x="193093" y="35930"/>
                      <a:pt x="188331" y="36883"/>
                    </a:cubicBezTo>
                    <a:lnTo>
                      <a:pt x="176900" y="36883"/>
                    </a:lnTo>
                    <a:cubicBezTo>
                      <a:pt x="173090" y="36883"/>
                      <a:pt x="170233" y="34978"/>
                      <a:pt x="168328" y="31168"/>
                    </a:cubicBezTo>
                    <a:lnTo>
                      <a:pt x="163565" y="20690"/>
                    </a:lnTo>
                    <a:cubicBezTo>
                      <a:pt x="161661" y="15928"/>
                      <a:pt x="155945" y="14023"/>
                      <a:pt x="152136" y="15928"/>
                    </a:cubicBezTo>
                    <a:lnTo>
                      <a:pt x="141658" y="20690"/>
                    </a:lnTo>
                    <a:cubicBezTo>
                      <a:pt x="137848" y="21643"/>
                      <a:pt x="134038" y="21643"/>
                      <a:pt x="132133" y="18785"/>
                    </a:cubicBezTo>
                    <a:lnTo>
                      <a:pt x="123561" y="10213"/>
                    </a:lnTo>
                    <a:cubicBezTo>
                      <a:pt x="119750" y="6403"/>
                      <a:pt x="114036" y="6403"/>
                      <a:pt x="111178" y="10213"/>
                    </a:cubicBezTo>
                    <a:lnTo>
                      <a:pt x="103558" y="18785"/>
                    </a:lnTo>
                    <a:cubicBezTo>
                      <a:pt x="99748" y="21643"/>
                      <a:pt x="95938" y="22595"/>
                      <a:pt x="92128" y="20690"/>
                    </a:cubicBezTo>
                    <a:close/>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a:ea typeface="+mn-ea"/>
                  <a:cs typeface="+mn-cs"/>
                </a:endParaRPr>
              </a:p>
            </p:txBody>
          </p:sp>
          <p:sp>
            <p:nvSpPr>
              <p:cNvPr id="58" name="Freeform: Shape 57">
                <a:extLst>
                  <a:ext uri="{FF2B5EF4-FFF2-40B4-BE49-F238E27FC236}">
                    <a16:creationId xmlns:a16="http://schemas.microsoft.com/office/drawing/2014/main" id="{4153D441-321D-1861-15D4-59F3D6054F58}"/>
                  </a:ext>
                </a:extLst>
              </p:cNvPr>
              <p:cNvSpPr/>
              <p:nvPr/>
            </p:nvSpPr>
            <p:spPr>
              <a:xfrm>
                <a:off x="6846199" y="3377511"/>
                <a:ext cx="142875" cy="142875"/>
              </a:xfrm>
              <a:custGeom>
                <a:avLst/>
                <a:gdLst>
                  <a:gd name="connsiteX0" fmla="*/ 74030 w 142875"/>
                  <a:gd name="connsiteY0" fmla="*/ 142610 h 142875"/>
                  <a:gd name="connsiteX1" fmla="*/ 74030 w 142875"/>
                  <a:gd name="connsiteY1" fmla="*/ 142610 h 142875"/>
                  <a:gd name="connsiteX2" fmla="*/ 7355 w 142875"/>
                  <a:gd name="connsiteY2" fmla="*/ 74983 h 142875"/>
                  <a:gd name="connsiteX3" fmla="*/ 74030 w 142875"/>
                  <a:gd name="connsiteY3" fmla="*/ 7355 h 142875"/>
                  <a:gd name="connsiteX4" fmla="*/ 140705 w 142875"/>
                  <a:gd name="connsiteY4" fmla="*/ 74983 h 142875"/>
                  <a:gd name="connsiteX5" fmla="*/ 74030 w 142875"/>
                  <a:gd name="connsiteY5" fmla="*/ 142610 h 142875"/>
                  <a:gd name="connsiteX6" fmla="*/ 74030 w 142875"/>
                  <a:gd name="connsiteY6" fmla="*/ 142610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875" h="142875">
                    <a:moveTo>
                      <a:pt x="74030" y="142610"/>
                    </a:moveTo>
                    <a:lnTo>
                      <a:pt x="74030" y="142610"/>
                    </a:lnTo>
                    <a:cubicBezTo>
                      <a:pt x="36882" y="142610"/>
                      <a:pt x="7355" y="112130"/>
                      <a:pt x="7355" y="74983"/>
                    </a:cubicBezTo>
                    <a:cubicBezTo>
                      <a:pt x="7355" y="37835"/>
                      <a:pt x="37835" y="7355"/>
                      <a:pt x="74030" y="7355"/>
                    </a:cubicBezTo>
                    <a:cubicBezTo>
                      <a:pt x="110225" y="7355"/>
                      <a:pt x="140705" y="37835"/>
                      <a:pt x="140705" y="74983"/>
                    </a:cubicBezTo>
                    <a:cubicBezTo>
                      <a:pt x="140705" y="112130"/>
                      <a:pt x="111177" y="142610"/>
                      <a:pt x="74030" y="142610"/>
                    </a:cubicBezTo>
                    <a:lnTo>
                      <a:pt x="74030" y="142610"/>
                    </a:lnTo>
                    <a:close/>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a:ea typeface="+mn-ea"/>
                  <a:cs typeface="+mn-cs"/>
                </a:endParaRPr>
              </a:p>
            </p:txBody>
          </p:sp>
          <p:sp>
            <p:nvSpPr>
              <p:cNvPr id="59" name="Freeform: Shape 58">
                <a:extLst>
                  <a:ext uri="{FF2B5EF4-FFF2-40B4-BE49-F238E27FC236}">
                    <a16:creationId xmlns:a16="http://schemas.microsoft.com/office/drawing/2014/main" id="{938BB8D5-39C2-72D8-4DCD-992F82194563}"/>
                  </a:ext>
                </a:extLst>
              </p:cNvPr>
              <p:cNvSpPr/>
              <p:nvPr/>
            </p:nvSpPr>
            <p:spPr>
              <a:xfrm>
                <a:off x="6846199" y="3377511"/>
                <a:ext cx="142875" cy="142875"/>
              </a:xfrm>
              <a:custGeom>
                <a:avLst/>
                <a:gdLst>
                  <a:gd name="connsiteX0" fmla="*/ 74030 w 142875"/>
                  <a:gd name="connsiteY0" fmla="*/ 142610 h 142875"/>
                  <a:gd name="connsiteX1" fmla="*/ 74030 w 142875"/>
                  <a:gd name="connsiteY1" fmla="*/ 142610 h 142875"/>
                  <a:gd name="connsiteX2" fmla="*/ 7355 w 142875"/>
                  <a:gd name="connsiteY2" fmla="*/ 74983 h 142875"/>
                  <a:gd name="connsiteX3" fmla="*/ 74030 w 142875"/>
                  <a:gd name="connsiteY3" fmla="*/ 7355 h 142875"/>
                  <a:gd name="connsiteX4" fmla="*/ 140705 w 142875"/>
                  <a:gd name="connsiteY4" fmla="*/ 74983 h 142875"/>
                  <a:gd name="connsiteX5" fmla="*/ 74030 w 142875"/>
                  <a:gd name="connsiteY5" fmla="*/ 142610 h 142875"/>
                  <a:gd name="connsiteX6" fmla="*/ 74030 w 142875"/>
                  <a:gd name="connsiteY6" fmla="*/ 142610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875" h="142875">
                    <a:moveTo>
                      <a:pt x="74030" y="142610"/>
                    </a:moveTo>
                    <a:lnTo>
                      <a:pt x="74030" y="142610"/>
                    </a:lnTo>
                    <a:cubicBezTo>
                      <a:pt x="36882" y="142610"/>
                      <a:pt x="7355" y="112130"/>
                      <a:pt x="7355" y="74983"/>
                    </a:cubicBezTo>
                    <a:cubicBezTo>
                      <a:pt x="7355" y="37835"/>
                      <a:pt x="37835" y="7355"/>
                      <a:pt x="74030" y="7355"/>
                    </a:cubicBezTo>
                    <a:cubicBezTo>
                      <a:pt x="110225" y="7355"/>
                      <a:pt x="140705" y="37835"/>
                      <a:pt x="140705" y="74983"/>
                    </a:cubicBezTo>
                    <a:cubicBezTo>
                      <a:pt x="140705" y="112130"/>
                      <a:pt x="111177" y="142610"/>
                      <a:pt x="74030" y="142610"/>
                    </a:cubicBezTo>
                    <a:lnTo>
                      <a:pt x="74030" y="142610"/>
                    </a:lnTo>
                    <a:close/>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a:ea typeface="+mn-ea"/>
                  <a:cs typeface="+mn-cs"/>
                </a:endParaRPr>
              </a:p>
            </p:txBody>
          </p:sp>
          <p:sp>
            <p:nvSpPr>
              <p:cNvPr id="61" name="Freeform: Shape 60">
                <a:extLst>
                  <a:ext uri="{FF2B5EF4-FFF2-40B4-BE49-F238E27FC236}">
                    <a16:creationId xmlns:a16="http://schemas.microsoft.com/office/drawing/2014/main" id="{F97BFD07-C062-6398-BDB9-8CFA510EA6B1}"/>
                  </a:ext>
                </a:extLst>
              </p:cNvPr>
              <p:cNvSpPr/>
              <p:nvPr/>
            </p:nvSpPr>
            <p:spPr>
              <a:xfrm>
                <a:off x="6911921" y="3524196"/>
                <a:ext cx="104775" cy="123825"/>
              </a:xfrm>
              <a:custGeom>
                <a:avLst/>
                <a:gdLst>
                  <a:gd name="connsiteX0" fmla="*/ 7355 w 104775"/>
                  <a:gd name="connsiteY0" fmla="*/ 92128 h 123825"/>
                  <a:gd name="connsiteX1" fmla="*/ 14023 w 104775"/>
                  <a:gd name="connsiteY1" fmla="*/ 114988 h 123825"/>
                  <a:gd name="connsiteX2" fmla="*/ 30215 w 104775"/>
                  <a:gd name="connsiteY2" fmla="*/ 116893 h 123825"/>
                  <a:gd name="connsiteX3" fmla="*/ 45455 w 104775"/>
                  <a:gd name="connsiteY3" fmla="*/ 88318 h 123825"/>
                  <a:gd name="connsiteX4" fmla="*/ 57838 w 104775"/>
                  <a:gd name="connsiteY4" fmla="*/ 84508 h 123825"/>
                  <a:gd name="connsiteX5" fmla="*/ 85460 w 104775"/>
                  <a:gd name="connsiteY5" fmla="*/ 99748 h 123825"/>
                  <a:gd name="connsiteX6" fmla="*/ 98796 w 104775"/>
                  <a:gd name="connsiteY6" fmla="*/ 89270 h 123825"/>
                  <a:gd name="connsiteX7" fmla="*/ 74983 w 104775"/>
                  <a:gd name="connsiteY7" fmla="*/ 7355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775" h="123825">
                    <a:moveTo>
                      <a:pt x="7355" y="92128"/>
                    </a:moveTo>
                    <a:lnTo>
                      <a:pt x="14023" y="114988"/>
                    </a:lnTo>
                    <a:cubicBezTo>
                      <a:pt x="15928" y="122608"/>
                      <a:pt x="26405" y="123560"/>
                      <a:pt x="30215" y="116893"/>
                    </a:cubicBezTo>
                    <a:lnTo>
                      <a:pt x="45455" y="88318"/>
                    </a:lnTo>
                    <a:cubicBezTo>
                      <a:pt x="47360" y="83555"/>
                      <a:pt x="53076" y="82603"/>
                      <a:pt x="57838" y="84508"/>
                    </a:cubicBezTo>
                    <a:lnTo>
                      <a:pt x="85460" y="99748"/>
                    </a:lnTo>
                    <a:cubicBezTo>
                      <a:pt x="92128" y="103558"/>
                      <a:pt x="100701" y="96890"/>
                      <a:pt x="98796" y="89270"/>
                    </a:cubicBezTo>
                    <a:lnTo>
                      <a:pt x="74983" y="7355"/>
                    </a:ln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a:ea typeface="+mn-ea"/>
                  <a:cs typeface="+mn-cs"/>
                </a:endParaRPr>
              </a:p>
            </p:txBody>
          </p:sp>
        </p:grpSp>
      </p:grpSp>
      <p:grpSp>
        <p:nvGrpSpPr>
          <p:cNvPr id="62" name="Group 61">
            <a:extLst>
              <a:ext uri="{FF2B5EF4-FFF2-40B4-BE49-F238E27FC236}">
                <a16:creationId xmlns:a16="http://schemas.microsoft.com/office/drawing/2014/main" id="{1FD2368F-D530-A1F1-A4D0-F29BCB1401C3}"/>
              </a:ext>
              <a:ext uri="{C183D7F6-B498-43B3-948B-1728B52AA6E4}">
                <adec:decorative xmlns:adec="http://schemas.microsoft.com/office/drawing/2017/decorative" val="1"/>
              </a:ext>
            </a:extLst>
          </p:cNvPr>
          <p:cNvGrpSpPr/>
          <p:nvPr/>
        </p:nvGrpSpPr>
        <p:grpSpPr>
          <a:xfrm>
            <a:off x="9006096" y="4675400"/>
            <a:ext cx="489678" cy="489678"/>
            <a:chOff x="9006096" y="4675400"/>
            <a:chExt cx="489678" cy="489678"/>
          </a:xfrm>
        </p:grpSpPr>
        <p:sp>
          <p:nvSpPr>
            <p:cNvPr id="33" name="Oval 32">
              <a:extLst>
                <a:ext uri="{FF2B5EF4-FFF2-40B4-BE49-F238E27FC236}">
                  <a16:creationId xmlns:a16="http://schemas.microsoft.com/office/drawing/2014/main" id="{8168531E-0E0C-30A4-FBE0-82D23366F526}"/>
                </a:ext>
              </a:extLst>
            </p:cNvPr>
            <p:cNvSpPr/>
            <p:nvPr/>
          </p:nvSpPr>
          <p:spPr bwMode="auto">
            <a:xfrm rot="1020000">
              <a:off x="9006096" y="4675400"/>
              <a:ext cx="489678" cy="489678"/>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2" name="Graphic 386">
              <a:extLst>
                <a:ext uri="{FF2B5EF4-FFF2-40B4-BE49-F238E27FC236}">
                  <a16:creationId xmlns:a16="http://schemas.microsoft.com/office/drawing/2014/main" id="{FAD67768-25B0-D583-DABC-A46512842176}"/>
                </a:ext>
              </a:extLst>
            </p:cNvPr>
            <p:cNvSpPr/>
            <p:nvPr/>
          </p:nvSpPr>
          <p:spPr>
            <a:xfrm>
              <a:off x="9129665" y="4790619"/>
              <a:ext cx="242540" cy="259240"/>
            </a:xfrm>
            <a:custGeom>
              <a:avLst/>
              <a:gdLst>
                <a:gd name="connsiteX0" fmla="*/ 466154 w 466153"/>
                <a:gd name="connsiteY0" fmla="*/ 183928 h 498252"/>
                <a:gd name="connsiteX1" fmla="*/ 233077 w 466153"/>
                <a:gd name="connsiteY1" fmla="*/ 498253 h 498252"/>
                <a:gd name="connsiteX2" fmla="*/ 0 w 466153"/>
                <a:gd name="connsiteY2" fmla="*/ 183928 h 498252"/>
                <a:gd name="connsiteX3" fmla="*/ 0 w 466153"/>
                <a:gd name="connsiteY3" fmla="*/ 66866 h 498252"/>
                <a:gd name="connsiteX4" fmla="*/ 149828 w 466153"/>
                <a:gd name="connsiteY4" fmla="*/ 25051 h 498252"/>
                <a:gd name="connsiteX5" fmla="*/ 233077 w 466153"/>
                <a:gd name="connsiteY5" fmla="*/ 0 h 498252"/>
                <a:gd name="connsiteX6" fmla="*/ 316325 w 466153"/>
                <a:gd name="connsiteY6" fmla="*/ 25051 h 498252"/>
                <a:gd name="connsiteX7" fmla="*/ 466154 w 466153"/>
                <a:gd name="connsiteY7" fmla="*/ 66866 h 498252"/>
                <a:gd name="connsiteX8" fmla="*/ 466154 w 466153"/>
                <a:gd name="connsiteY8" fmla="*/ 183928 h 498252"/>
                <a:gd name="connsiteX9" fmla="*/ 466154 w 466153"/>
                <a:gd name="connsiteY9" fmla="*/ 183928 h 498252"/>
                <a:gd name="connsiteX10" fmla="*/ 466154 w 466153"/>
                <a:gd name="connsiteY10" fmla="*/ 183928 h 498252"/>
                <a:gd name="connsiteX11" fmla="*/ 106585 w 466153"/>
                <a:gd name="connsiteY11" fmla="*/ 211265 h 498252"/>
                <a:gd name="connsiteX12" fmla="*/ 187547 w 466153"/>
                <a:gd name="connsiteY12" fmla="*/ 292227 h 498252"/>
                <a:gd name="connsiteX13" fmla="*/ 395954 w 466153"/>
                <a:gd name="connsiteY13" fmla="*/ 146971 h 498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66153" h="498252">
                  <a:moveTo>
                    <a:pt x="466154" y="183928"/>
                  </a:moveTo>
                  <a:cubicBezTo>
                    <a:pt x="466154" y="307943"/>
                    <a:pt x="377095" y="416909"/>
                    <a:pt x="233077" y="498253"/>
                  </a:cubicBezTo>
                  <a:cubicBezTo>
                    <a:pt x="89154" y="416909"/>
                    <a:pt x="0" y="307943"/>
                    <a:pt x="0" y="183928"/>
                  </a:cubicBezTo>
                  <a:cubicBezTo>
                    <a:pt x="0" y="66866"/>
                    <a:pt x="0" y="66866"/>
                    <a:pt x="0" y="66866"/>
                  </a:cubicBezTo>
                  <a:cubicBezTo>
                    <a:pt x="58579" y="66866"/>
                    <a:pt x="111443" y="50864"/>
                    <a:pt x="149828" y="25051"/>
                  </a:cubicBezTo>
                  <a:cubicBezTo>
                    <a:pt x="171164" y="9525"/>
                    <a:pt x="200597" y="0"/>
                    <a:pt x="233077" y="0"/>
                  </a:cubicBezTo>
                  <a:cubicBezTo>
                    <a:pt x="265557" y="0"/>
                    <a:pt x="294989" y="9525"/>
                    <a:pt x="316325" y="25051"/>
                  </a:cubicBezTo>
                  <a:cubicBezTo>
                    <a:pt x="354711" y="50864"/>
                    <a:pt x="407575" y="66866"/>
                    <a:pt x="466154" y="66866"/>
                  </a:cubicBezTo>
                  <a:lnTo>
                    <a:pt x="466154" y="183928"/>
                  </a:lnTo>
                  <a:lnTo>
                    <a:pt x="466154" y="183928"/>
                  </a:lnTo>
                  <a:lnTo>
                    <a:pt x="466154" y="183928"/>
                  </a:lnTo>
                  <a:close/>
                  <a:moveTo>
                    <a:pt x="106585" y="211265"/>
                  </a:moveTo>
                  <a:lnTo>
                    <a:pt x="187547" y="292227"/>
                  </a:lnTo>
                  <a:lnTo>
                    <a:pt x="395954" y="146971"/>
                  </a:ln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a:ea typeface="+mn-ea"/>
                <a:cs typeface="+mn-cs"/>
              </a:endParaRPr>
            </a:p>
          </p:txBody>
        </p:sp>
      </p:grpSp>
      <p:grpSp>
        <p:nvGrpSpPr>
          <p:cNvPr id="68" name="Group 67">
            <a:extLst>
              <a:ext uri="{FF2B5EF4-FFF2-40B4-BE49-F238E27FC236}">
                <a16:creationId xmlns:a16="http://schemas.microsoft.com/office/drawing/2014/main" id="{991E0CB5-E933-A32B-4472-ACA0D12B1A5D}"/>
              </a:ext>
              <a:ext uri="{C183D7F6-B498-43B3-948B-1728B52AA6E4}">
                <adec:decorative xmlns:adec="http://schemas.microsoft.com/office/drawing/2017/decorative" val="1"/>
              </a:ext>
            </a:extLst>
          </p:cNvPr>
          <p:cNvGrpSpPr/>
          <p:nvPr/>
        </p:nvGrpSpPr>
        <p:grpSpPr>
          <a:xfrm>
            <a:off x="9647871" y="2576249"/>
            <a:ext cx="489678" cy="489678"/>
            <a:chOff x="9647871" y="2576249"/>
            <a:chExt cx="489678" cy="489678"/>
          </a:xfrm>
        </p:grpSpPr>
        <p:sp>
          <p:nvSpPr>
            <p:cNvPr id="32" name="Oval 31">
              <a:extLst>
                <a:ext uri="{FF2B5EF4-FFF2-40B4-BE49-F238E27FC236}">
                  <a16:creationId xmlns:a16="http://schemas.microsoft.com/office/drawing/2014/main" id="{9548482D-5E72-0C0D-67F2-77327CF7CE9C}"/>
                </a:ext>
              </a:extLst>
            </p:cNvPr>
            <p:cNvSpPr/>
            <p:nvPr/>
          </p:nvSpPr>
          <p:spPr bwMode="auto">
            <a:xfrm rot="1020000">
              <a:off x="9647871" y="2576249"/>
              <a:ext cx="489678" cy="489678"/>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65" name="Chart_E999" title="Icon of a line graph with an arrow at the end pointing up">
              <a:extLst>
                <a:ext uri="{FF2B5EF4-FFF2-40B4-BE49-F238E27FC236}">
                  <a16:creationId xmlns:a16="http://schemas.microsoft.com/office/drawing/2014/main" id="{1229CE8E-EBEB-8C93-7DFD-8FC2CE2AB3E6}"/>
                </a:ext>
              </a:extLst>
            </p:cNvPr>
            <p:cNvSpPr>
              <a:spLocks noChangeAspect="1" noEditPoints="1"/>
            </p:cNvSpPr>
            <p:nvPr/>
          </p:nvSpPr>
          <p:spPr bwMode="auto">
            <a:xfrm>
              <a:off x="9774397" y="2702692"/>
              <a:ext cx="236626" cy="236792"/>
            </a:xfrm>
            <a:custGeom>
              <a:avLst/>
              <a:gdLst>
                <a:gd name="T0" fmla="*/ 0 w 4245"/>
                <a:gd name="T1" fmla="*/ 0 h 4248"/>
                <a:gd name="T2" fmla="*/ 0 w 4245"/>
                <a:gd name="T3" fmla="*/ 4248 h 4248"/>
                <a:gd name="T4" fmla="*/ 4245 w 4245"/>
                <a:gd name="T5" fmla="*/ 4248 h 4248"/>
                <a:gd name="T6" fmla="*/ 4088 w 4245"/>
                <a:gd name="T7" fmla="*/ 1101 h 4248"/>
                <a:gd name="T8" fmla="*/ 2515 w 4245"/>
                <a:gd name="T9" fmla="*/ 2675 h 4248"/>
                <a:gd name="T10" fmla="*/ 1886 w 4245"/>
                <a:gd name="T11" fmla="*/ 2045 h 4248"/>
                <a:gd name="T12" fmla="*/ 0 w 4245"/>
                <a:gd name="T13" fmla="*/ 3933 h 4248"/>
                <a:gd name="T14" fmla="*/ 4088 w 4245"/>
                <a:gd name="T15" fmla="*/ 2203 h 4248"/>
                <a:gd name="T16" fmla="*/ 4088 w 4245"/>
                <a:gd name="T17" fmla="*/ 1101 h 4248"/>
                <a:gd name="T18" fmla="*/ 2987 w 4245"/>
                <a:gd name="T19" fmla="*/ 1101 h 4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45" h="4248">
                  <a:moveTo>
                    <a:pt x="0" y="0"/>
                  </a:moveTo>
                  <a:lnTo>
                    <a:pt x="0" y="4248"/>
                  </a:lnTo>
                  <a:lnTo>
                    <a:pt x="4245" y="4248"/>
                  </a:lnTo>
                  <a:moveTo>
                    <a:pt x="4088" y="1101"/>
                  </a:moveTo>
                  <a:lnTo>
                    <a:pt x="2515" y="2675"/>
                  </a:lnTo>
                  <a:lnTo>
                    <a:pt x="1886" y="2045"/>
                  </a:lnTo>
                  <a:lnTo>
                    <a:pt x="0" y="3933"/>
                  </a:lnTo>
                  <a:moveTo>
                    <a:pt x="4088" y="2203"/>
                  </a:moveTo>
                  <a:lnTo>
                    <a:pt x="4088" y="1101"/>
                  </a:lnTo>
                  <a:lnTo>
                    <a:pt x="2987" y="1101"/>
                  </a:ln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a:ea typeface="+mn-ea"/>
                <a:cs typeface="+mn-cs"/>
              </a:endParaRPr>
            </a:p>
          </p:txBody>
        </p:sp>
      </p:grpSp>
      <p:grpSp>
        <p:nvGrpSpPr>
          <p:cNvPr id="70" name="Group 69">
            <a:extLst>
              <a:ext uri="{FF2B5EF4-FFF2-40B4-BE49-F238E27FC236}">
                <a16:creationId xmlns:a16="http://schemas.microsoft.com/office/drawing/2014/main" id="{B06810FE-9F9C-071E-6E91-B6E9ED148CAF}"/>
              </a:ext>
              <a:ext uri="{C183D7F6-B498-43B3-948B-1728B52AA6E4}">
                <adec:decorative xmlns:adec="http://schemas.microsoft.com/office/drawing/2017/decorative" val="1"/>
              </a:ext>
            </a:extLst>
          </p:cNvPr>
          <p:cNvGrpSpPr/>
          <p:nvPr/>
        </p:nvGrpSpPr>
        <p:grpSpPr>
          <a:xfrm>
            <a:off x="7849779" y="1317212"/>
            <a:ext cx="489678" cy="489678"/>
            <a:chOff x="7849779" y="1317212"/>
            <a:chExt cx="489678" cy="489678"/>
          </a:xfrm>
        </p:grpSpPr>
        <p:sp>
          <p:nvSpPr>
            <p:cNvPr id="31" name="Oval 30">
              <a:extLst>
                <a:ext uri="{FF2B5EF4-FFF2-40B4-BE49-F238E27FC236}">
                  <a16:creationId xmlns:a16="http://schemas.microsoft.com/office/drawing/2014/main" id="{29C3E9AE-BC27-40DA-E0C9-6C885E5A021A}"/>
                </a:ext>
              </a:extLst>
            </p:cNvPr>
            <p:cNvSpPr/>
            <p:nvPr/>
          </p:nvSpPr>
          <p:spPr bwMode="auto">
            <a:xfrm rot="1020000">
              <a:off x="7849779" y="1317212"/>
              <a:ext cx="489678" cy="489678"/>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69" name="arrow_11" title="Icon of a circle made of two curved arrows">
              <a:extLst>
                <a:ext uri="{FF2B5EF4-FFF2-40B4-BE49-F238E27FC236}">
                  <a16:creationId xmlns:a16="http://schemas.microsoft.com/office/drawing/2014/main" id="{52DE6E1B-CD75-05D2-EEEC-162193684FE8}"/>
                </a:ext>
              </a:extLst>
            </p:cNvPr>
            <p:cNvSpPr>
              <a:spLocks noChangeAspect="1" noEditPoints="1"/>
            </p:cNvSpPr>
            <p:nvPr/>
          </p:nvSpPr>
          <p:spPr bwMode="auto">
            <a:xfrm>
              <a:off x="7964398" y="1428501"/>
              <a:ext cx="260440" cy="272066"/>
            </a:xfrm>
            <a:custGeom>
              <a:avLst/>
              <a:gdLst>
                <a:gd name="T0" fmla="*/ 310 w 310"/>
                <a:gd name="T1" fmla="*/ 199 h 322"/>
                <a:gd name="T2" fmla="*/ 154 w 310"/>
                <a:gd name="T3" fmla="*/ 322 h 322"/>
                <a:gd name="T4" fmla="*/ 1 w 310"/>
                <a:gd name="T5" fmla="*/ 211 h 322"/>
                <a:gd name="T6" fmla="*/ 304 w 310"/>
                <a:gd name="T7" fmla="*/ 104 h 322"/>
                <a:gd name="T8" fmla="*/ 154 w 310"/>
                <a:gd name="T9" fmla="*/ 0 h 322"/>
                <a:gd name="T10" fmla="*/ 0 w 310"/>
                <a:gd name="T11" fmla="*/ 114 h 322"/>
                <a:gd name="T12" fmla="*/ 299 w 310"/>
                <a:gd name="T13" fmla="*/ 104 h 322"/>
                <a:gd name="T14" fmla="*/ 230 w 310"/>
                <a:gd name="T15" fmla="*/ 104 h 322"/>
                <a:gd name="T16" fmla="*/ 295 w 310"/>
                <a:gd name="T17" fmla="*/ 104 h 322"/>
                <a:gd name="T18" fmla="*/ 304 w 310"/>
                <a:gd name="T19" fmla="*/ 104 h 322"/>
                <a:gd name="T20" fmla="*/ 304 w 310"/>
                <a:gd name="T21" fmla="*/ 29 h 322"/>
                <a:gd name="T22" fmla="*/ 9 w 310"/>
                <a:gd name="T23" fmla="*/ 211 h 322"/>
                <a:gd name="T24" fmla="*/ 75 w 310"/>
                <a:gd name="T25" fmla="*/ 211 h 322"/>
                <a:gd name="T26" fmla="*/ 9 w 310"/>
                <a:gd name="T27" fmla="*/ 211 h 322"/>
                <a:gd name="T28" fmla="*/ 1 w 310"/>
                <a:gd name="T29" fmla="*/ 211 h 322"/>
                <a:gd name="T30" fmla="*/ 1 w 310"/>
                <a:gd name="T31" fmla="*/ 286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0" h="322">
                  <a:moveTo>
                    <a:pt x="310" y="199"/>
                  </a:moveTo>
                  <a:cubicBezTo>
                    <a:pt x="293" y="270"/>
                    <a:pt x="229" y="322"/>
                    <a:pt x="154" y="322"/>
                  </a:cubicBezTo>
                  <a:cubicBezTo>
                    <a:pt x="83" y="322"/>
                    <a:pt x="22" y="275"/>
                    <a:pt x="1" y="211"/>
                  </a:cubicBezTo>
                  <a:moveTo>
                    <a:pt x="304" y="104"/>
                  </a:moveTo>
                  <a:cubicBezTo>
                    <a:pt x="281" y="43"/>
                    <a:pt x="223" y="0"/>
                    <a:pt x="154" y="0"/>
                  </a:cubicBezTo>
                  <a:cubicBezTo>
                    <a:pt x="82" y="0"/>
                    <a:pt x="20" y="48"/>
                    <a:pt x="0" y="114"/>
                  </a:cubicBezTo>
                  <a:moveTo>
                    <a:pt x="299" y="104"/>
                  </a:moveTo>
                  <a:cubicBezTo>
                    <a:pt x="230" y="104"/>
                    <a:pt x="230" y="104"/>
                    <a:pt x="230" y="104"/>
                  </a:cubicBezTo>
                  <a:moveTo>
                    <a:pt x="295" y="104"/>
                  </a:moveTo>
                  <a:cubicBezTo>
                    <a:pt x="304" y="104"/>
                    <a:pt x="304" y="104"/>
                    <a:pt x="304" y="104"/>
                  </a:cubicBezTo>
                  <a:cubicBezTo>
                    <a:pt x="304" y="29"/>
                    <a:pt x="304" y="29"/>
                    <a:pt x="304" y="29"/>
                  </a:cubicBezTo>
                  <a:moveTo>
                    <a:pt x="9" y="211"/>
                  </a:moveTo>
                  <a:cubicBezTo>
                    <a:pt x="75" y="211"/>
                    <a:pt x="75" y="211"/>
                    <a:pt x="75" y="211"/>
                  </a:cubicBezTo>
                  <a:moveTo>
                    <a:pt x="9" y="211"/>
                  </a:moveTo>
                  <a:cubicBezTo>
                    <a:pt x="1" y="211"/>
                    <a:pt x="1" y="211"/>
                    <a:pt x="1" y="211"/>
                  </a:cubicBezTo>
                  <a:cubicBezTo>
                    <a:pt x="1" y="286"/>
                    <a:pt x="1" y="286"/>
                    <a:pt x="1" y="286"/>
                  </a:cubicBezTo>
                </a:path>
              </a:pathLst>
            </a:custGeom>
            <a:noFill/>
            <a:ln w="12700"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a:ea typeface="+mn-ea"/>
                <a:cs typeface="+mn-cs"/>
              </a:endParaRPr>
            </a:p>
          </p:txBody>
        </p:sp>
      </p:grpSp>
      <p:sp>
        <p:nvSpPr>
          <p:cNvPr id="6" name="TextBox 5">
            <a:extLst>
              <a:ext uri="{FF2B5EF4-FFF2-40B4-BE49-F238E27FC236}">
                <a16:creationId xmlns:a16="http://schemas.microsoft.com/office/drawing/2014/main" id="{7F929229-EBDE-9C76-F6BC-B57AA68D66B0}"/>
              </a:ext>
            </a:extLst>
          </p:cNvPr>
          <p:cNvSpPr txBox="1"/>
          <p:nvPr/>
        </p:nvSpPr>
        <p:spPr>
          <a:xfrm>
            <a:off x="277906" y="6629553"/>
            <a:ext cx="10901082" cy="146194"/>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50" b="0" i="0" u="none" strike="noStrike" kern="1200" cap="none" spc="0" normalizeH="0" baseline="30000" noProof="0" dirty="0">
                <a:ln>
                  <a:noFill/>
                </a:ln>
                <a:solidFill>
                  <a:srgbClr val="000000"/>
                </a:solidFill>
                <a:effectLst/>
                <a:uLnTx/>
                <a:uFillTx/>
                <a:latin typeface="Segoe UI"/>
                <a:ea typeface="+mn-ea"/>
                <a:cs typeface="+mn-cs"/>
              </a:rPr>
              <a:t>1</a:t>
            </a:r>
            <a:r>
              <a:rPr kumimoji="0" lang="en-US" sz="950" b="0" i="0" u="none" strike="noStrike" kern="1200" cap="none" spc="0" normalizeH="0" baseline="0" noProof="0" dirty="0">
                <a:ln>
                  <a:noFill/>
                </a:ln>
                <a:solidFill>
                  <a:srgbClr val="000000"/>
                </a:solidFill>
                <a:effectLst/>
                <a:uLnTx/>
                <a:uFillTx/>
                <a:latin typeface="Segoe UI"/>
                <a:ea typeface="+mn-ea"/>
                <a:cs typeface="+mn-cs"/>
              </a:rPr>
              <a:t> Some security notifications, such as needed password updates, are enabled.  More proactive security will come with the integrations with Microsoft Defender for Endpoints in the first half of 2023. </a:t>
            </a:r>
          </a:p>
        </p:txBody>
      </p:sp>
    </p:spTree>
    <p:extLst>
      <p:ext uri="{BB962C8B-B14F-4D97-AF65-F5344CB8AC3E}">
        <p14:creationId xmlns:p14="http://schemas.microsoft.com/office/powerpoint/2010/main" val="2229981279"/>
      </p:ext>
    </p:extLst>
  </p:cSld>
  <p:clrMapOvr>
    <a:masterClrMapping/>
  </p:clrMapOvr>
  <mc:AlternateContent xmlns:mc="http://schemas.openxmlformats.org/markup-compatibility/2006" xmlns:p14="http://schemas.microsoft.com/office/powerpoint/2010/main">
    <mc:Choice Requires="p14">
      <p:transition spd="slow" p14:dur="15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fade">
                                      <p:cBhvr>
                                        <p:cTn id="10" dur="500"/>
                                        <p:tgtEl>
                                          <p:spTgt spid="4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fade">
                                      <p:cBhvr>
                                        <p:cTn id="13" dur="500"/>
                                        <p:tgtEl>
                                          <p:spTgt spid="4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6"/>
                                        </p:tgtEl>
                                        <p:attrNameLst>
                                          <p:attrName>style.visibility</p:attrName>
                                        </p:attrNameLst>
                                      </p:cBhvr>
                                      <p:to>
                                        <p:strVal val="visible"/>
                                      </p:to>
                                    </p:set>
                                    <p:animEffect transition="in" filter="fade">
                                      <p:cBhvr>
                                        <p:cTn id="19"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60" grpId="0"/>
      <p:bldP spid="47" grpId="0"/>
      <p:bldP spid="66" grpId="0"/>
      <p:bldP spid="2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019A586B-E4C7-8AFA-AFE8-B35041C0E8D6}"/>
              </a:ext>
              <a:ext uri="{C183D7F6-B498-43B3-948B-1728B52AA6E4}">
                <adec:decorative xmlns:adec="http://schemas.microsoft.com/office/drawing/2017/decorative" val="1"/>
              </a:ext>
            </a:extLst>
          </p:cNvPr>
          <p:cNvSpPr/>
          <p:nvPr/>
        </p:nvSpPr>
        <p:spPr>
          <a:xfrm rot="10800000">
            <a:off x="5864263" y="2911275"/>
            <a:ext cx="6327736" cy="3656783"/>
          </a:xfrm>
          <a:custGeom>
            <a:avLst/>
            <a:gdLst>
              <a:gd name="connsiteX0" fmla="*/ 0 w 5864265"/>
              <a:gd name="connsiteY0" fmla="*/ 0 h 3656783"/>
              <a:gd name="connsiteX1" fmla="*/ 4729878 w 5864265"/>
              <a:gd name="connsiteY1" fmla="*/ 0 h 3656783"/>
              <a:gd name="connsiteX2" fmla="*/ 4862147 w 5864265"/>
              <a:gd name="connsiteY2" fmla="*/ 75803 h 3656783"/>
              <a:gd name="connsiteX3" fmla="*/ 5843226 w 5864265"/>
              <a:gd name="connsiteY3" fmla="*/ 1750909 h 3656783"/>
              <a:gd name="connsiteX4" fmla="*/ 5843226 w 5864265"/>
              <a:gd name="connsiteY4" fmla="*/ 1905874 h 3656783"/>
              <a:gd name="connsiteX5" fmla="*/ 4862147 w 5864265"/>
              <a:gd name="connsiteY5" fmla="*/ 3580980 h 3656783"/>
              <a:gd name="connsiteX6" fmla="*/ 4729878 w 5864265"/>
              <a:gd name="connsiteY6" fmla="*/ 3656783 h 3656783"/>
              <a:gd name="connsiteX7" fmla="*/ 0 w 5864265"/>
              <a:gd name="connsiteY7" fmla="*/ 3656783 h 3656783"/>
              <a:gd name="connsiteX8" fmla="*/ 0 w 5864265"/>
              <a:gd name="connsiteY8" fmla="*/ 0 h 3656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64265" h="3656783">
                <a:moveTo>
                  <a:pt x="0" y="0"/>
                </a:moveTo>
                <a:lnTo>
                  <a:pt x="4729878" y="0"/>
                </a:lnTo>
                <a:cubicBezTo>
                  <a:pt x="4784347" y="0"/>
                  <a:pt x="4834640" y="28869"/>
                  <a:pt x="4862147" y="75803"/>
                </a:cubicBezTo>
                <a:lnTo>
                  <a:pt x="5843226" y="1750909"/>
                </a:lnTo>
                <a:cubicBezTo>
                  <a:pt x="5871278" y="1798751"/>
                  <a:pt x="5871278" y="1858032"/>
                  <a:pt x="5843226" y="1905874"/>
                </a:cubicBezTo>
                <a:lnTo>
                  <a:pt x="4862147" y="3580980"/>
                </a:lnTo>
                <a:cubicBezTo>
                  <a:pt x="4834640" y="3627915"/>
                  <a:pt x="4784256" y="3656783"/>
                  <a:pt x="4729878" y="3656783"/>
                </a:cubicBezTo>
                <a:lnTo>
                  <a:pt x="0" y="3656783"/>
                </a:lnTo>
                <a:lnTo>
                  <a:pt x="0" y="0"/>
                </a:lnTo>
                <a:close/>
              </a:path>
            </a:pathLst>
          </a:custGeom>
          <a:solidFill>
            <a:srgbClr val="F2F2F2"/>
          </a:solidFill>
          <a:ln>
            <a:solidFill>
              <a:srgbClr val="F2F2F2"/>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2200" b="0" i="0" u="none" strike="noStrike" kern="1200" cap="none" spc="0" normalizeH="0" baseline="0" noProof="0">
              <a:ln>
                <a:noFill/>
              </a:ln>
              <a:solidFill>
                <a:srgbClr val="FFFFFF"/>
              </a:solidFill>
              <a:effectLst/>
              <a:uLnTx/>
              <a:uFillTx/>
              <a:latin typeface="Segoe UI Semibold"/>
              <a:ea typeface="+mn-ea"/>
              <a:cs typeface="Segoe UI" pitchFamily="34" charset="0"/>
            </a:endParaRPr>
          </a:p>
        </p:txBody>
      </p:sp>
      <p:sp>
        <p:nvSpPr>
          <p:cNvPr id="33" name="Freeform: Shape 32">
            <a:extLst>
              <a:ext uri="{FF2B5EF4-FFF2-40B4-BE49-F238E27FC236}">
                <a16:creationId xmlns:a16="http://schemas.microsoft.com/office/drawing/2014/main" id="{B52D8E93-C821-885D-D8F5-AED1376BDC8D}"/>
              </a:ext>
              <a:ext uri="{C183D7F6-B498-43B3-948B-1728B52AA6E4}">
                <adec:decorative xmlns:adec="http://schemas.microsoft.com/office/drawing/2017/decorative" val="1"/>
              </a:ext>
            </a:extLst>
          </p:cNvPr>
          <p:cNvSpPr/>
          <p:nvPr/>
        </p:nvSpPr>
        <p:spPr>
          <a:xfrm>
            <a:off x="0" y="2863039"/>
            <a:ext cx="5864265" cy="3656783"/>
          </a:xfrm>
          <a:custGeom>
            <a:avLst/>
            <a:gdLst>
              <a:gd name="connsiteX0" fmla="*/ 0 w 5864265"/>
              <a:gd name="connsiteY0" fmla="*/ 0 h 3656783"/>
              <a:gd name="connsiteX1" fmla="*/ 4729878 w 5864265"/>
              <a:gd name="connsiteY1" fmla="*/ 0 h 3656783"/>
              <a:gd name="connsiteX2" fmla="*/ 4862147 w 5864265"/>
              <a:gd name="connsiteY2" fmla="*/ 75803 h 3656783"/>
              <a:gd name="connsiteX3" fmla="*/ 5843226 w 5864265"/>
              <a:gd name="connsiteY3" fmla="*/ 1750909 h 3656783"/>
              <a:gd name="connsiteX4" fmla="*/ 5843226 w 5864265"/>
              <a:gd name="connsiteY4" fmla="*/ 1905874 h 3656783"/>
              <a:gd name="connsiteX5" fmla="*/ 4862147 w 5864265"/>
              <a:gd name="connsiteY5" fmla="*/ 3580980 h 3656783"/>
              <a:gd name="connsiteX6" fmla="*/ 4729878 w 5864265"/>
              <a:gd name="connsiteY6" fmla="*/ 3656783 h 3656783"/>
              <a:gd name="connsiteX7" fmla="*/ 0 w 5864265"/>
              <a:gd name="connsiteY7" fmla="*/ 3656783 h 3656783"/>
              <a:gd name="connsiteX8" fmla="*/ 0 w 5864265"/>
              <a:gd name="connsiteY8" fmla="*/ 0 h 3656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64265" h="3656783">
                <a:moveTo>
                  <a:pt x="0" y="0"/>
                </a:moveTo>
                <a:lnTo>
                  <a:pt x="4729878" y="0"/>
                </a:lnTo>
                <a:cubicBezTo>
                  <a:pt x="4784347" y="0"/>
                  <a:pt x="4834640" y="28869"/>
                  <a:pt x="4862147" y="75803"/>
                </a:cubicBezTo>
                <a:lnTo>
                  <a:pt x="5843226" y="1750909"/>
                </a:lnTo>
                <a:cubicBezTo>
                  <a:pt x="5871278" y="1798751"/>
                  <a:pt x="5871278" y="1858032"/>
                  <a:pt x="5843226" y="1905874"/>
                </a:cubicBezTo>
                <a:lnTo>
                  <a:pt x="4862147" y="3580980"/>
                </a:lnTo>
                <a:cubicBezTo>
                  <a:pt x="4834640" y="3627915"/>
                  <a:pt x="4784256" y="3656783"/>
                  <a:pt x="4729878" y="3656783"/>
                </a:cubicBezTo>
                <a:lnTo>
                  <a:pt x="0" y="3656783"/>
                </a:lnTo>
                <a:lnTo>
                  <a:pt x="0" y="0"/>
                </a:lnTo>
                <a:close/>
              </a:path>
            </a:pathLst>
          </a:custGeom>
          <a:solidFill>
            <a:schemeClr val="bg1"/>
          </a:solidFill>
          <a:ln>
            <a:noFill/>
            <a:headEnd type="none" w="med" len="med"/>
            <a:tailEnd type="none" w="med" len="med"/>
          </a:ln>
          <a:effectLst>
            <a:outerShdw blurRad="254000" dist="12700" dir="5400000" sx="101000" sy="101000" algn="ctr" rotWithShape="0">
              <a:srgbClr val="000000">
                <a:alpha val="1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2200" b="0" i="0" u="none" strike="noStrike" kern="1200" cap="none" spc="0" normalizeH="0" baseline="0" noProof="0">
              <a:ln>
                <a:noFill/>
              </a:ln>
              <a:solidFill>
                <a:srgbClr val="FFFFFF"/>
              </a:solidFill>
              <a:effectLst/>
              <a:uLnTx/>
              <a:uFillTx/>
              <a:latin typeface="Segoe UI Semibold"/>
              <a:ea typeface="+mn-ea"/>
              <a:cs typeface="Segoe UI" pitchFamily="34" charset="0"/>
            </a:endParaRPr>
          </a:p>
        </p:txBody>
      </p:sp>
      <p:sp>
        <p:nvSpPr>
          <p:cNvPr id="2" name="Title 1">
            <a:extLst>
              <a:ext uri="{FF2B5EF4-FFF2-40B4-BE49-F238E27FC236}">
                <a16:creationId xmlns:a16="http://schemas.microsoft.com/office/drawing/2014/main" id="{17EB57E3-B2DA-49A2-450E-492A997B9419}"/>
              </a:ext>
            </a:extLst>
          </p:cNvPr>
          <p:cNvSpPr>
            <a:spLocks noGrp="1"/>
          </p:cNvSpPr>
          <p:nvPr>
            <p:ph type="title"/>
          </p:nvPr>
        </p:nvSpPr>
        <p:spPr>
          <a:xfrm>
            <a:off x="588262" y="159026"/>
            <a:ext cx="11479559" cy="984885"/>
          </a:xfrm>
        </p:spPr>
        <p:txBody>
          <a:bodyPr>
            <a:normAutofit/>
          </a:bodyPr>
          <a:lstStyle/>
          <a:p>
            <a:r>
              <a:rPr lang="en-US" dirty="0">
                <a:cs typeface="Segoe UI"/>
              </a:rPr>
              <a:t>On a journey to deliver unified, end-to-end </a:t>
            </a:r>
            <a:br>
              <a:rPr lang="en-US" dirty="0">
                <a:cs typeface="Segoe UI"/>
              </a:rPr>
            </a:br>
            <a:r>
              <a:rPr lang="en-US" dirty="0">
                <a:solidFill>
                  <a:srgbClr val="4B53BC"/>
                </a:solidFill>
                <a:cs typeface="Segoe UI"/>
              </a:rPr>
              <a:t>Teams device management</a:t>
            </a:r>
          </a:p>
        </p:txBody>
      </p:sp>
      <p:grpSp>
        <p:nvGrpSpPr>
          <p:cNvPr id="15" name="Group 14">
            <a:extLst>
              <a:ext uri="{FF2B5EF4-FFF2-40B4-BE49-F238E27FC236}">
                <a16:creationId xmlns:a16="http://schemas.microsoft.com/office/drawing/2014/main" id="{5E9EBA82-75B3-A182-4EBD-E6C1E96501FB}"/>
              </a:ext>
              <a:ext uri="{C183D7F6-B498-43B3-948B-1728B52AA6E4}">
                <adec:decorative xmlns:adec="http://schemas.microsoft.com/office/drawing/2017/decorative" val="1"/>
              </a:ext>
            </a:extLst>
          </p:cNvPr>
          <p:cNvGrpSpPr/>
          <p:nvPr/>
        </p:nvGrpSpPr>
        <p:grpSpPr>
          <a:xfrm>
            <a:off x="7506808" y="3454683"/>
            <a:ext cx="4239894" cy="2473494"/>
            <a:chOff x="6816277" y="3561942"/>
            <a:chExt cx="4074540" cy="2377029"/>
          </a:xfrm>
        </p:grpSpPr>
        <p:pic>
          <p:nvPicPr>
            <p:cNvPr id="8" name="Picture 7">
              <a:extLst>
                <a:ext uri="{FF2B5EF4-FFF2-40B4-BE49-F238E27FC236}">
                  <a16:creationId xmlns:a16="http://schemas.microsoft.com/office/drawing/2014/main" id="{31DC3763-29A8-B155-E531-8EF2D24F63DD}"/>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6816277" y="3561942"/>
              <a:ext cx="4074540" cy="2377029"/>
            </a:xfrm>
            <a:prstGeom prst="roundRect">
              <a:avLst>
                <a:gd name="adj" fmla="val 2159"/>
              </a:avLst>
            </a:prstGeom>
          </p:spPr>
        </p:pic>
        <p:pic>
          <p:nvPicPr>
            <p:cNvPr id="10" name="Picture 9" descr="A view of a user interface of the Microsoft Teams Admin center">
              <a:extLst>
                <a:ext uri="{FF2B5EF4-FFF2-40B4-BE49-F238E27FC236}">
                  <a16:creationId xmlns:a16="http://schemas.microsoft.com/office/drawing/2014/main" id="{8F252084-3D44-1AC0-5415-DE9BE0ECE08C}"/>
                </a:ext>
                <a:ext uri="{C183D7F6-B498-43B3-948B-1728B52AA6E4}">
                  <adec:decorative xmlns:adec="http://schemas.microsoft.com/office/drawing/2017/decorative" val="0"/>
                </a:ext>
              </a:extLst>
            </p:cNvPr>
            <p:cNvPicPr>
              <a:picLocks noChangeAspect="1"/>
            </p:cNvPicPr>
            <p:nvPr/>
          </p:nvPicPr>
          <p:blipFill>
            <a:blip r:embed="rId4" cstate="hqprint">
              <a:extLst>
                <a:ext uri="{28A0092B-C50C-407E-A947-70E740481C1C}">
                  <a14:useLocalDpi xmlns:a14="http://schemas.microsoft.com/office/drawing/2010/main"/>
                </a:ext>
              </a:extLst>
            </a:blip>
            <a:srcRect/>
            <a:stretch>
              <a:fillRect/>
            </a:stretch>
          </p:blipFill>
          <p:spPr>
            <a:xfrm>
              <a:off x="6996525" y="3700544"/>
              <a:ext cx="3724337" cy="2099827"/>
            </a:xfrm>
            <a:custGeom>
              <a:avLst/>
              <a:gdLst>
                <a:gd name="connsiteX0" fmla="*/ 0 w 5481740"/>
                <a:gd name="connsiteY0" fmla="*/ 0 h 3090672"/>
                <a:gd name="connsiteX1" fmla="*/ 5481740 w 5481740"/>
                <a:gd name="connsiteY1" fmla="*/ 0 h 3090672"/>
                <a:gd name="connsiteX2" fmla="*/ 5481740 w 5481740"/>
                <a:gd name="connsiteY2" fmla="*/ 3090672 h 3090672"/>
                <a:gd name="connsiteX3" fmla="*/ 0 w 5481740"/>
                <a:gd name="connsiteY3" fmla="*/ 3090672 h 3090672"/>
              </a:gdLst>
              <a:ahLst/>
              <a:cxnLst>
                <a:cxn ang="0">
                  <a:pos x="connsiteX0" y="connsiteY0"/>
                </a:cxn>
                <a:cxn ang="0">
                  <a:pos x="connsiteX1" y="connsiteY1"/>
                </a:cxn>
                <a:cxn ang="0">
                  <a:pos x="connsiteX2" y="connsiteY2"/>
                </a:cxn>
                <a:cxn ang="0">
                  <a:pos x="connsiteX3" y="connsiteY3"/>
                </a:cxn>
              </a:cxnLst>
              <a:rect l="l" t="t" r="r" b="b"/>
              <a:pathLst>
                <a:path w="5481740" h="3090672">
                  <a:moveTo>
                    <a:pt x="0" y="0"/>
                  </a:moveTo>
                  <a:lnTo>
                    <a:pt x="5481740" y="0"/>
                  </a:lnTo>
                  <a:lnTo>
                    <a:pt x="5481740" y="3090672"/>
                  </a:lnTo>
                  <a:lnTo>
                    <a:pt x="0" y="3090672"/>
                  </a:lnTo>
                  <a:close/>
                </a:path>
              </a:pathLst>
            </a:custGeom>
          </p:spPr>
        </p:pic>
      </p:grpSp>
      <p:grpSp>
        <p:nvGrpSpPr>
          <p:cNvPr id="9" name="Group 8">
            <a:extLst>
              <a:ext uri="{FF2B5EF4-FFF2-40B4-BE49-F238E27FC236}">
                <a16:creationId xmlns:a16="http://schemas.microsoft.com/office/drawing/2014/main" id="{B11C47FB-C96D-C42C-C8E3-1C6FA1642A17}"/>
              </a:ext>
              <a:ext uri="{C183D7F6-B498-43B3-948B-1728B52AA6E4}">
                <adec:decorative xmlns:adec="http://schemas.microsoft.com/office/drawing/2017/decorative" val="1"/>
              </a:ext>
            </a:extLst>
          </p:cNvPr>
          <p:cNvGrpSpPr/>
          <p:nvPr/>
        </p:nvGrpSpPr>
        <p:grpSpPr>
          <a:xfrm>
            <a:off x="588263" y="3454683"/>
            <a:ext cx="4239894" cy="2473494"/>
            <a:chOff x="753617" y="3495471"/>
            <a:chExt cx="4074540" cy="2377029"/>
          </a:xfrm>
        </p:grpSpPr>
        <p:pic>
          <p:nvPicPr>
            <p:cNvPr id="13" name="Picture 12">
              <a:extLst>
                <a:ext uri="{FF2B5EF4-FFF2-40B4-BE49-F238E27FC236}">
                  <a16:creationId xmlns:a16="http://schemas.microsoft.com/office/drawing/2014/main" id="{2A4433D6-A927-3321-0AFB-1C8872188359}"/>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753617" y="3495471"/>
              <a:ext cx="4074540" cy="2377029"/>
            </a:xfrm>
            <a:prstGeom prst="roundRect">
              <a:avLst>
                <a:gd name="adj" fmla="val 2159"/>
              </a:avLst>
            </a:prstGeom>
          </p:spPr>
        </p:pic>
        <p:pic>
          <p:nvPicPr>
            <p:cNvPr id="14" name="Picture 2" descr="image">
              <a:extLst>
                <a:ext uri="{FF2B5EF4-FFF2-40B4-BE49-F238E27FC236}">
                  <a16:creationId xmlns:a16="http://schemas.microsoft.com/office/drawing/2014/main" id="{BAA7640E-0331-AF85-89A9-90F6EA65C5F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4944" y="3637283"/>
              <a:ext cx="3711884" cy="2093404"/>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extBox 3">
            <a:extLst>
              <a:ext uri="{FF2B5EF4-FFF2-40B4-BE49-F238E27FC236}">
                <a16:creationId xmlns:a16="http://schemas.microsoft.com/office/drawing/2014/main" id="{611062CA-E5E7-F729-754B-84E05BC48127}"/>
              </a:ext>
            </a:extLst>
          </p:cNvPr>
          <p:cNvSpPr txBox="1"/>
          <p:nvPr/>
        </p:nvSpPr>
        <p:spPr>
          <a:xfrm>
            <a:off x="1371600" y="6037840"/>
            <a:ext cx="2286000" cy="138499"/>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34258E"/>
                </a:solidFill>
                <a:effectLst/>
                <a:uLnTx/>
                <a:uFillTx/>
                <a:latin typeface="Segoe UI"/>
                <a:ea typeface="+mn-ea"/>
                <a:cs typeface="+mn-cs"/>
              </a:rPr>
              <a:t>Teams Rooms Pro Management portal</a:t>
            </a:r>
          </a:p>
        </p:txBody>
      </p:sp>
      <p:sp>
        <p:nvSpPr>
          <p:cNvPr id="5" name="TextBox 4">
            <a:extLst>
              <a:ext uri="{FF2B5EF4-FFF2-40B4-BE49-F238E27FC236}">
                <a16:creationId xmlns:a16="http://schemas.microsoft.com/office/drawing/2014/main" id="{D63ACA99-EC52-62B2-B40B-4227E8DDA78A}"/>
              </a:ext>
            </a:extLst>
          </p:cNvPr>
          <p:cNvSpPr txBox="1"/>
          <p:nvPr/>
        </p:nvSpPr>
        <p:spPr>
          <a:xfrm>
            <a:off x="9032657" y="6038774"/>
            <a:ext cx="2286000" cy="138499"/>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34258E"/>
                </a:solidFill>
                <a:effectLst/>
                <a:uLnTx/>
                <a:uFillTx/>
                <a:latin typeface="Segoe UI"/>
                <a:ea typeface="+mn-ea"/>
                <a:cs typeface="+mn-cs"/>
              </a:rPr>
              <a:t>Teams Admin Center</a:t>
            </a:r>
          </a:p>
        </p:txBody>
      </p:sp>
      <p:sp>
        <p:nvSpPr>
          <p:cNvPr id="6" name="Rectangle 5">
            <a:extLst>
              <a:ext uri="{FF2B5EF4-FFF2-40B4-BE49-F238E27FC236}">
                <a16:creationId xmlns:a16="http://schemas.microsoft.com/office/drawing/2014/main" id="{534A4FF1-DF1C-1062-B399-E858F6AF7614}"/>
              </a:ext>
              <a:ext uri="{C183D7F6-B498-43B3-948B-1728B52AA6E4}">
                <adec:decorative xmlns:adec="http://schemas.microsoft.com/office/drawing/2017/decorative" val="1"/>
              </a:ext>
            </a:extLst>
          </p:cNvPr>
          <p:cNvSpPr/>
          <p:nvPr/>
        </p:nvSpPr>
        <p:spPr bwMode="auto">
          <a:xfrm>
            <a:off x="0" y="1306224"/>
            <a:ext cx="12192000" cy="1354205"/>
          </a:xfrm>
          <a:prstGeom prst="rect">
            <a:avLst/>
          </a:prstGeom>
          <a:gradFill>
            <a:gsLst>
              <a:gs pos="0">
                <a:srgbClr val="5550C5"/>
              </a:gs>
              <a:gs pos="97000">
                <a:srgbClr val="9FA0FA"/>
              </a:gs>
            </a:gsLst>
            <a:lin ang="2700000" scaled="1"/>
          </a:gradFill>
          <a:ln>
            <a:noFill/>
            <a:headEnd type="none" w="med" len="med"/>
            <a:tailEnd type="none" w="med" len="med"/>
          </a:ln>
          <a:effectLst>
            <a:outerShdw blurRad="381000" sx="90000" sy="90000" algn="ctr" rotWithShape="0">
              <a:prstClr val="black">
                <a:alpha val="2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576072" tIns="146304" rIns="182880" bIns="146304" numCol="1" spcCol="0" rtlCol="0" fromWordArt="0" anchor="ctr" anchorCtr="0" forceAA="0" compatLnSpc="1">
            <a:prstTxWarp prst="textNoShape">
              <a:avLst/>
            </a:prstTxWarp>
            <a:noAutofit/>
          </a:bodyPr>
          <a:lstStyle/>
          <a:p>
            <a:pPr marL="0" marR="0" lvl="0" indent="0" algn="l" defTabSz="932742" rtl="0" eaLnBrk="1" fontAlgn="auto"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w="3175">
                  <a:noFill/>
                </a:ln>
                <a:solidFill>
                  <a:srgbClr val="FFFFFF"/>
                </a:solidFill>
                <a:effectLst/>
                <a:uLnTx/>
                <a:uFillTx/>
                <a:latin typeface="Segoe UI"/>
                <a:ea typeface="Calibri"/>
                <a:cs typeface="Segoe UI"/>
              </a:rPr>
              <a:t>Today, the Teams Rooms Pro Management portal is standalone and provides the most robust capabilities for proactively managing Teams meeting rooms. In the coming year, the portal will </a:t>
            </a:r>
            <a:r>
              <a:rPr kumimoji="0" lang="en-US" sz="1600" b="1" i="0" u="none" strike="noStrike" kern="1200" cap="none" spc="0" normalizeH="0" baseline="0" noProof="0" dirty="0">
                <a:ln w="3175">
                  <a:noFill/>
                </a:ln>
                <a:solidFill>
                  <a:srgbClr val="FFFFFF"/>
                </a:solidFill>
                <a:effectLst/>
                <a:uLnTx/>
                <a:uFillTx/>
                <a:latin typeface="Segoe UI"/>
                <a:ea typeface="Calibri"/>
                <a:cs typeface="Segoe UI"/>
              </a:rPr>
              <a:t>more tightly integrate with the Microsoft Teams Admin Center</a:t>
            </a:r>
            <a:r>
              <a:rPr kumimoji="0" lang="en-US" sz="1600" b="0" i="0" u="none" strike="noStrike" kern="1200" cap="none" spc="0" normalizeH="0" baseline="0" noProof="0" dirty="0">
                <a:ln w="3175">
                  <a:noFill/>
                </a:ln>
                <a:solidFill>
                  <a:srgbClr val="FFFFFF"/>
                </a:solidFill>
                <a:effectLst/>
                <a:uLnTx/>
                <a:uFillTx/>
                <a:latin typeface="Segoe UI"/>
                <a:ea typeface="Calibri"/>
                <a:cs typeface="Segoe UI"/>
              </a:rPr>
              <a:t> (TAC) to provide customers with a holistic Teams device management solution – the Teams Admin Center for essential Teams device management the advanced meeting space management capabilities for Teams Rooms Pro customers.</a:t>
            </a:r>
            <a:endParaRPr kumimoji="0" lang="en-US" sz="1600" b="0" i="0" u="none" strike="noStrike" kern="1200" cap="none" spc="0" normalizeH="0" baseline="0" noProof="0" dirty="0">
              <a:ln w="3175">
                <a:noFill/>
              </a:ln>
              <a:solidFill>
                <a:srgbClr val="000000"/>
              </a:solidFill>
              <a:effectLst/>
              <a:uLnTx/>
              <a:uFillTx/>
              <a:latin typeface="Segoe UI"/>
              <a:ea typeface="Calibri" panose="020F0502020204030204" pitchFamily="34" charset="0"/>
              <a:cs typeface="Segoe UI" pitchFamily="34" charset="0"/>
            </a:endParaRPr>
          </a:p>
        </p:txBody>
      </p:sp>
      <p:cxnSp>
        <p:nvCxnSpPr>
          <p:cNvPr id="7" name="Straight Arrow Connector 6">
            <a:extLst>
              <a:ext uri="{FF2B5EF4-FFF2-40B4-BE49-F238E27FC236}">
                <a16:creationId xmlns:a16="http://schemas.microsoft.com/office/drawing/2014/main" id="{6A0BA538-280C-7869-1C2E-CA5B4AA78FAE}"/>
              </a:ext>
              <a:ext uri="{C183D7F6-B498-43B3-948B-1728B52AA6E4}">
                <adec:decorative xmlns:adec="http://schemas.microsoft.com/office/drawing/2017/decorative" val="1"/>
              </a:ext>
            </a:extLst>
          </p:cNvPr>
          <p:cNvCxnSpPr>
            <a:cxnSpLocks/>
          </p:cNvCxnSpPr>
          <p:nvPr/>
        </p:nvCxnSpPr>
        <p:spPr>
          <a:xfrm>
            <a:off x="5382672" y="4733177"/>
            <a:ext cx="1007707" cy="0"/>
          </a:xfrm>
          <a:prstGeom prst="straightConnector1">
            <a:avLst/>
          </a:prstGeom>
          <a:ln w="76200">
            <a:solidFill>
              <a:srgbClr val="4B53BD"/>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550744"/>
      </p:ext>
    </p:extLst>
  </p:cSld>
  <p:clrMapOvr>
    <a:masterClrMapping/>
  </p:clrMapOvr>
  <p:transition>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rrow: Bent 1">
            <a:extLst>
              <a:ext uri="{FF2B5EF4-FFF2-40B4-BE49-F238E27FC236}">
                <a16:creationId xmlns:a16="http://schemas.microsoft.com/office/drawing/2014/main" id="{8AB7AB34-05A6-E802-5D3B-D10B10FB1381}"/>
              </a:ext>
              <a:ext uri="{C183D7F6-B498-43B3-948B-1728B52AA6E4}">
                <adec:decorative xmlns:adec="http://schemas.microsoft.com/office/drawing/2017/decorative" val="1"/>
              </a:ext>
            </a:extLst>
          </p:cNvPr>
          <p:cNvSpPr/>
          <p:nvPr/>
        </p:nvSpPr>
        <p:spPr bwMode="auto">
          <a:xfrm rot="10800000" flipV="1">
            <a:off x="706625" y="1268771"/>
            <a:ext cx="5389373" cy="3633429"/>
          </a:xfrm>
          <a:prstGeom prst="bentArrow">
            <a:avLst>
              <a:gd name="adj1" fmla="val 25000"/>
              <a:gd name="adj2" fmla="val 0"/>
              <a:gd name="adj3" fmla="val 0"/>
              <a:gd name="adj4" fmla="val 5245"/>
            </a:avLst>
          </a:prstGeom>
          <a:ln w="3175">
            <a:solidFill>
              <a:schemeClr val="accent3"/>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8" name="Rectangle: Single Corner Rounded 7">
            <a:extLst>
              <a:ext uri="{FF2B5EF4-FFF2-40B4-BE49-F238E27FC236}">
                <a16:creationId xmlns:a16="http://schemas.microsoft.com/office/drawing/2014/main" id="{B3FDF535-0438-7505-297A-26A3A3898A13}"/>
              </a:ext>
              <a:ext uri="{C183D7F6-B498-43B3-948B-1728B52AA6E4}">
                <adec:decorative xmlns:adec="http://schemas.microsoft.com/office/drawing/2017/decorative" val="1"/>
              </a:ext>
            </a:extLst>
          </p:cNvPr>
          <p:cNvSpPr/>
          <p:nvPr/>
        </p:nvSpPr>
        <p:spPr bwMode="auto">
          <a:xfrm flipV="1">
            <a:off x="0" y="0"/>
            <a:ext cx="5531033" cy="6604001"/>
          </a:xfrm>
          <a:prstGeom prst="round1Rect">
            <a:avLst>
              <a:gd name="adj" fmla="val 4720"/>
            </a:avLst>
          </a:prstGeom>
          <a:solidFill>
            <a:schemeClr val="bg1"/>
          </a:solidFill>
          <a:ln>
            <a:noFill/>
            <a:headEnd type="none" w="med" len="med"/>
            <a:tailEnd type="none" w="med" len="med"/>
          </a:ln>
          <a:effectLst>
            <a:outerShdw blurRad="254000" dist="12700" dir="5400000" sx="101000" sy="101000" algn="ctr" rotWithShape="0">
              <a:srgbClr val="000000">
                <a:alpha val="1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6" name="Title 1">
            <a:extLst>
              <a:ext uri="{FF2B5EF4-FFF2-40B4-BE49-F238E27FC236}">
                <a16:creationId xmlns:a16="http://schemas.microsoft.com/office/drawing/2014/main" id="{BF557678-47B0-A24F-8D46-D6477DC66574}"/>
              </a:ext>
            </a:extLst>
          </p:cNvPr>
          <p:cNvSpPr txBox="1">
            <a:spLocks noGrp="1"/>
          </p:cNvSpPr>
          <p:nvPr>
            <p:ph type="title"/>
          </p:nvPr>
        </p:nvSpPr>
        <p:spPr>
          <a:xfrm>
            <a:off x="588263" y="630707"/>
            <a:ext cx="4590024" cy="492443"/>
          </a:xfrm>
        </p:spPr>
        <p:txBody>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r>
              <a:rPr lang="en-US" sz="3200" dirty="0">
                <a:solidFill>
                  <a:schemeClr val="accent1"/>
                </a:solidFill>
                <a:cs typeface="Segoe UI"/>
              </a:rPr>
              <a:t>Globally available </a:t>
            </a:r>
            <a:endParaRPr lang="en-US" sz="3200" noProof="0" dirty="0">
              <a:cs typeface="Segoe UI"/>
            </a:endParaRPr>
          </a:p>
        </p:txBody>
      </p:sp>
      <p:pic>
        <p:nvPicPr>
          <p:cNvPr id="4" name="Picture 3" descr="A picture containing sky, light, dark">
            <a:extLst>
              <a:ext uri="{FF2B5EF4-FFF2-40B4-BE49-F238E27FC236}">
                <a16:creationId xmlns:a16="http://schemas.microsoft.com/office/drawing/2014/main" id="{9956363B-830E-5C14-BC82-4A6E178AF57E}"/>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87375" y="1596048"/>
            <a:ext cx="4590912" cy="4590912"/>
          </a:xfrm>
          <a:custGeom>
            <a:avLst/>
            <a:gdLst>
              <a:gd name="connsiteX0" fmla="*/ 225047 w 4590912"/>
              <a:gd name="connsiteY0" fmla="*/ 0 h 4590912"/>
              <a:gd name="connsiteX1" fmla="*/ 4365865 w 4590912"/>
              <a:gd name="connsiteY1" fmla="*/ 0 h 4590912"/>
              <a:gd name="connsiteX2" fmla="*/ 4590912 w 4590912"/>
              <a:gd name="connsiteY2" fmla="*/ 225047 h 4590912"/>
              <a:gd name="connsiteX3" fmla="*/ 4590912 w 4590912"/>
              <a:gd name="connsiteY3" fmla="*/ 4365865 h 4590912"/>
              <a:gd name="connsiteX4" fmla="*/ 4365865 w 4590912"/>
              <a:gd name="connsiteY4" fmla="*/ 4590912 h 4590912"/>
              <a:gd name="connsiteX5" fmla="*/ 225047 w 4590912"/>
              <a:gd name="connsiteY5" fmla="*/ 4590912 h 4590912"/>
              <a:gd name="connsiteX6" fmla="*/ 0 w 4590912"/>
              <a:gd name="connsiteY6" fmla="*/ 4365865 h 4590912"/>
              <a:gd name="connsiteX7" fmla="*/ 0 w 4590912"/>
              <a:gd name="connsiteY7" fmla="*/ 225047 h 4590912"/>
              <a:gd name="connsiteX8" fmla="*/ 225047 w 4590912"/>
              <a:gd name="connsiteY8" fmla="*/ 0 h 4590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0912" h="4590912">
                <a:moveTo>
                  <a:pt x="225047" y="0"/>
                </a:moveTo>
                <a:lnTo>
                  <a:pt x="4365865" y="0"/>
                </a:lnTo>
                <a:cubicBezTo>
                  <a:pt x="4490155" y="0"/>
                  <a:pt x="4590912" y="100757"/>
                  <a:pt x="4590912" y="225047"/>
                </a:cubicBezTo>
                <a:lnTo>
                  <a:pt x="4590912" y="4365865"/>
                </a:lnTo>
                <a:cubicBezTo>
                  <a:pt x="4590912" y="4490155"/>
                  <a:pt x="4490155" y="4590912"/>
                  <a:pt x="4365865" y="4590912"/>
                </a:cubicBezTo>
                <a:lnTo>
                  <a:pt x="225047" y="4590912"/>
                </a:lnTo>
                <a:cubicBezTo>
                  <a:pt x="100757" y="4590912"/>
                  <a:pt x="0" y="4490155"/>
                  <a:pt x="0" y="4365865"/>
                </a:cubicBezTo>
                <a:lnTo>
                  <a:pt x="0" y="225047"/>
                </a:lnTo>
                <a:cubicBezTo>
                  <a:pt x="0" y="100757"/>
                  <a:pt x="100757" y="0"/>
                  <a:pt x="225047" y="0"/>
                </a:cubicBezTo>
                <a:close/>
              </a:path>
            </a:pathLst>
          </a:custGeom>
        </p:spPr>
      </p:pic>
      <p:sp>
        <p:nvSpPr>
          <p:cNvPr id="13" name="Text Placeholder 12">
            <a:extLst>
              <a:ext uri="{FF2B5EF4-FFF2-40B4-BE49-F238E27FC236}">
                <a16:creationId xmlns:a16="http://schemas.microsoft.com/office/drawing/2014/main" id="{C4035F8F-09F3-45B3-8B07-168ECFE3A926}"/>
              </a:ext>
            </a:extLst>
          </p:cNvPr>
          <p:cNvSpPr>
            <a:spLocks noGrp="1"/>
          </p:cNvSpPr>
          <p:nvPr>
            <p:ph type="body" sz="quarter" idx="4294967295"/>
          </p:nvPr>
        </p:nvSpPr>
        <p:spPr>
          <a:xfrm>
            <a:off x="6660961" y="2483521"/>
            <a:ext cx="4824412" cy="1107996"/>
          </a:xfrm>
        </p:spPr>
        <p:txBody>
          <a:bodyPr/>
          <a:lstStyle/>
          <a:p>
            <a:pPr marL="0" indent="0">
              <a:buNone/>
            </a:pPr>
            <a:r>
              <a:rPr lang="en-US" sz="2400" dirty="0"/>
              <a:t>The management portal is available in all countries as Teams Room Pro. See the supported country list </a:t>
            </a:r>
            <a:r>
              <a:rPr lang="en-US" sz="2400" dirty="0">
                <a:hlinkClick r:id="rId4"/>
              </a:rPr>
              <a:t>here</a:t>
            </a:r>
            <a:r>
              <a:rPr lang="en-US" sz="2400" dirty="0"/>
              <a:t>.</a:t>
            </a:r>
          </a:p>
        </p:txBody>
      </p:sp>
      <p:sp>
        <p:nvSpPr>
          <p:cNvPr id="10" name="Arrow: Bent 9">
            <a:extLst>
              <a:ext uri="{FF2B5EF4-FFF2-40B4-BE49-F238E27FC236}">
                <a16:creationId xmlns:a16="http://schemas.microsoft.com/office/drawing/2014/main" id="{25D3A0EA-AF42-64BC-AE54-45E08DC95148}"/>
              </a:ext>
              <a:ext uri="{C183D7F6-B498-43B3-948B-1728B52AA6E4}">
                <adec:decorative xmlns:adec="http://schemas.microsoft.com/office/drawing/2017/decorative" val="1"/>
              </a:ext>
            </a:extLst>
          </p:cNvPr>
          <p:cNvSpPr/>
          <p:nvPr/>
        </p:nvSpPr>
        <p:spPr bwMode="auto">
          <a:xfrm rot="10800000" flipH="1">
            <a:off x="6095997" y="2757714"/>
            <a:ext cx="6096003" cy="3643086"/>
          </a:xfrm>
          <a:prstGeom prst="bentArrow">
            <a:avLst>
              <a:gd name="adj1" fmla="val 25000"/>
              <a:gd name="adj2" fmla="val 0"/>
              <a:gd name="adj3" fmla="val 0"/>
              <a:gd name="adj4" fmla="val 5245"/>
            </a:avLst>
          </a:prstGeom>
          <a:ln w="3175">
            <a:solidFill>
              <a:schemeClr val="accent3"/>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11" name="Rectangle: Rounded Corners 10">
            <a:extLst>
              <a:ext uri="{FF2B5EF4-FFF2-40B4-BE49-F238E27FC236}">
                <a16:creationId xmlns:a16="http://schemas.microsoft.com/office/drawing/2014/main" id="{97963654-F580-D12D-B128-5AB3F3549657}"/>
              </a:ext>
              <a:ext uri="{C183D7F6-B498-43B3-948B-1728B52AA6E4}">
                <adec:decorative xmlns:adec="http://schemas.microsoft.com/office/drawing/2017/decorative" val="1"/>
              </a:ext>
            </a:extLst>
          </p:cNvPr>
          <p:cNvSpPr/>
          <p:nvPr/>
        </p:nvSpPr>
        <p:spPr bwMode="auto">
          <a:xfrm rot="5400000">
            <a:off x="2160017" y="-328381"/>
            <a:ext cx="56893" cy="3200400"/>
          </a:xfrm>
          <a:prstGeom prst="roundRect">
            <a:avLst>
              <a:gd name="adj" fmla="val 50000"/>
            </a:avLst>
          </a:prstGeom>
          <a:solidFill>
            <a:srgbClr val="4B53BC"/>
          </a:solidFill>
          <a:ln>
            <a:noFill/>
            <a:headEnd type="none" w="med" len="med"/>
            <a:tailEnd type="none" w="med" len="med"/>
          </a:ln>
          <a:effectLst>
            <a:outerShdw blurRad="63500" dist="38100" dir="2700000" algn="tl" rotWithShape="0">
              <a:schemeClr val="accent1">
                <a:alpha val="2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12" name="Text Placeholder 12">
            <a:extLst>
              <a:ext uri="{FF2B5EF4-FFF2-40B4-BE49-F238E27FC236}">
                <a16:creationId xmlns:a16="http://schemas.microsoft.com/office/drawing/2014/main" id="{0ED9E59E-DAD0-2B9A-06AF-FD544EDD584C}"/>
              </a:ext>
            </a:extLst>
          </p:cNvPr>
          <p:cNvSpPr txBox="1">
            <a:spLocks/>
          </p:cNvSpPr>
          <p:nvPr/>
        </p:nvSpPr>
        <p:spPr>
          <a:xfrm>
            <a:off x="6660961" y="4197263"/>
            <a:ext cx="4824412" cy="1107996"/>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400" b="0" i="0" u="none" strike="noStrike" kern="1200" cap="none" spc="0" normalizeH="0" baseline="0" noProof="0" dirty="0">
                <a:ln>
                  <a:noFill/>
                </a:ln>
                <a:solidFill>
                  <a:srgbClr val="000000"/>
                </a:solidFill>
                <a:effectLst/>
                <a:uLnTx/>
                <a:uFillTx/>
                <a:latin typeface="Segoe UI"/>
                <a:ea typeface="+mn-ea"/>
                <a:cs typeface="Segoe UI" panose="020B0502040204020203" pitchFamily="34" charset="0"/>
              </a:rPr>
              <a:t>The Teams Management Portal is not supported in GCC and GCC High environments.</a:t>
            </a:r>
          </a:p>
        </p:txBody>
      </p:sp>
      <p:grpSp>
        <p:nvGrpSpPr>
          <p:cNvPr id="15" name="Group 14">
            <a:extLst>
              <a:ext uri="{FF2B5EF4-FFF2-40B4-BE49-F238E27FC236}">
                <a16:creationId xmlns:a16="http://schemas.microsoft.com/office/drawing/2014/main" id="{6FDD4715-CE61-679C-5FD7-99FD73C0CA21}"/>
              </a:ext>
              <a:ext uri="{C183D7F6-B498-43B3-948B-1728B52AA6E4}">
                <adec:decorative xmlns:adec="http://schemas.microsoft.com/office/drawing/2017/decorative" val="1"/>
              </a:ext>
            </a:extLst>
          </p:cNvPr>
          <p:cNvGrpSpPr/>
          <p:nvPr/>
        </p:nvGrpSpPr>
        <p:grpSpPr>
          <a:xfrm>
            <a:off x="5782154" y="2422182"/>
            <a:ext cx="627686" cy="627686"/>
            <a:chOff x="1462607" y="1801878"/>
            <a:chExt cx="731520" cy="731520"/>
          </a:xfrm>
        </p:grpSpPr>
        <p:sp>
          <p:nvSpPr>
            <p:cNvPr id="17" name="Oval 16">
              <a:extLst>
                <a:ext uri="{FF2B5EF4-FFF2-40B4-BE49-F238E27FC236}">
                  <a16:creationId xmlns:a16="http://schemas.microsoft.com/office/drawing/2014/main" id="{47850352-4CA1-E650-9C35-A7AF4913DCC0}"/>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18" name="Oval 17">
              <a:extLst>
                <a:ext uri="{FF2B5EF4-FFF2-40B4-BE49-F238E27FC236}">
                  <a16:creationId xmlns:a16="http://schemas.microsoft.com/office/drawing/2014/main" id="{D98DEDBB-B07C-B6CE-C175-9F99BF9F64FD}"/>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19" name="Group 18">
            <a:extLst>
              <a:ext uri="{FF2B5EF4-FFF2-40B4-BE49-F238E27FC236}">
                <a16:creationId xmlns:a16="http://schemas.microsoft.com/office/drawing/2014/main" id="{D6A41608-3390-D653-14C3-7CAA7D56DD00}"/>
              </a:ext>
              <a:ext uri="{C183D7F6-B498-43B3-948B-1728B52AA6E4}">
                <adec:decorative xmlns:adec="http://schemas.microsoft.com/office/drawing/2017/decorative" val="1"/>
              </a:ext>
            </a:extLst>
          </p:cNvPr>
          <p:cNvGrpSpPr/>
          <p:nvPr/>
        </p:nvGrpSpPr>
        <p:grpSpPr>
          <a:xfrm>
            <a:off x="5782154" y="4123575"/>
            <a:ext cx="627686" cy="627686"/>
            <a:chOff x="1462607" y="1801878"/>
            <a:chExt cx="731520" cy="731520"/>
          </a:xfrm>
        </p:grpSpPr>
        <p:sp>
          <p:nvSpPr>
            <p:cNvPr id="20" name="Oval 19">
              <a:extLst>
                <a:ext uri="{FF2B5EF4-FFF2-40B4-BE49-F238E27FC236}">
                  <a16:creationId xmlns:a16="http://schemas.microsoft.com/office/drawing/2014/main" id="{22E42E85-29CB-231A-424F-C00326DE54BA}"/>
                </a:ext>
              </a:extLst>
            </p:cNvPr>
            <p:cNvSpPr/>
            <p:nvPr/>
          </p:nvSpPr>
          <p:spPr bwMode="auto">
            <a:xfrm>
              <a:off x="1462607" y="1801878"/>
              <a:ext cx="731520" cy="731520"/>
            </a:xfrm>
            <a:prstGeom prst="ellipse">
              <a:avLst/>
            </a:prstGeom>
            <a:solidFill>
              <a:schemeClr val="bg1"/>
            </a:solidFill>
            <a:ln>
              <a:noFill/>
              <a:headEnd type="none" w="med" len="med"/>
              <a:tailEnd type="none" w="med" len="med"/>
            </a:ln>
            <a:effectLst>
              <a:outerShdw blurRad="114300" dist="88900" dir="2700000" sx="95000" sy="95000" algn="tl" rotWithShape="0">
                <a:schemeClr val="tx1">
                  <a:alpha val="35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mn-ea"/>
                <a:cs typeface="Segoe UI" pitchFamily="34" charset="0"/>
              </a:endParaRPr>
            </a:p>
          </p:txBody>
        </p:sp>
        <p:sp>
          <p:nvSpPr>
            <p:cNvPr id="21" name="Oval 20">
              <a:extLst>
                <a:ext uri="{FF2B5EF4-FFF2-40B4-BE49-F238E27FC236}">
                  <a16:creationId xmlns:a16="http://schemas.microsoft.com/office/drawing/2014/main" id="{E8CC9156-E598-73D5-E743-A535AFACC305}"/>
                </a:ext>
              </a:extLst>
            </p:cNvPr>
            <p:cNvSpPr/>
            <p:nvPr/>
          </p:nvSpPr>
          <p:spPr bwMode="auto">
            <a:xfrm>
              <a:off x="1504598" y="1843869"/>
              <a:ext cx="647538" cy="647538"/>
            </a:xfrm>
            <a:prstGeom prst="ellipse">
              <a:avLst/>
            </a:prstGeom>
            <a:gradFill>
              <a:gsLst>
                <a:gs pos="0">
                  <a:schemeClr val="accent1"/>
                </a:gs>
                <a:gs pos="100000">
                  <a:schemeClr val="accent1">
                    <a:lumMod val="75000"/>
                  </a:scheme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16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grpSp>
      <p:grpSp>
        <p:nvGrpSpPr>
          <p:cNvPr id="22" name="Graphic 81">
            <a:extLst>
              <a:ext uri="{FF2B5EF4-FFF2-40B4-BE49-F238E27FC236}">
                <a16:creationId xmlns:a16="http://schemas.microsoft.com/office/drawing/2014/main" id="{C9BCC28E-61B4-85CE-1D79-CD911ABA388E}"/>
              </a:ext>
              <a:ext uri="{C183D7F6-B498-43B3-948B-1728B52AA6E4}">
                <adec:decorative xmlns:adec="http://schemas.microsoft.com/office/drawing/2017/decorative" val="1"/>
              </a:ext>
            </a:extLst>
          </p:cNvPr>
          <p:cNvGrpSpPr/>
          <p:nvPr/>
        </p:nvGrpSpPr>
        <p:grpSpPr>
          <a:xfrm>
            <a:off x="5924976" y="2555159"/>
            <a:ext cx="344095" cy="364128"/>
            <a:chOff x="5889655" y="3149732"/>
            <a:chExt cx="661091" cy="699573"/>
          </a:xfrm>
        </p:grpSpPr>
        <p:sp>
          <p:nvSpPr>
            <p:cNvPr id="23" name="Freeform: Shape 22">
              <a:extLst>
                <a:ext uri="{FF2B5EF4-FFF2-40B4-BE49-F238E27FC236}">
                  <a16:creationId xmlns:a16="http://schemas.microsoft.com/office/drawing/2014/main" id="{DAD72E6C-C503-DC7F-AF01-3C27BBDC6803}"/>
                </a:ext>
              </a:extLst>
            </p:cNvPr>
            <p:cNvSpPr/>
            <p:nvPr/>
          </p:nvSpPr>
          <p:spPr>
            <a:xfrm>
              <a:off x="6079362" y="3227323"/>
              <a:ext cx="283464" cy="49339"/>
            </a:xfrm>
            <a:custGeom>
              <a:avLst/>
              <a:gdLst>
                <a:gd name="connsiteX0" fmla="*/ 0 w 283464"/>
                <a:gd name="connsiteY0" fmla="*/ 23622 h 49339"/>
                <a:gd name="connsiteX1" fmla="*/ 117443 w 283464"/>
                <a:gd name="connsiteY1" fmla="*/ 0 h 49339"/>
                <a:gd name="connsiteX2" fmla="*/ 283464 w 283464"/>
                <a:gd name="connsiteY2" fmla="*/ 49340 h 49339"/>
              </a:gdLst>
              <a:ahLst/>
              <a:cxnLst>
                <a:cxn ang="0">
                  <a:pos x="connsiteX0" y="connsiteY0"/>
                </a:cxn>
                <a:cxn ang="0">
                  <a:pos x="connsiteX1" y="connsiteY1"/>
                </a:cxn>
                <a:cxn ang="0">
                  <a:pos x="connsiteX2" y="connsiteY2"/>
                </a:cxn>
              </a:cxnLst>
              <a:rect l="l" t="t" r="r" b="b"/>
              <a:pathLst>
                <a:path w="283464" h="49339">
                  <a:moveTo>
                    <a:pt x="0" y="23622"/>
                  </a:moveTo>
                  <a:cubicBezTo>
                    <a:pt x="36100" y="8477"/>
                    <a:pt x="75819" y="0"/>
                    <a:pt x="117443" y="0"/>
                  </a:cubicBezTo>
                  <a:cubicBezTo>
                    <a:pt x="178689" y="0"/>
                    <a:pt x="235649" y="18098"/>
                    <a:pt x="283464" y="49340"/>
                  </a:cubicBezTo>
                </a:path>
              </a:pathLst>
            </a:custGeom>
            <a:noFill/>
            <a:ln w="635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gra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7E37FF90-2519-AB77-B4AA-8CE89436957D}"/>
                </a:ext>
              </a:extLst>
            </p:cNvPr>
            <p:cNvSpPr/>
            <p:nvPr/>
          </p:nvSpPr>
          <p:spPr>
            <a:xfrm>
              <a:off x="5889719" y="3345052"/>
              <a:ext cx="614267" cy="504253"/>
            </a:xfrm>
            <a:custGeom>
              <a:avLst/>
              <a:gdLst>
                <a:gd name="connsiteX0" fmla="*/ 575596 w 614267"/>
                <a:gd name="connsiteY0" fmla="*/ 42481 h 504253"/>
                <a:gd name="connsiteX1" fmla="*/ 614267 w 614267"/>
                <a:gd name="connsiteY1" fmla="*/ 194215 h 504253"/>
                <a:gd name="connsiteX2" fmla="*/ 307181 w 614267"/>
                <a:gd name="connsiteY2" fmla="*/ 504254 h 504253"/>
                <a:gd name="connsiteX3" fmla="*/ 0 w 614267"/>
                <a:gd name="connsiteY3" fmla="*/ 194215 h 504253"/>
                <a:gd name="connsiteX4" fmla="*/ 0 w 614267"/>
                <a:gd name="connsiteY4" fmla="*/ 194215 h 504253"/>
                <a:gd name="connsiteX5" fmla="*/ 66580 w 614267"/>
                <a:gd name="connsiteY5" fmla="*/ 0 h 504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4267" h="504253">
                  <a:moveTo>
                    <a:pt x="575596" y="42481"/>
                  </a:moveTo>
                  <a:cubicBezTo>
                    <a:pt x="600266" y="87440"/>
                    <a:pt x="614267" y="139160"/>
                    <a:pt x="614267" y="194215"/>
                  </a:cubicBezTo>
                  <a:cubicBezTo>
                    <a:pt x="614267" y="364141"/>
                    <a:pt x="477393" y="504254"/>
                    <a:pt x="307181" y="504254"/>
                  </a:cubicBezTo>
                  <a:cubicBezTo>
                    <a:pt x="136970" y="504254"/>
                    <a:pt x="0" y="364141"/>
                    <a:pt x="0" y="194215"/>
                  </a:cubicBezTo>
                  <a:lnTo>
                    <a:pt x="0" y="194215"/>
                  </a:lnTo>
                  <a:cubicBezTo>
                    <a:pt x="0" y="121348"/>
                    <a:pt x="24098" y="54102"/>
                    <a:pt x="66580" y="0"/>
                  </a:cubicBezTo>
                </a:path>
              </a:pathLst>
            </a:custGeom>
            <a:noFill/>
            <a:ln w="635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gra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690920CB-AD54-F998-29D1-230D4194CDB2}"/>
                </a:ext>
              </a:extLst>
            </p:cNvPr>
            <p:cNvSpPr/>
            <p:nvPr/>
          </p:nvSpPr>
          <p:spPr>
            <a:xfrm>
              <a:off x="5948965" y="3354387"/>
              <a:ext cx="60102" cy="9525"/>
            </a:xfrm>
            <a:custGeom>
              <a:avLst/>
              <a:gdLst>
                <a:gd name="connsiteX0" fmla="*/ 60103 w 60102"/>
                <a:gd name="connsiteY0" fmla="*/ 0 h 9525"/>
                <a:gd name="connsiteX1" fmla="*/ 0 w 60102"/>
                <a:gd name="connsiteY1" fmla="*/ 0 h 9525"/>
              </a:gdLst>
              <a:ahLst/>
              <a:cxnLst>
                <a:cxn ang="0">
                  <a:pos x="connsiteX0" y="connsiteY0"/>
                </a:cxn>
                <a:cxn ang="0">
                  <a:pos x="connsiteX1" y="connsiteY1"/>
                </a:cxn>
              </a:cxnLst>
              <a:rect l="l" t="t" r="r" b="b"/>
              <a:pathLst>
                <a:path w="60102" h="9525">
                  <a:moveTo>
                    <a:pt x="60103" y="0"/>
                  </a:moveTo>
                  <a:cubicBezTo>
                    <a:pt x="0" y="0"/>
                    <a:pt x="0" y="0"/>
                    <a:pt x="0" y="0"/>
                  </a:cubicBezTo>
                </a:path>
              </a:pathLst>
            </a:custGeom>
            <a:noFill/>
            <a:ln w="635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gradFill>
                <a:effectLst/>
                <a:uLnTx/>
                <a:uFillTx/>
                <a:latin typeface="Calibri" panose="020F0502020204030204"/>
                <a:ea typeface="+mn-ea"/>
                <a:cs typeface="+mn-cs"/>
              </a:endParaRPr>
            </a:p>
          </p:txBody>
        </p:sp>
        <p:sp>
          <p:nvSpPr>
            <p:cNvPr id="26" name="Freeform: Shape 25">
              <a:extLst>
                <a:ext uri="{FF2B5EF4-FFF2-40B4-BE49-F238E27FC236}">
                  <a16:creationId xmlns:a16="http://schemas.microsoft.com/office/drawing/2014/main" id="{D417843D-25C3-2C0F-EEC0-A26065FD2448}"/>
                </a:ext>
              </a:extLst>
            </p:cNvPr>
            <p:cNvSpPr/>
            <p:nvPr/>
          </p:nvSpPr>
          <p:spPr>
            <a:xfrm>
              <a:off x="5928676" y="3315048"/>
              <a:ext cx="229266" cy="498729"/>
            </a:xfrm>
            <a:custGeom>
              <a:avLst/>
              <a:gdLst>
                <a:gd name="connsiteX0" fmla="*/ 125730 w 229266"/>
                <a:gd name="connsiteY0" fmla="*/ 498729 h 498729"/>
                <a:gd name="connsiteX1" fmla="*/ 149828 w 229266"/>
                <a:gd name="connsiteY1" fmla="*/ 470726 h 498729"/>
                <a:gd name="connsiteX2" fmla="*/ 142399 w 229266"/>
                <a:gd name="connsiteY2" fmla="*/ 420338 h 498729"/>
                <a:gd name="connsiteX3" fmla="*/ 94298 w 229266"/>
                <a:gd name="connsiteY3" fmla="*/ 388620 h 498729"/>
                <a:gd name="connsiteX4" fmla="*/ 31433 w 229266"/>
                <a:gd name="connsiteY4" fmla="*/ 388620 h 498729"/>
                <a:gd name="connsiteX5" fmla="*/ 0 w 229266"/>
                <a:gd name="connsiteY5" fmla="*/ 317659 h 498729"/>
                <a:gd name="connsiteX6" fmla="*/ 31433 w 229266"/>
                <a:gd name="connsiteY6" fmla="*/ 226124 h 498729"/>
                <a:gd name="connsiteX7" fmla="*/ 68390 w 229266"/>
                <a:gd name="connsiteY7" fmla="*/ 224218 h 498729"/>
                <a:gd name="connsiteX8" fmla="*/ 109061 w 229266"/>
                <a:gd name="connsiteY8" fmla="*/ 272796 h 498729"/>
                <a:gd name="connsiteX9" fmla="*/ 149733 w 229266"/>
                <a:gd name="connsiteY9" fmla="*/ 252222 h 498729"/>
                <a:gd name="connsiteX10" fmla="*/ 133064 w 229266"/>
                <a:gd name="connsiteY10" fmla="*/ 203644 h 498729"/>
                <a:gd name="connsiteX11" fmla="*/ 147828 w 229266"/>
                <a:gd name="connsiteY11" fmla="*/ 143828 h 498729"/>
                <a:gd name="connsiteX12" fmla="*/ 229267 w 229266"/>
                <a:gd name="connsiteY12" fmla="*/ 61627 h 498729"/>
                <a:gd name="connsiteX13" fmla="*/ 181166 w 229266"/>
                <a:gd name="connsiteY13" fmla="*/ 0 h 498729"/>
                <a:gd name="connsiteX14" fmla="*/ 153067 w 229266"/>
                <a:gd name="connsiteY14" fmla="*/ 33147 h 498729"/>
                <a:gd name="connsiteX15" fmla="*/ 147923 w 229266"/>
                <a:gd name="connsiteY15" fmla="*/ 39338 h 498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29266" h="498729">
                  <a:moveTo>
                    <a:pt x="125730" y="498729"/>
                  </a:moveTo>
                  <a:cubicBezTo>
                    <a:pt x="149828" y="470726"/>
                    <a:pt x="149828" y="470726"/>
                    <a:pt x="149828" y="470726"/>
                  </a:cubicBezTo>
                  <a:cubicBezTo>
                    <a:pt x="142399" y="420338"/>
                    <a:pt x="142399" y="420338"/>
                    <a:pt x="142399" y="420338"/>
                  </a:cubicBezTo>
                  <a:cubicBezTo>
                    <a:pt x="94298" y="388620"/>
                    <a:pt x="94298" y="388620"/>
                    <a:pt x="94298" y="388620"/>
                  </a:cubicBezTo>
                  <a:cubicBezTo>
                    <a:pt x="31433" y="388620"/>
                    <a:pt x="31433" y="388620"/>
                    <a:pt x="31433" y="388620"/>
                  </a:cubicBezTo>
                  <a:cubicBezTo>
                    <a:pt x="0" y="317659"/>
                    <a:pt x="0" y="317659"/>
                    <a:pt x="0" y="317659"/>
                  </a:cubicBezTo>
                  <a:cubicBezTo>
                    <a:pt x="31433" y="226124"/>
                    <a:pt x="31433" y="226124"/>
                    <a:pt x="31433" y="226124"/>
                  </a:cubicBezTo>
                  <a:cubicBezTo>
                    <a:pt x="68390" y="224218"/>
                    <a:pt x="68390" y="224218"/>
                    <a:pt x="68390" y="224218"/>
                  </a:cubicBezTo>
                  <a:cubicBezTo>
                    <a:pt x="109061" y="272796"/>
                    <a:pt x="109061" y="272796"/>
                    <a:pt x="109061" y="272796"/>
                  </a:cubicBezTo>
                  <a:cubicBezTo>
                    <a:pt x="149733" y="252222"/>
                    <a:pt x="149733" y="252222"/>
                    <a:pt x="149733" y="252222"/>
                  </a:cubicBezTo>
                  <a:cubicBezTo>
                    <a:pt x="133064" y="203644"/>
                    <a:pt x="133064" y="203644"/>
                    <a:pt x="133064" y="203644"/>
                  </a:cubicBezTo>
                  <a:cubicBezTo>
                    <a:pt x="147828" y="143828"/>
                    <a:pt x="147828" y="143828"/>
                    <a:pt x="147828" y="143828"/>
                  </a:cubicBezTo>
                  <a:cubicBezTo>
                    <a:pt x="229267" y="61627"/>
                    <a:pt x="229267" y="61627"/>
                    <a:pt x="229267" y="61627"/>
                  </a:cubicBezTo>
                  <a:cubicBezTo>
                    <a:pt x="181166" y="0"/>
                    <a:pt x="181166" y="0"/>
                    <a:pt x="181166" y="0"/>
                  </a:cubicBezTo>
                  <a:cubicBezTo>
                    <a:pt x="165830" y="18097"/>
                    <a:pt x="157544" y="27813"/>
                    <a:pt x="153067" y="33147"/>
                  </a:cubicBezTo>
                  <a:cubicBezTo>
                    <a:pt x="147923" y="39338"/>
                    <a:pt x="147923" y="39338"/>
                    <a:pt x="147923" y="39338"/>
                  </a:cubicBezTo>
                </a:path>
              </a:pathLst>
            </a:custGeom>
            <a:noFill/>
            <a:ln w="635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gra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04B95F38-FC1F-5A00-10D6-9F284DAAE06E}"/>
                </a:ext>
              </a:extLst>
            </p:cNvPr>
            <p:cNvSpPr/>
            <p:nvPr/>
          </p:nvSpPr>
          <p:spPr>
            <a:xfrm>
              <a:off x="6187566" y="3272186"/>
              <a:ext cx="316420" cy="495014"/>
            </a:xfrm>
            <a:custGeom>
              <a:avLst/>
              <a:gdLst>
                <a:gd name="connsiteX0" fmla="*/ 166592 w 316420"/>
                <a:gd name="connsiteY0" fmla="*/ 0 h 495014"/>
                <a:gd name="connsiteX1" fmla="*/ 48196 w 316420"/>
                <a:gd name="connsiteY1" fmla="*/ 59817 h 495014"/>
                <a:gd name="connsiteX2" fmla="*/ 74105 w 316420"/>
                <a:gd name="connsiteY2" fmla="*/ 127063 h 495014"/>
                <a:gd name="connsiteX3" fmla="*/ 136969 w 316420"/>
                <a:gd name="connsiteY3" fmla="*/ 127063 h 495014"/>
                <a:gd name="connsiteX4" fmla="*/ 107347 w 316420"/>
                <a:gd name="connsiteY4" fmla="*/ 170021 h 495014"/>
                <a:gd name="connsiteX5" fmla="*/ 48101 w 316420"/>
                <a:gd name="connsiteY5" fmla="*/ 198025 h 495014"/>
                <a:gd name="connsiteX6" fmla="*/ 0 w 316420"/>
                <a:gd name="connsiteY6" fmla="*/ 268986 h 495014"/>
                <a:gd name="connsiteX7" fmla="*/ 14764 w 316420"/>
                <a:gd name="connsiteY7" fmla="*/ 336232 h 495014"/>
                <a:gd name="connsiteX8" fmla="*/ 83249 w 316420"/>
                <a:gd name="connsiteY8" fmla="*/ 375476 h 495014"/>
                <a:gd name="connsiteX9" fmla="*/ 105442 w 316420"/>
                <a:gd name="connsiteY9" fmla="*/ 351187 h 495014"/>
                <a:gd name="connsiteX10" fmla="*/ 125825 w 316420"/>
                <a:gd name="connsiteY10" fmla="*/ 411004 h 495014"/>
                <a:gd name="connsiteX11" fmla="*/ 103632 w 316420"/>
                <a:gd name="connsiteY11" fmla="*/ 495014 h 495014"/>
                <a:gd name="connsiteX12" fmla="*/ 155448 w 316420"/>
                <a:gd name="connsiteY12" fmla="*/ 470726 h 495014"/>
                <a:gd name="connsiteX13" fmla="*/ 181356 w 316420"/>
                <a:gd name="connsiteY13" fmla="*/ 433388 h 495014"/>
                <a:gd name="connsiteX14" fmla="*/ 181356 w 316420"/>
                <a:gd name="connsiteY14" fmla="*/ 268986 h 495014"/>
                <a:gd name="connsiteX15" fmla="*/ 144399 w 316420"/>
                <a:gd name="connsiteY15" fmla="*/ 211074 h 495014"/>
                <a:gd name="connsiteX16" fmla="*/ 181356 w 316420"/>
                <a:gd name="connsiteY16" fmla="*/ 186785 h 495014"/>
                <a:gd name="connsiteX17" fmla="*/ 227648 w 316420"/>
                <a:gd name="connsiteY17" fmla="*/ 211074 h 495014"/>
                <a:gd name="connsiteX18" fmla="*/ 268319 w 316420"/>
                <a:gd name="connsiteY18" fmla="*/ 272701 h 495014"/>
                <a:gd name="connsiteX19" fmla="*/ 268319 w 316420"/>
                <a:gd name="connsiteY19" fmla="*/ 302609 h 495014"/>
                <a:gd name="connsiteX20" fmla="*/ 316421 w 316420"/>
                <a:gd name="connsiteY20" fmla="*/ 293180 h 495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16420" h="495014">
                  <a:moveTo>
                    <a:pt x="166592" y="0"/>
                  </a:moveTo>
                  <a:cubicBezTo>
                    <a:pt x="48196" y="59817"/>
                    <a:pt x="48196" y="59817"/>
                    <a:pt x="48196" y="59817"/>
                  </a:cubicBezTo>
                  <a:cubicBezTo>
                    <a:pt x="74105" y="127063"/>
                    <a:pt x="74105" y="127063"/>
                    <a:pt x="74105" y="127063"/>
                  </a:cubicBezTo>
                  <a:cubicBezTo>
                    <a:pt x="136969" y="127063"/>
                    <a:pt x="136969" y="127063"/>
                    <a:pt x="136969" y="127063"/>
                  </a:cubicBezTo>
                  <a:cubicBezTo>
                    <a:pt x="107347" y="170021"/>
                    <a:pt x="107347" y="170021"/>
                    <a:pt x="107347" y="170021"/>
                  </a:cubicBezTo>
                  <a:cubicBezTo>
                    <a:pt x="48101" y="198025"/>
                    <a:pt x="48101" y="198025"/>
                    <a:pt x="48101" y="198025"/>
                  </a:cubicBezTo>
                  <a:cubicBezTo>
                    <a:pt x="0" y="268986"/>
                    <a:pt x="0" y="268986"/>
                    <a:pt x="0" y="268986"/>
                  </a:cubicBezTo>
                  <a:cubicBezTo>
                    <a:pt x="14764" y="336232"/>
                    <a:pt x="14764" y="336232"/>
                    <a:pt x="14764" y="336232"/>
                  </a:cubicBezTo>
                  <a:cubicBezTo>
                    <a:pt x="83249" y="375476"/>
                    <a:pt x="83249" y="375476"/>
                    <a:pt x="83249" y="375476"/>
                  </a:cubicBezTo>
                  <a:cubicBezTo>
                    <a:pt x="105442" y="351187"/>
                    <a:pt x="105442" y="351187"/>
                    <a:pt x="105442" y="351187"/>
                  </a:cubicBezTo>
                  <a:cubicBezTo>
                    <a:pt x="125825" y="411004"/>
                    <a:pt x="125825" y="411004"/>
                    <a:pt x="125825" y="411004"/>
                  </a:cubicBezTo>
                  <a:cubicBezTo>
                    <a:pt x="103632" y="495014"/>
                    <a:pt x="103632" y="495014"/>
                    <a:pt x="103632" y="495014"/>
                  </a:cubicBezTo>
                  <a:cubicBezTo>
                    <a:pt x="155448" y="470726"/>
                    <a:pt x="155448" y="470726"/>
                    <a:pt x="155448" y="470726"/>
                  </a:cubicBezTo>
                  <a:cubicBezTo>
                    <a:pt x="181356" y="433388"/>
                    <a:pt x="181356" y="433388"/>
                    <a:pt x="181356" y="433388"/>
                  </a:cubicBezTo>
                  <a:cubicBezTo>
                    <a:pt x="181356" y="268986"/>
                    <a:pt x="181356" y="268986"/>
                    <a:pt x="181356" y="268986"/>
                  </a:cubicBezTo>
                  <a:cubicBezTo>
                    <a:pt x="144399" y="211074"/>
                    <a:pt x="144399" y="211074"/>
                    <a:pt x="144399" y="211074"/>
                  </a:cubicBezTo>
                  <a:cubicBezTo>
                    <a:pt x="181356" y="186785"/>
                    <a:pt x="181356" y="186785"/>
                    <a:pt x="181356" y="186785"/>
                  </a:cubicBezTo>
                  <a:cubicBezTo>
                    <a:pt x="227648" y="211074"/>
                    <a:pt x="227648" y="211074"/>
                    <a:pt x="227648" y="211074"/>
                  </a:cubicBezTo>
                  <a:cubicBezTo>
                    <a:pt x="268319" y="272701"/>
                    <a:pt x="268319" y="272701"/>
                    <a:pt x="268319" y="272701"/>
                  </a:cubicBezTo>
                  <a:cubicBezTo>
                    <a:pt x="268319" y="302609"/>
                    <a:pt x="268319" y="302609"/>
                    <a:pt x="268319" y="302609"/>
                  </a:cubicBezTo>
                  <a:cubicBezTo>
                    <a:pt x="316421" y="293180"/>
                    <a:pt x="316421" y="293180"/>
                    <a:pt x="316421" y="293180"/>
                  </a:cubicBezTo>
                </a:path>
              </a:pathLst>
            </a:custGeom>
            <a:noFill/>
            <a:ln w="635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gra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EAC0E2A1-8EB9-5C57-22A8-DDDC06FD3CD0}"/>
                </a:ext>
              </a:extLst>
            </p:cNvPr>
            <p:cNvSpPr/>
            <p:nvPr/>
          </p:nvSpPr>
          <p:spPr>
            <a:xfrm>
              <a:off x="6378704" y="3177396"/>
              <a:ext cx="172042" cy="262430"/>
            </a:xfrm>
            <a:custGeom>
              <a:avLst/>
              <a:gdLst>
                <a:gd name="connsiteX0" fmla="*/ 143761 w 172042"/>
                <a:gd name="connsiteY0" fmla="*/ 148987 h 262430"/>
                <a:gd name="connsiteX1" fmla="*/ 11078 w 172042"/>
                <a:gd name="connsiteY1" fmla="*/ 262430 h 262430"/>
                <a:gd name="connsiteX2" fmla="*/ 219 w 172042"/>
                <a:gd name="connsiteY2" fmla="*/ 88218 h 262430"/>
                <a:gd name="connsiteX3" fmla="*/ 5744 w 172042"/>
                <a:gd name="connsiteY3" fmla="*/ 52975 h 262430"/>
                <a:gd name="connsiteX4" fmla="*/ 119282 w 172042"/>
                <a:gd name="connsiteY4" fmla="*/ 6874 h 262430"/>
                <a:gd name="connsiteX5" fmla="*/ 165097 w 172042"/>
                <a:gd name="connsiteY5" fmla="*/ 120508 h 262430"/>
                <a:gd name="connsiteX6" fmla="*/ 143761 w 172042"/>
                <a:gd name="connsiteY6" fmla="*/ 148987 h 262430"/>
                <a:gd name="connsiteX7" fmla="*/ 143761 w 172042"/>
                <a:gd name="connsiteY7" fmla="*/ 148987 h 262430"/>
                <a:gd name="connsiteX8" fmla="*/ 104232 w 172042"/>
                <a:gd name="connsiteY8" fmla="*/ 42688 h 262430"/>
                <a:gd name="connsiteX9" fmla="*/ 41367 w 172042"/>
                <a:gd name="connsiteY9" fmla="*/ 68215 h 262430"/>
                <a:gd name="connsiteX10" fmla="*/ 66704 w 172042"/>
                <a:gd name="connsiteY10" fmla="*/ 131080 h 262430"/>
                <a:gd name="connsiteX11" fmla="*/ 129569 w 172042"/>
                <a:gd name="connsiteY11" fmla="*/ 105553 h 262430"/>
                <a:gd name="connsiteX12" fmla="*/ 104232 w 172042"/>
                <a:gd name="connsiteY12" fmla="*/ 42688 h 262430"/>
                <a:gd name="connsiteX13" fmla="*/ 104232 w 172042"/>
                <a:gd name="connsiteY13" fmla="*/ 42688 h 262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042" h="262430">
                  <a:moveTo>
                    <a:pt x="143761" y="148987"/>
                  </a:moveTo>
                  <a:cubicBezTo>
                    <a:pt x="11078" y="262430"/>
                    <a:pt x="11078" y="262430"/>
                    <a:pt x="11078" y="262430"/>
                  </a:cubicBezTo>
                  <a:cubicBezTo>
                    <a:pt x="219" y="88218"/>
                    <a:pt x="219" y="88218"/>
                    <a:pt x="219" y="88218"/>
                  </a:cubicBezTo>
                  <a:cubicBezTo>
                    <a:pt x="-638" y="76216"/>
                    <a:pt x="981" y="64310"/>
                    <a:pt x="5744" y="52975"/>
                  </a:cubicBezTo>
                  <a:cubicBezTo>
                    <a:pt x="24413" y="8875"/>
                    <a:pt x="75276" y="-11795"/>
                    <a:pt x="119282" y="6874"/>
                  </a:cubicBezTo>
                  <a:cubicBezTo>
                    <a:pt x="163287" y="25543"/>
                    <a:pt x="183861" y="76407"/>
                    <a:pt x="165097" y="120508"/>
                  </a:cubicBezTo>
                  <a:cubicBezTo>
                    <a:pt x="160430" y="131747"/>
                    <a:pt x="153000" y="141272"/>
                    <a:pt x="143761" y="148987"/>
                  </a:cubicBezTo>
                  <a:lnTo>
                    <a:pt x="143761" y="148987"/>
                  </a:lnTo>
                  <a:close/>
                  <a:moveTo>
                    <a:pt x="104232" y="42688"/>
                  </a:moveTo>
                  <a:cubicBezTo>
                    <a:pt x="79848" y="32401"/>
                    <a:pt x="51749" y="43831"/>
                    <a:pt x="41367" y="68215"/>
                  </a:cubicBezTo>
                  <a:cubicBezTo>
                    <a:pt x="30985" y="92599"/>
                    <a:pt x="42415" y="120793"/>
                    <a:pt x="66704" y="131080"/>
                  </a:cubicBezTo>
                  <a:cubicBezTo>
                    <a:pt x="91088" y="141367"/>
                    <a:pt x="119186" y="129937"/>
                    <a:pt x="129569" y="105553"/>
                  </a:cubicBezTo>
                  <a:cubicBezTo>
                    <a:pt x="139951" y="81169"/>
                    <a:pt x="128521" y="53071"/>
                    <a:pt x="104232" y="42688"/>
                  </a:cubicBezTo>
                  <a:lnTo>
                    <a:pt x="104232" y="42688"/>
                  </a:lnTo>
                  <a:close/>
                </a:path>
              </a:pathLst>
            </a:custGeom>
            <a:noFill/>
            <a:ln w="635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gra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BF7F1FA9-F6A1-38BB-ECC8-75FCDE25E21C}"/>
                </a:ext>
              </a:extLst>
            </p:cNvPr>
            <p:cNvSpPr/>
            <p:nvPr/>
          </p:nvSpPr>
          <p:spPr>
            <a:xfrm>
              <a:off x="5889655" y="3149732"/>
              <a:ext cx="193421" cy="244849"/>
            </a:xfrm>
            <a:custGeom>
              <a:avLst/>
              <a:gdLst>
                <a:gd name="connsiteX0" fmla="*/ 170657 w 193421"/>
                <a:gd name="connsiteY0" fmla="*/ 71781 h 244849"/>
                <a:gd name="connsiteX1" fmla="*/ 193422 w 193421"/>
                <a:gd name="connsiteY1" fmla="*/ 244850 h 244849"/>
                <a:gd name="connsiteX2" fmla="*/ 41498 w 193421"/>
                <a:gd name="connsiteY2" fmla="*/ 159030 h 244849"/>
                <a:gd name="connsiteX3" fmla="*/ 14923 w 193421"/>
                <a:gd name="connsiteY3" fmla="*/ 135122 h 244849"/>
                <a:gd name="connsiteX4" fmla="*/ 38164 w 193421"/>
                <a:gd name="connsiteY4" fmla="*/ 14821 h 244849"/>
                <a:gd name="connsiteX5" fmla="*/ 158465 w 193421"/>
                <a:gd name="connsiteY5" fmla="*/ 38253 h 244849"/>
                <a:gd name="connsiteX6" fmla="*/ 170657 w 193421"/>
                <a:gd name="connsiteY6" fmla="*/ 71781 h 244849"/>
                <a:gd name="connsiteX7" fmla="*/ 170657 w 193421"/>
                <a:gd name="connsiteY7" fmla="*/ 71781 h 244849"/>
                <a:gd name="connsiteX8" fmla="*/ 59976 w 193421"/>
                <a:gd name="connsiteY8" fmla="*/ 47111 h 244849"/>
                <a:gd name="connsiteX9" fmla="*/ 47118 w 193421"/>
                <a:gd name="connsiteY9" fmla="*/ 113691 h 244849"/>
                <a:gd name="connsiteX10" fmla="*/ 113697 w 193421"/>
                <a:gd name="connsiteY10" fmla="*/ 126645 h 244849"/>
                <a:gd name="connsiteX11" fmla="*/ 126556 w 193421"/>
                <a:gd name="connsiteY11" fmla="*/ 60065 h 244849"/>
                <a:gd name="connsiteX12" fmla="*/ 59976 w 193421"/>
                <a:gd name="connsiteY12" fmla="*/ 47111 h 244849"/>
                <a:gd name="connsiteX13" fmla="*/ 59976 w 193421"/>
                <a:gd name="connsiteY13" fmla="*/ 47111 h 244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3421" h="244849">
                  <a:moveTo>
                    <a:pt x="170657" y="71781"/>
                  </a:moveTo>
                  <a:cubicBezTo>
                    <a:pt x="193422" y="244850"/>
                    <a:pt x="193422" y="244850"/>
                    <a:pt x="193422" y="244850"/>
                  </a:cubicBezTo>
                  <a:cubicBezTo>
                    <a:pt x="41498" y="159030"/>
                    <a:pt x="41498" y="159030"/>
                    <a:pt x="41498" y="159030"/>
                  </a:cubicBezTo>
                  <a:cubicBezTo>
                    <a:pt x="31020" y="153219"/>
                    <a:pt x="21876" y="145314"/>
                    <a:pt x="14923" y="135122"/>
                  </a:cubicBezTo>
                  <a:cubicBezTo>
                    <a:pt x="-11937" y="95403"/>
                    <a:pt x="-1555" y="41586"/>
                    <a:pt x="38164" y="14821"/>
                  </a:cubicBezTo>
                  <a:cubicBezTo>
                    <a:pt x="77883" y="-11944"/>
                    <a:pt x="131604" y="-1467"/>
                    <a:pt x="158465" y="38253"/>
                  </a:cubicBezTo>
                  <a:cubicBezTo>
                    <a:pt x="165323" y="48444"/>
                    <a:pt x="169228" y="59874"/>
                    <a:pt x="170657" y="71781"/>
                  </a:cubicBezTo>
                  <a:lnTo>
                    <a:pt x="170657" y="71781"/>
                  </a:lnTo>
                  <a:close/>
                  <a:moveTo>
                    <a:pt x="59976" y="47111"/>
                  </a:moveTo>
                  <a:cubicBezTo>
                    <a:pt x="38069" y="61875"/>
                    <a:pt x="32259" y="91688"/>
                    <a:pt x="47118" y="113691"/>
                  </a:cubicBezTo>
                  <a:cubicBezTo>
                    <a:pt x="61977" y="135693"/>
                    <a:pt x="91790" y="141504"/>
                    <a:pt x="113697" y="126645"/>
                  </a:cubicBezTo>
                  <a:cubicBezTo>
                    <a:pt x="135605" y="111786"/>
                    <a:pt x="141415" y="82068"/>
                    <a:pt x="126556" y="60065"/>
                  </a:cubicBezTo>
                  <a:cubicBezTo>
                    <a:pt x="111697" y="38062"/>
                    <a:pt x="81979" y="32347"/>
                    <a:pt x="59976" y="47111"/>
                  </a:cubicBezTo>
                  <a:lnTo>
                    <a:pt x="59976" y="47111"/>
                  </a:lnTo>
                  <a:close/>
                </a:path>
              </a:pathLst>
            </a:custGeom>
            <a:noFill/>
            <a:ln w="635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gradFill>
                <a:effectLst/>
                <a:uLnTx/>
                <a:uFillTx/>
                <a:latin typeface="Calibri" panose="020F0502020204030204"/>
                <a:ea typeface="+mn-ea"/>
                <a:cs typeface="+mn-cs"/>
              </a:endParaRPr>
            </a:p>
          </p:txBody>
        </p:sp>
      </p:grpSp>
      <p:grpSp>
        <p:nvGrpSpPr>
          <p:cNvPr id="30" name="Group 29">
            <a:extLst>
              <a:ext uri="{FF2B5EF4-FFF2-40B4-BE49-F238E27FC236}">
                <a16:creationId xmlns:a16="http://schemas.microsoft.com/office/drawing/2014/main" id="{F98D6492-73D6-D48A-3868-F269B622E2FC}"/>
              </a:ext>
              <a:ext uri="{C183D7F6-B498-43B3-948B-1728B52AA6E4}">
                <adec:decorative xmlns:adec="http://schemas.microsoft.com/office/drawing/2017/decorative" val="1"/>
              </a:ext>
            </a:extLst>
          </p:cNvPr>
          <p:cNvGrpSpPr/>
          <p:nvPr/>
        </p:nvGrpSpPr>
        <p:grpSpPr>
          <a:xfrm rot="2564534">
            <a:off x="5937214" y="4277597"/>
            <a:ext cx="317566" cy="319642"/>
            <a:chOff x="1603375" y="984250"/>
            <a:chExt cx="242888" cy="244476"/>
          </a:xfrm>
        </p:grpSpPr>
        <p:sp>
          <p:nvSpPr>
            <p:cNvPr id="31" name="Oval 165">
              <a:extLst>
                <a:ext uri="{FF2B5EF4-FFF2-40B4-BE49-F238E27FC236}">
                  <a16:creationId xmlns:a16="http://schemas.microsoft.com/office/drawing/2014/main" id="{877EECE7-01AE-3D51-F5EC-66B36D27E659}"/>
                </a:ext>
              </a:extLst>
            </p:cNvPr>
            <p:cNvSpPr>
              <a:spLocks noChangeArrowheads="1"/>
            </p:cNvSpPr>
            <p:nvPr/>
          </p:nvSpPr>
          <p:spPr bwMode="auto">
            <a:xfrm>
              <a:off x="1603375" y="984250"/>
              <a:ext cx="242888" cy="244475"/>
            </a:xfrm>
            <a:prstGeom prst="ellipse">
              <a:avLst/>
            </a:prstGeom>
            <a:noFill/>
            <a:ln w="635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gradFill>
                <a:effectLst/>
                <a:uLnTx/>
                <a:uFillTx/>
                <a:latin typeface="Calibri" panose="020F0502020204030204"/>
                <a:ea typeface="+mn-ea"/>
                <a:cs typeface="+mn-cs"/>
              </a:endParaRPr>
            </a:p>
          </p:txBody>
        </p:sp>
        <p:sp>
          <p:nvSpPr>
            <p:cNvPr id="32" name="Line 166">
              <a:extLst>
                <a:ext uri="{FF2B5EF4-FFF2-40B4-BE49-F238E27FC236}">
                  <a16:creationId xmlns:a16="http://schemas.microsoft.com/office/drawing/2014/main" id="{FD19ADA2-6A5C-C7FC-71F1-C82755A9114A}"/>
                </a:ext>
              </a:extLst>
            </p:cNvPr>
            <p:cNvSpPr>
              <a:spLocks noChangeShapeType="1"/>
            </p:cNvSpPr>
            <p:nvPr/>
          </p:nvSpPr>
          <p:spPr bwMode="auto">
            <a:xfrm>
              <a:off x="1725613" y="985838"/>
              <a:ext cx="0" cy="242888"/>
            </a:xfrm>
            <a:prstGeom prst="line">
              <a:avLst/>
            </a:prstGeom>
            <a:noFill/>
            <a:ln w="635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gra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218947926"/>
      </p:ext>
    </p:extLst>
  </p:cSld>
  <p:clrMapOvr>
    <a:masterClrMapping/>
  </p:clrMapOvr>
  <p:transition>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39EFDA9-BA3A-4120-8DA9-F10DDF9B3944}"/>
              </a:ext>
            </a:extLst>
          </p:cNvPr>
          <p:cNvSpPr>
            <a:spLocks noGrp="1"/>
          </p:cNvSpPr>
          <p:nvPr>
            <p:ph type="title"/>
          </p:nvPr>
        </p:nvSpPr>
        <p:spPr>
          <a:xfrm>
            <a:off x="576750" y="2930402"/>
            <a:ext cx="6226386" cy="997196"/>
          </a:xfrm>
        </p:spPr>
        <p:txBody>
          <a:bodyPr/>
          <a:lstStyle/>
          <a:p>
            <a:r>
              <a:rPr lang="en-GB" dirty="0"/>
              <a:t>Teams Rooms Pro Portal Enrolment</a:t>
            </a:r>
            <a:endParaRPr lang="en-US" dirty="0"/>
          </a:p>
        </p:txBody>
      </p:sp>
    </p:spTree>
    <p:extLst>
      <p:ext uri="{BB962C8B-B14F-4D97-AF65-F5344CB8AC3E}">
        <p14:creationId xmlns:p14="http://schemas.microsoft.com/office/powerpoint/2010/main" val="278973632"/>
      </p:ext>
    </p:extLst>
  </p:cSld>
  <p:clrMapOvr>
    <a:masterClrMapping/>
  </p:clrMapOvr>
  <p:transition spd="slow">
    <p:push dir="u"/>
  </p:transition>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D1B15C00-BC31-6E4B-B2BC-B1825A7087CA}"/>
              </a:ext>
              <a:ext uri="{C183D7F6-B498-43B3-948B-1728B52AA6E4}">
                <adec:decorative xmlns:adec="http://schemas.microsoft.com/office/drawing/2017/decorative" val="1"/>
              </a:ext>
            </a:extLst>
          </p:cNvPr>
          <p:cNvSpPr/>
          <p:nvPr/>
        </p:nvSpPr>
        <p:spPr bwMode="auto">
          <a:xfrm>
            <a:off x="0" y="5776855"/>
            <a:ext cx="12192000" cy="1102849"/>
          </a:xfrm>
          <a:prstGeom prst="rect">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8" name="Title 16">
            <a:extLst>
              <a:ext uri="{FF2B5EF4-FFF2-40B4-BE49-F238E27FC236}">
                <a16:creationId xmlns:a16="http://schemas.microsoft.com/office/drawing/2014/main" id="{836A9BE4-DD29-5B41-8FE8-7610BFFD0565}"/>
              </a:ext>
            </a:extLst>
          </p:cNvPr>
          <p:cNvSpPr>
            <a:spLocks noGrp="1"/>
          </p:cNvSpPr>
          <p:nvPr>
            <p:ph type="title"/>
          </p:nvPr>
        </p:nvSpPr>
        <p:spPr>
          <a:xfrm>
            <a:off x="631046" y="346618"/>
            <a:ext cx="11018520" cy="430887"/>
          </a:xfrm>
        </p:spPr>
        <p:txBody>
          <a:bodyPr/>
          <a:lstStyle/>
          <a:p>
            <a:r>
              <a:rPr lang="en-US" dirty="0"/>
              <a:t>Teams Rooms Pro Portal - Enrolment</a:t>
            </a:r>
          </a:p>
        </p:txBody>
      </p:sp>
      <p:sp>
        <p:nvSpPr>
          <p:cNvPr id="2" name="TextBox 1">
            <a:extLst>
              <a:ext uri="{FF2B5EF4-FFF2-40B4-BE49-F238E27FC236}">
                <a16:creationId xmlns:a16="http://schemas.microsoft.com/office/drawing/2014/main" id="{1C10B602-E130-3BED-5B95-18D2DF47A65E}"/>
              </a:ext>
            </a:extLst>
          </p:cNvPr>
          <p:cNvSpPr txBox="1"/>
          <p:nvPr/>
        </p:nvSpPr>
        <p:spPr>
          <a:xfrm>
            <a:off x="631046" y="947460"/>
            <a:ext cx="8308002"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61616"/>
                </a:solidFill>
                <a:effectLst/>
                <a:uLnTx/>
                <a:uFillTx/>
                <a:latin typeface="Segoe UI" panose="020B0502040204020203" pitchFamily="34" charset="0"/>
                <a:ea typeface="+mn-ea"/>
                <a:cs typeface="+mn-cs"/>
              </a:rPr>
              <a:t>Deployment requires onboarding Microsoft Teams Rooms devices to the Microsoft Teams Rooms Pro Management portal. </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3" name="Group 2">
            <a:extLst>
              <a:ext uri="{FF2B5EF4-FFF2-40B4-BE49-F238E27FC236}">
                <a16:creationId xmlns:a16="http://schemas.microsoft.com/office/drawing/2014/main" id="{3275473A-AF44-C0A5-2756-A9887D7B28F0}"/>
              </a:ext>
              <a:ext uri="{C183D7F6-B498-43B3-948B-1728B52AA6E4}">
                <adec:decorative xmlns:adec="http://schemas.microsoft.com/office/drawing/2017/decorative" val="1"/>
              </a:ext>
            </a:extLst>
          </p:cNvPr>
          <p:cNvGrpSpPr/>
          <p:nvPr/>
        </p:nvGrpSpPr>
        <p:grpSpPr>
          <a:xfrm>
            <a:off x="790420" y="2163200"/>
            <a:ext cx="665270" cy="665270"/>
            <a:chOff x="1011596" y="2485967"/>
            <a:chExt cx="665270" cy="665270"/>
          </a:xfrm>
        </p:grpSpPr>
        <p:sp>
          <p:nvSpPr>
            <p:cNvPr id="4" name="Oval 3">
              <a:extLst>
                <a:ext uri="{FF2B5EF4-FFF2-40B4-BE49-F238E27FC236}">
                  <a16:creationId xmlns:a16="http://schemas.microsoft.com/office/drawing/2014/main" id="{533EB218-9DBF-CB10-612F-6105A04E5B1A}"/>
                </a:ext>
              </a:extLst>
            </p:cNvPr>
            <p:cNvSpPr/>
            <p:nvPr/>
          </p:nvSpPr>
          <p:spPr bwMode="auto">
            <a:xfrm>
              <a:off x="1011596" y="2485967"/>
              <a:ext cx="665270" cy="665270"/>
            </a:xfrm>
            <a:prstGeom prst="ellipse">
              <a:avLst/>
            </a:prstGeom>
            <a:solidFill>
              <a:srgbClr val="FFFFFF"/>
            </a:solidFill>
            <a:effectLst>
              <a:outerShdw blurRad="127000" sx="102000" sy="102000" algn="ctr" rotWithShape="0">
                <a:srgbClr val="000000">
                  <a:alpha val="20000"/>
                </a:srgbClr>
              </a:outerShdw>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Semibold"/>
                <a:ea typeface="+mn-ea"/>
                <a:cs typeface="+mn-cs"/>
              </a:endParaRPr>
            </a:p>
          </p:txBody>
        </p:sp>
        <p:grpSp>
          <p:nvGrpSpPr>
            <p:cNvPr id="5" name="Group 4">
              <a:extLst>
                <a:ext uri="{FF2B5EF4-FFF2-40B4-BE49-F238E27FC236}">
                  <a16:creationId xmlns:a16="http://schemas.microsoft.com/office/drawing/2014/main" id="{01E2D326-FEEF-9331-3A1C-2DCD1931E11D}"/>
                </a:ext>
              </a:extLst>
            </p:cNvPr>
            <p:cNvGrpSpPr>
              <a:grpSpLocks noChangeAspect="1"/>
            </p:cNvGrpSpPr>
            <p:nvPr/>
          </p:nvGrpSpPr>
          <p:grpSpPr bwMode="auto">
            <a:xfrm>
              <a:off x="1152419" y="2672613"/>
              <a:ext cx="334922" cy="285838"/>
              <a:chOff x="-663" y="1153"/>
              <a:chExt cx="232" cy="198"/>
            </a:xfrm>
          </p:grpSpPr>
          <p:sp>
            <p:nvSpPr>
              <p:cNvPr id="6" name="Freeform 5">
                <a:extLst>
                  <a:ext uri="{FF2B5EF4-FFF2-40B4-BE49-F238E27FC236}">
                    <a16:creationId xmlns:a16="http://schemas.microsoft.com/office/drawing/2014/main" id="{F7424A09-A176-EC23-8ADB-57A94619C353}"/>
                  </a:ext>
                </a:extLst>
              </p:cNvPr>
              <p:cNvSpPr>
                <a:spLocks/>
              </p:cNvSpPr>
              <p:nvPr/>
            </p:nvSpPr>
            <p:spPr bwMode="auto">
              <a:xfrm>
                <a:off x="-663" y="1153"/>
                <a:ext cx="199" cy="198"/>
              </a:xfrm>
              <a:custGeom>
                <a:avLst/>
                <a:gdLst>
                  <a:gd name="T0" fmla="*/ 320 w 320"/>
                  <a:gd name="T1" fmla="*/ 0 h 320"/>
                  <a:gd name="T2" fmla="*/ 320 w 320"/>
                  <a:gd name="T3" fmla="*/ 0 h 320"/>
                  <a:gd name="T4" fmla="*/ 0 w 320"/>
                  <a:gd name="T5" fmla="*/ 0 h 320"/>
                  <a:gd name="T6" fmla="*/ 0 w 320"/>
                  <a:gd name="T7" fmla="*/ 320 h 320"/>
                  <a:gd name="T8" fmla="*/ 107 w 320"/>
                  <a:gd name="T9" fmla="*/ 320 h 320"/>
                  <a:gd name="T10" fmla="*/ 107 w 320"/>
                  <a:gd name="T11" fmla="*/ 80 h 320"/>
                  <a:gd name="T12" fmla="*/ 320 w 320"/>
                  <a:gd name="T13" fmla="*/ 80 h 320"/>
                  <a:gd name="T14" fmla="*/ 320 w 320"/>
                  <a:gd name="T15" fmla="*/ 0 h 3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0" h="320">
                    <a:moveTo>
                      <a:pt x="320" y="0"/>
                    </a:moveTo>
                    <a:lnTo>
                      <a:pt x="320" y="0"/>
                    </a:lnTo>
                    <a:lnTo>
                      <a:pt x="0" y="0"/>
                    </a:lnTo>
                    <a:lnTo>
                      <a:pt x="0" y="320"/>
                    </a:lnTo>
                    <a:lnTo>
                      <a:pt x="107" y="320"/>
                    </a:lnTo>
                    <a:lnTo>
                      <a:pt x="107" y="80"/>
                    </a:lnTo>
                    <a:lnTo>
                      <a:pt x="320" y="80"/>
                    </a:lnTo>
                    <a:lnTo>
                      <a:pt x="320" y="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8" name="Freeform 6">
                <a:extLst>
                  <a:ext uri="{FF2B5EF4-FFF2-40B4-BE49-F238E27FC236}">
                    <a16:creationId xmlns:a16="http://schemas.microsoft.com/office/drawing/2014/main" id="{6633A74C-DDE8-B008-DD53-08E8B9F1FC7E}"/>
                  </a:ext>
                </a:extLst>
              </p:cNvPr>
              <p:cNvSpPr>
                <a:spLocks/>
              </p:cNvSpPr>
              <p:nvPr/>
            </p:nvSpPr>
            <p:spPr bwMode="auto">
              <a:xfrm>
                <a:off x="-580" y="1219"/>
                <a:ext cx="133" cy="132"/>
              </a:xfrm>
              <a:custGeom>
                <a:avLst/>
                <a:gdLst>
                  <a:gd name="T0" fmla="*/ 214 w 214"/>
                  <a:gd name="T1" fmla="*/ 0 h 213"/>
                  <a:gd name="T2" fmla="*/ 214 w 214"/>
                  <a:gd name="T3" fmla="*/ 0 h 213"/>
                  <a:gd name="T4" fmla="*/ 0 w 214"/>
                  <a:gd name="T5" fmla="*/ 0 h 213"/>
                  <a:gd name="T6" fmla="*/ 0 w 214"/>
                  <a:gd name="T7" fmla="*/ 213 h 213"/>
                  <a:gd name="T8" fmla="*/ 107 w 214"/>
                  <a:gd name="T9" fmla="*/ 213 h 213"/>
                  <a:gd name="T10" fmla="*/ 107 w 214"/>
                  <a:gd name="T11" fmla="*/ 80 h 213"/>
                  <a:gd name="T12" fmla="*/ 214 w 214"/>
                  <a:gd name="T13" fmla="*/ 80 h 213"/>
                  <a:gd name="T14" fmla="*/ 214 w 214"/>
                  <a:gd name="T15" fmla="*/ 0 h 2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4" h="213">
                    <a:moveTo>
                      <a:pt x="214" y="0"/>
                    </a:moveTo>
                    <a:lnTo>
                      <a:pt x="214" y="0"/>
                    </a:lnTo>
                    <a:lnTo>
                      <a:pt x="0" y="0"/>
                    </a:lnTo>
                    <a:lnTo>
                      <a:pt x="0" y="213"/>
                    </a:lnTo>
                    <a:lnTo>
                      <a:pt x="107" y="213"/>
                    </a:lnTo>
                    <a:lnTo>
                      <a:pt x="107" y="80"/>
                    </a:lnTo>
                    <a:lnTo>
                      <a:pt x="214" y="80"/>
                    </a:lnTo>
                    <a:lnTo>
                      <a:pt x="214" y="0"/>
                    </a:ln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9" name="Freeform 7">
                <a:extLst>
                  <a:ext uri="{FF2B5EF4-FFF2-40B4-BE49-F238E27FC236}">
                    <a16:creationId xmlns:a16="http://schemas.microsoft.com/office/drawing/2014/main" id="{CA7DA357-C9F5-72C9-1517-A68FCC837121}"/>
                  </a:ext>
                </a:extLst>
              </p:cNvPr>
              <p:cNvSpPr>
                <a:spLocks/>
              </p:cNvSpPr>
              <p:nvPr/>
            </p:nvSpPr>
            <p:spPr bwMode="auto">
              <a:xfrm>
                <a:off x="-497" y="1286"/>
                <a:ext cx="66" cy="65"/>
              </a:xfrm>
              <a:custGeom>
                <a:avLst/>
                <a:gdLst>
                  <a:gd name="T0" fmla="*/ 0 w 106"/>
                  <a:gd name="T1" fmla="*/ 106 h 106"/>
                  <a:gd name="T2" fmla="*/ 0 w 106"/>
                  <a:gd name="T3" fmla="*/ 106 h 106"/>
                  <a:gd name="T4" fmla="*/ 106 w 106"/>
                  <a:gd name="T5" fmla="*/ 106 h 106"/>
                  <a:gd name="T6" fmla="*/ 106 w 106"/>
                  <a:gd name="T7" fmla="*/ 0 h 106"/>
                  <a:gd name="T8" fmla="*/ 0 w 106"/>
                  <a:gd name="T9" fmla="*/ 0 h 106"/>
                  <a:gd name="T10" fmla="*/ 0 w 106"/>
                  <a:gd name="T11" fmla="*/ 106 h 106"/>
                </a:gdLst>
                <a:ahLst/>
                <a:cxnLst>
                  <a:cxn ang="0">
                    <a:pos x="T0" y="T1"/>
                  </a:cxn>
                  <a:cxn ang="0">
                    <a:pos x="T2" y="T3"/>
                  </a:cxn>
                  <a:cxn ang="0">
                    <a:pos x="T4" y="T5"/>
                  </a:cxn>
                  <a:cxn ang="0">
                    <a:pos x="T6" y="T7"/>
                  </a:cxn>
                  <a:cxn ang="0">
                    <a:pos x="T8" y="T9"/>
                  </a:cxn>
                  <a:cxn ang="0">
                    <a:pos x="T10" y="T11"/>
                  </a:cxn>
                </a:cxnLst>
                <a:rect l="0" t="0" r="r" b="b"/>
                <a:pathLst>
                  <a:path w="106" h="106">
                    <a:moveTo>
                      <a:pt x="0" y="106"/>
                    </a:moveTo>
                    <a:lnTo>
                      <a:pt x="0" y="106"/>
                    </a:lnTo>
                    <a:lnTo>
                      <a:pt x="106" y="106"/>
                    </a:lnTo>
                    <a:lnTo>
                      <a:pt x="106" y="0"/>
                    </a:lnTo>
                    <a:lnTo>
                      <a:pt x="0" y="0"/>
                    </a:lnTo>
                    <a:lnTo>
                      <a:pt x="0" y="106"/>
                    </a:lnTo>
                    <a:close/>
                  </a:path>
                </a:pathLst>
              </a:custGeom>
              <a:solidFill>
                <a:srgbClr val="0078D7"/>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grpSp>
      </p:grpSp>
      <p:sp>
        <p:nvSpPr>
          <p:cNvPr id="10" name="Rectangle 9">
            <a:extLst>
              <a:ext uri="{FF2B5EF4-FFF2-40B4-BE49-F238E27FC236}">
                <a16:creationId xmlns:a16="http://schemas.microsoft.com/office/drawing/2014/main" id="{E9C415A7-AC85-86A8-A45D-A993E9CCC0DE}"/>
              </a:ext>
            </a:extLst>
          </p:cNvPr>
          <p:cNvSpPr/>
          <p:nvPr/>
        </p:nvSpPr>
        <p:spPr>
          <a:xfrm>
            <a:off x="631046" y="2084355"/>
            <a:ext cx="2798064" cy="822960"/>
          </a:xfrm>
          <a:prstGeom prst="rect">
            <a:avLst/>
          </a:prstGeom>
        </p:spPr>
        <p:txBody>
          <a:bodyPr wrap="square" lIns="1188720" tIns="0" rIns="182880" bIns="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accent1"/>
                </a:solidFill>
                <a:effectLst/>
                <a:uLnTx/>
                <a:uFillTx/>
                <a:latin typeface="Segoe UI Semibold"/>
                <a:ea typeface="+mn-ea"/>
                <a:cs typeface="Segoe UI Semibold" panose="020B0702040204020203" pitchFamily="34" charset="0"/>
              </a:rPr>
              <a:t>Set local Proxy settings</a:t>
            </a:r>
          </a:p>
        </p:txBody>
      </p:sp>
      <p:grpSp>
        <p:nvGrpSpPr>
          <p:cNvPr id="11" name="Group 10">
            <a:extLst>
              <a:ext uri="{FF2B5EF4-FFF2-40B4-BE49-F238E27FC236}">
                <a16:creationId xmlns:a16="http://schemas.microsoft.com/office/drawing/2014/main" id="{66C082F8-0BCB-60BA-3C6B-F2E208890446}"/>
              </a:ext>
              <a:ext uri="{C183D7F6-B498-43B3-948B-1728B52AA6E4}">
                <adec:decorative xmlns:adec="http://schemas.microsoft.com/office/drawing/2017/decorative" val="1"/>
              </a:ext>
            </a:extLst>
          </p:cNvPr>
          <p:cNvGrpSpPr/>
          <p:nvPr/>
        </p:nvGrpSpPr>
        <p:grpSpPr>
          <a:xfrm>
            <a:off x="4159310" y="2208823"/>
            <a:ext cx="665270" cy="665270"/>
            <a:chOff x="8521016" y="2518644"/>
            <a:chExt cx="665270" cy="665270"/>
          </a:xfrm>
        </p:grpSpPr>
        <p:sp>
          <p:nvSpPr>
            <p:cNvPr id="12" name="Oval 11">
              <a:extLst>
                <a:ext uri="{FF2B5EF4-FFF2-40B4-BE49-F238E27FC236}">
                  <a16:creationId xmlns:a16="http://schemas.microsoft.com/office/drawing/2014/main" id="{9CC999A9-3DEA-4078-6A89-9B17EE884CAC}"/>
                </a:ext>
              </a:extLst>
            </p:cNvPr>
            <p:cNvSpPr/>
            <p:nvPr/>
          </p:nvSpPr>
          <p:spPr bwMode="auto">
            <a:xfrm>
              <a:off x="8521016" y="2518644"/>
              <a:ext cx="665270" cy="665270"/>
            </a:xfrm>
            <a:prstGeom prst="ellipse">
              <a:avLst/>
            </a:prstGeom>
            <a:solidFill>
              <a:srgbClr val="FFFFFF"/>
            </a:solidFill>
            <a:effectLst>
              <a:outerShdw blurRad="127000" sx="102000" sy="102000" algn="ctr" rotWithShape="0">
                <a:srgbClr val="000000">
                  <a:alpha val="20000"/>
                </a:srgbClr>
              </a:outerShdw>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Semibold"/>
                <a:ea typeface="+mn-ea"/>
                <a:cs typeface="+mn-cs"/>
              </a:endParaRPr>
            </a:p>
          </p:txBody>
        </p:sp>
        <p:grpSp>
          <p:nvGrpSpPr>
            <p:cNvPr id="13" name="Group 12">
              <a:extLst>
                <a:ext uri="{FF2B5EF4-FFF2-40B4-BE49-F238E27FC236}">
                  <a16:creationId xmlns:a16="http://schemas.microsoft.com/office/drawing/2014/main" id="{04AF54E1-3ADC-3197-3A1D-9D9F95823C54}"/>
                </a:ext>
              </a:extLst>
            </p:cNvPr>
            <p:cNvGrpSpPr>
              <a:grpSpLocks noChangeAspect="1"/>
            </p:cNvGrpSpPr>
            <p:nvPr/>
          </p:nvGrpSpPr>
          <p:grpSpPr bwMode="auto">
            <a:xfrm>
              <a:off x="8682399" y="2680676"/>
              <a:ext cx="342504" cy="341207"/>
              <a:chOff x="5872" y="823"/>
              <a:chExt cx="264" cy="263"/>
            </a:xfrm>
          </p:grpSpPr>
          <p:sp>
            <p:nvSpPr>
              <p:cNvPr id="14" name="Freeform 23">
                <a:extLst>
                  <a:ext uri="{FF2B5EF4-FFF2-40B4-BE49-F238E27FC236}">
                    <a16:creationId xmlns:a16="http://schemas.microsoft.com/office/drawing/2014/main" id="{46C1084D-5933-DEB5-2E08-9DBF73A6BC94}"/>
                  </a:ext>
                </a:extLst>
              </p:cNvPr>
              <p:cNvSpPr>
                <a:spLocks/>
              </p:cNvSpPr>
              <p:nvPr/>
            </p:nvSpPr>
            <p:spPr bwMode="auto">
              <a:xfrm>
                <a:off x="5872" y="823"/>
                <a:ext cx="264" cy="198"/>
              </a:xfrm>
              <a:custGeom>
                <a:avLst/>
                <a:gdLst>
                  <a:gd name="T0" fmla="*/ 416 w 426"/>
                  <a:gd name="T1" fmla="*/ 8 h 319"/>
                  <a:gd name="T2" fmla="*/ 416 w 426"/>
                  <a:gd name="T3" fmla="*/ 8 h 319"/>
                  <a:gd name="T4" fmla="*/ 406 w 426"/>
                  <a:gd name="T5" fmla="*/ 2 h 319"/>
                  <a:gd name="T6" fmla="*/ 393 w 426"/>
                  <a:gd name="T7" fmla="*/ 0 h 319"/>
                  <a:gd name="T8" fmla="*/ 33 w 426"/>
                  <a:gd name="T9" fmla="*/ 0 h 319"/>
                  <a:gd name="T10" fmla="*/ 20 w 426"/>
                  <a:gd name="T11" fmla="*/ 2 h 319"/>
                  <a:gd name="T12" fmla="*/ 9 w 426"/>
                  <a:gd name="T13" fmla="*/ 8 h 319"/>
                  <a:gd name="T14" fmla="*/ 2 w 426"/>
                  <a:gd name="T15" fmla="*/ 19 h 319"/>
                  <a:gd name="T16" fmla="*/ 0 w 426"/>
                  <a:gd name="T17" fmla="*/ 32 h 319"/>
                  <a:gd name="T18" fmla="*/ 0 w 426"/>
                  <a:gd name="T19" fmla="*/ 285 h 319"/>
                  <a:gd name="T20" fmla="*/ 2 w 426"/>
                  <a:gd name="T21" fmla="*/ 298 h 319"/>
                  <a:gd name="T22" fmla="*/ 9 w 426"/>
                  <a:gd name="T23" fmla="*/ 309 h 319"/>
                  <a:gd name="T24" fmla="*/ 20 w 426"/>
                  <a:gd name="T25" fmla="*/ 316 h 319"/>
                  <a:gd name="T26" fmla="*/ 33 w 426"/>
                  <a:gd name="T27" fmla="*/ 319 h 319"/>
                  <a:gd name="T28" fmla="*/ 193 w 426"/>
                  <a:gd name="T29" fmla="*/ 319 h 319"/>
                  <a:gd name="T30" fmla="*/ 196 w 426"/>
                  <a:gd name="T31" fmla="*/ 317 h 319"/>
                  <a:gd name="T32" fmla="*/ 180 w 426"/>
                  <a:gd name="T33" fmla="*/ 307 h 319"/>
                  <a:gd name="T34" fmla="*/ 186 w 426"/>
                  <a:gd name="T35" fmla="*/ 292 h 319"/>
                  <a:gd name="T36" fmla="*/ 33 w 426"/>
                  <a:gd name="T37" fmla="*/ 292 h 319"/>
                  <a:gd name="T38" fmla="*/ 28 w 426"/>
                  <a:gd name="T39" fmla="*/ 290 h 319"/>
                  <a:gd name="T40" fmla="*/ 26 w 426"/>
                  <a:gd name="T41" fmla="*/ 285 h 319"/>
                  <a:gd name="T42" fmla="*/ 26 w 426"/>
                  <a:gd name="T43" fmla="*/ 32 h 319"/>
                  <a:gd name="T44" fmla="*/ 28 w 426"/>
                  <a:gd name="T45" fmla="*/ 27 h 319"/>
                  <a:gd name="T46" fmla="*/ 33 w 426"/>
                  <a:gd name="T47" fmla="*/ 25 h 319"/>
                  <a:gd name="T48" fmla="*/ 393 w 426"/>
                  <a:gd name="T49" fmla="*/ 25 h 319"/>
                  <a:gd name="T50" fmla="*/ 398 w 426"/>
                  <a:gd name="T51" fmla="*/ 27 h 319"/>
                  <a:gd name="T52" fmla="*/ 399 w 426"/>
                  <a:gd name="T53" fmla="*/ 32 h 319"/>
                  <a:gd name="T54" fmla="*/ 399 w 426"/>
                  <a:gd name="T55" fmla="*/ 206 h 319"/>
                  <a:gd name="T56" fmla="*/ 411 w 426"/>
                  <a:gd name="T57" fmla="*/ 211 h 319"/>
                  <a:gd name="T58" fmla="*/ 407 w 426"/>
                  <a:gd name="T59" fmla="*/ 230 h 319"/>
                  <a:gd name="T60" fmla="*/ 425 w 426"/>
                  <a:gd name="T61" fmla="*/ 225 h 319"/>
                  <a:gd name="T62" fmla="*/ 426 w 426"/>
                  <a:gd name="T63" fmla="*/ 227 h 319"/>
                  <a:gd name="T64" fmla="*/ 426 w 426"/>
                  <a:gd name="T65" fmla="*/ 32 h 319"/>
                  <a:gd name="T66" fmla="*/ 424 w 426"/>
                  <a:gd name="T67" fmla="*/ 19 h 319"/>
                  <a:gd name="T68" fmla="*/ 416 w 426"/>
                  <a:gd name="T69" fmla="*/ 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26" h="319">
                    <a:moveTo>
                      <a:pt x="416" y="8"/>
                    </a:moveTo>
                    <a:lnTo>
                      <a:pt x="416" y="8"/>
                    </a:lnTo>
                    <a:cubicBezTo>
                      <a:pt x="413" y="5"/>
                      <a:pt x="410" y="3"/>
                      <a:pt x="406" y="2"/>
                    </a:cubicBezTo>
                    <a:cubicBezTo>
                      <a:pt x="402" y="0"/>
                      <a:pt x="397" y="0"/>
                      <a:pt x="393" y="0"/>
                    </a:cubicBezTo>
                    <a:lnTo>
                      <a:pt x="33" y="0"/>
                    </a:lnTo>
                    <a:cubicBezTo>
                      <a:pt x="28" y="0"/>
                      <a:pt x="24" y="0"/>
                      <a:pt x="20" y="2"/>
                    </a:cubicBezTo>
                    <a:cubicBezTo>
                      <a:pt x="16" y="3"/>
                      <a:pt x="12" y="5"/>
                      <a:pt x="9" y="8"/>
                    </a:cubicBezTo>
                    <a:cubicBezTo>
                      <a:pt x="6" y="11"/>
                      <a:pt x="4" y="15"/>
                      <a:pt x="2" y="19"/>
                    </a:cubicBezTo>
                    <a:cubicBezTo>
                      <a:pt x="0" y="23"/>
                      <a:pt x="0" y="27"/>
                      <a:pt x="0" y="32"/>
                    </a:cubicBezTo>
                    <a:lnTo>
                      <a:pt x="0" y="285"/>
                    </a:lnTo>
                    <a:cubicBezTo>
                      <a:pt x="0" y="290"/>
                      <a:pt x="0" y="294"/>
                      <a:pt x="2" y="298"/>
                    </a:cubicBezTo>
                    <a:cubicBezTo>
                      <a:pt x="4" y="302"/>
                      <a:pt x="6" y="306"/>
                      <a:pt x="9" y="309"/>
                    </a:cubicBezTo>
                    <a:cubicBezTo>
                      <a:pt x="12" y="312"/>
                      <a:pt x="16" y="314"/>
                      <a:pt x="20" y="316"/>
                    </a:cubicBezTo>
                    <a:cubicBezTo>
                      <a:pt x="24" y="318"/>
                      <a:pt x="28" y="319"/>
                      <a:pt x="33" y="319"/>
                    </a:cubicBezTo>
                    <a:lnTo>
                      <a:pt x="193" y="319"/>
                    </a:lnTo>
                    <a:lnTo>
                      <a:pt x="196" y="317"/>
                    </a:lnTo>
                    <a:lnTo>
                      <a:pt x="180" y="307"/>
                    </a:lnTo>
                    <a:lnTo>
                      <a:pt x="186" y="292"/>
                    </a:lnTo>
                    <a:lnTo>
                      <a:pt x="33" y="292"/>
                    </a:lnTo>
                    <a:cubicBezTo>
                      <a:pt x="31" y="292"/>
                      <a:pt x="29" y="291"/>
                      <a:pt x="28" y="290"/>
                    </a:cubicBezTo>
                    <a:cubicBezTo>
                      <a:pt x="27" y="289"/>
                      <a:pt x="26" y="287"/>
                      <a:pt x="26" y="285"/>
                    </a:cubicBezTo>
                    <a:lnTo>
                      <a:pt x="26" y="32"/>
                    </a:lnTo>
                    <a:cubicBezTo>
                      <a:pt x="26" y="30"/>
                      <a:pt x="27" y="28"/>
                      <a:pt x="28" y="27"/>
                    </a:cubicBezTo>
                    <a:cubicBezTo>
                      <a:pt x="29" y="26"/>
                      <a:pt x="31" y="25"/>
                      <a:pt x="33" y="25"/>
                    </a:cubicBezTo>
                    <a:lnTo>
                      <a:pt x="393" y="25"/>
                    </a:lnTo>
                    <a:cubicBezTo>
                      <a:pt x="395" y="25"/>
                      <a:pt x="396" y="26"/>
                      <a:pt x="398" y="27"/>
                    </a:cubicBezTo>
                    <a:cubicBezTo>
                      <a:pt x="399" y="28"/>
                      <a:pt x="399" y="30"/>
                      <a:pt x="399" y="32"/>
                    </a:cubicBezTo>
                    <a:lnTo>
                      <a:pt x="399" y="206"/>
                    </a:lnTo>
                    <a:lnTo>
                      <a:pt x="411" y="211"/>
                    </a:lnTo>
                    <a:lnTo>
                      <a:pt x="407" y="230"/>
                    </a:lnTo>
                    <a:lnTo>
                      <a:pt x="425" y="225"/>
                    </a:lnTo>
                    <a:lnTo>
                      <a:pt x="426" y="227"/>
                    </a:lnTo>
                    <a:lnTo>
                      <a:pt x="426" y="32"/>
                    </a:lnTo>
                    <a:cubicBezTo>
                      <a:pt x="426" y="27"/>
                      <a:pt x="425" y="23"/>
                      <a:pt x="424" y="19"/>
                    </a:cubicBezTo>
                    <a:cubicBezTo>
                      <a:pt x="422" y="15"/>
                      <a:pt x="419" y="11"/>
                      <a:pt x="416" y="8"/>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15" name="Freeform 24">
                <a:extLst>
                  <a:ext uri="{FF2B5EF4-FFF2-40B4-BE49-F238E27FC236}">
                    <a16:creationId xmlns:a16="http://schemas.microsoft.com/office/drawing/2014/main" id="{A6D0BCCB-51DF-BB46-C207-72959629CAE4}"/>
                  </a:ext>
                </a:extLst>
              </p:cNvPr>
              <p:cNvSpPr>
                <a:spLocks/>
              </p:cNvSpPr>
              <p:nvPr/>
            </p:nvSpPr>
            <p:spPr bwMode="auto">
              <a:xfrm>
                <a:off x="5971" y="972"/>
                <a:ext cx="30" cy="16"/>
              </a:xfrm>
              <a:custGeom>
                <a:avLst/>
                <a:gdLst>
                  <a:gd name="T0" fmla="*/ 0 w 49"/>
                  <a:gd name="T1" fmla="*/ 0 h 26"/>
                  <a:gd name="T2" fmla="*/ 0 w 49"/>
                  <a:gd name="T3" fmla="*/ 0 h 26"/>
                  <a:gd name="T4" fmla="*/ 0 w 49"/>
                  <a:gd name="T5" fmla="*/ 26 h 26"/>
                  <a:gd name="T6" fmla="*/ 27 w 49"/>
                  <a:gd name="T7" fmla="*/ 26 h 26"/>
                  <a:gd name="T8" fmla="*/ 38 w 49"/>
                  <a:gd name="T9" fmla="*/ 26 h 26"/>
                  <a:gd name="T10" fmla="*/ 49 w 49"/>
                  <a:gd name="T11" fmla="*/ 0 h 26"/>
                  <a:gd name="T12" fmla="*/ 27 w 49"/>
                  <a:gd name="T13" fmla="*/ 0 h 26"/>
                  <a:gd name="T14" fmla="*/ 0 w 49"/>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6">
                    <a:moveTo>
                      <a:pt x="0" y="0"/>
                    </a:moveTo>
                    <a:lnTo>
                      <a:pt x="0" y="0"/>
                    </a:lnTo>
                    <a:lnTo>
                      <a:pt x="0" y="26"/>
                    </a:lnTo>
                    <a:lnTo>
                      <a:pt x="27" y="26"/>
                    </a:lnTo>
                    <a:lnTo>
                      <a:pt x="38" y="26"/>
                    </a:lnTo>
                    <a:lnTo>
                      <a:pt x="49" y="0"/>
                    </a:lnTo>
                    <a:lnTo>
                      <a:pt x="27" y="0"/>
                    </a:lnTo>
                    <a:lnTo>
                      <a:pt x="0" y="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16" name="Freeform 25">
                <a:extLst>
                  <a:ext uri="{FF2B5EF4-FFF2-40B4-BE49-F238E27FC236}">
                    <a16:creationId xmlns:a16="http://schemas.microsoft.com/office/drawing/2014/main" id="{E3496127-320F-FED1-602F-8FB1B5807F2C}"/>
                  </a:ext>
                </a:extLst>
              </p:cNvPr>
              <p:cNvSpPr>
                <a:spLocks/>
              </p:cNvSpPr>
              <p:nvPr/>
            </p:nvSpPr>
            <p:spPr bwMode="auto">
              <a:xfrm>
                <a:off x="6135" y="1006"/>
                <a:ext cx="1" cy="2"/>
              </a:xfrm>
              <a:custGeom>
                <a:avLst/>
                <a:gdLst>
                  <a:gd name="T0" fmla="*/ 2 w 2"/>
                  <a:gd name="T1" fmla="*/ 3 h 4"/>
                  <a:gd name="T2" fmla="*/ 2 w 2"/>
                  <a:gd name="T3" fmla="*/ 3 h 4"/>
                  <a:gd name="T4" fmla="*/ 1 w 2"/>
                  <a:gd name="T5" fmla="*/ 0 h 4"/>
                  <a:gd name="T6" fmla="*/ 0 w 2"/>
                  <a:gd name="T7" fmla="*/ 4 h 4"/>
                  <a:gd name="T8" fmla="*/ 2 w 2"/>
                  <a:gd name="T9" fmla="*/ 3 h 4"/>
                </a:gdLst>
                <a:ahLst/>
                <a:cxnLst>
                  <a:cxn ang="0">
                    <a:pos x="T0" y="T1"/>
                  </a:cxn>
                  <a:cxn ang="0">
                    <a:pos x="T2" y="T3"/>
                  </a:cxn>
                  <a:cxn ang="0">
                    <a:pos x="T4" y="T5"/>
                  </a:cxn>
                  <a:cxn ang="0">
                    <a:pos x="T6" y="T7"/>
                  </a:cxn>
                  <a:cxn ang="0">
                    <a:pos x="T8" y="T9"/>
                  </a:cxn>
                </a:cxnLst>
                <a:rect l="0" t="0" r="r" b="b"/>
                <a:pathLst>
                  <a:path w="2" h="4">
                    <a:moveTo>
                      <a:pt x="2" y="3"/>
                    </a:moveTo>
                    <a:lnTo>
                      <a:pt x="2" y="3"/>
                    </a:lnTo>
                    <a:lnTo>
                      <a:pt x="1" y="0"/>
                    </a:lnTo>
                    <a:cubicBezTo>
                      <a:pt x="1" y="1"/>
                      <a:pt x="0" y="3"/>
                      <a:pt x="0" y="4"/>
                    </a:cubicBezTo>
                    <a:lnTo>
                      <a:pt x="2" y="3"/>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17" name="Freeform 26">
                <a:extLst>
                  <a:ext uri="{FF2B5EF4-FFF2-40B4-BE49-F238E27FC236}">
                    <a16:creationId xmlns:a16="http://schemas.microsoft.com/office/drawing/2014/main" id="{F60BE16B-D674-2E45-BC25-AFE276B17300}"/>
                  </a:ext>
                </a:extLst>
              </p:cNvPr>
              <p:cNvSpPr>
                <a:spLocks noEditPoints="1"/>
              </p:cNvSpPr>
              <p:nvPr/>
            </p:nvSpPr>
            <p:spPr bwMode="auto">
              <a:xfrm>
                <a:off x="6004" y="954"/>
                <a:ext cx="132" cy="132"/>
              </a:xfrm>
              <a:custGeom>
                <a:avLst/>
                <a:gdLst>
                  <a:gd name="T0" fmla="*/ 146 w 213"/>
                  <a:gd name="T1" fmla="*/ 108 h 213"/>
                  <a:gd name="T2" fmla="*/ 134 w 213"/>
                  <a:gd name="T3" fmla="*/ 134 h 213"/>
                  <a:gd name="T4" fmla="*/ 106 w 213"/>
                  <a:gd name="T5" fmla="*/ 146 h 213"/>
                  <a:gd name="T6" fmla="*/ 79 w 213"/>
                  <a:gd name="T7" fmla="*/ 134 h 213"/>
                  <a:gd name="T8" fmla="*/ 67 w 213"/>
                  <a:gd name="T9" fmla="*/ 108 h 213"/>
                  <a:gd name="T10" fmla="*/ 70 w 213"/>
                  <a:gd name="T11" fmla="*/ 91 h 213"/>
                  <a:gd name="T12" fmla="*/ 79 w 213"/>
                  <a:gd name="T13" fmla="*/ 78 h 213"/>
                  <a:gd name="T14" fmla="*/ 106 w 213"/>
                  <a:gd name="T15" fmla="*/ 67 h 213"/>
                  <a:gd name="T16" fmla="*/ 134 w 213"/>
                  <a:gd name="T17" fmla="*/ 78 h 213"/>
                  <a:gd name="T18" fmla="*/ 143 w 213"/>
                  <a:gd name="T19" fmla="*/ 91 h 213"/>
                  <a:gd name="T20" fmla="*/ 146 w 213"/>
                  <a:gd name="T21" fmla="*/ 108 h 213"/>
                  <a:gd name="T22" fmla="*/ 212 w 213"/>
                  <a:gd name="T23" fmla="*/ 83 h 213"/>
                  <a:gd name="T24" fmla="*/ 187 w 213"/>
                  <a:gd name="T25" fmla="*/ 48 h 213"/>
                  <a:gd name="T26" fmla="*/ 160 w 213"/>
                  <a:gd name="T27" fmla="*/ 47 h 213"/>
                  <a:gd name="T28" fmla="*/ 127 w 213"/>
                  <a:gd name="T29" fmla="*/ 0 h 213"/>
                  <a:gd name="T30" fmla="*/ 108 w 213"/>
                  <a:gd name="T31" fmla="*/ 27 h 213"/>
                  <a:gd name="T32" fmla="*/ 105 w 213"/>
                  <a:gd name="T33" fmla="*/ 27 h 213"/>
                  <a:gd name="T34" fmla="*/ 86 w 213"/>
                  <a:gd name="T35" fmla="*/ 0 h 213"/>
                  <a:gd name="T36" fmla="*/ 48 w 213"/>
                  <a:gd name="T37" fmla="*/ 28 h 213"/>
                  <a:gd name="T38" fmla="*/ 48 w 213"/>
                  <a:gd name="T39" fmla="*/ 53 h 213"/>
                  <a:gd name="T40" fmla="*/ 16 w 213"/>
                  <a:gd name="T41" fmla="*/ 45 h 213"/>
                  <a:gd name="T42" fmla="*/ 2 w 213"/>
                  <a:gd name="T43" fmla="*/ 81 h 213"/>
                  <a:gd name="T44" fmla="*/ 27 w 213"/>
                  <a:gd name="T45" fmla="*/ 102 h 213"/>
                  <a:gd name="T46" fmla="*/ 27 w 213"/>
                  <a:gd name="T47" fmla="*/ 106 h 213"/>
                  <a:gd name="T48" fmla="*/ 27 w 213"/>
                  <a:gd name="T49" fmla="*/ 108 h 213"/>
                  <a:gd name="T50" fmla="*/ 0 w 213"/>
                  <a:gd name="T51" fmla="*/ 127 h 213"/>
                  <a:gd name="T52" fmla="*/ 48 w 213"/>
                  <a:gd name="T53" fmla="*/ 160 h 213"/>
                  <a:gd name="T54" fmla="*/ 46 w 213"/>
                  <a:gd name="T55" fmla="*/ 196 h 213"/>
                  <a:gd name="T56" fmla="*/ 103 w 213"/>
                  <a:gd name="T57" fmla="*/ 186 h 213"/>
                  <a:gd name="T58" fmla="*/ 106 w 213"/>
                  <a:gd name="T59" fmla="*/ 186 h 213"/>
                  <a:gd name="T60" fmla="*/ 110 w 213"/>
                  <a:gd name="T61" fmla="*/ 186 h 213"/>
                  <a:gd name="T62" fmla="*/ 167 w 213"/>
                  <a:gd name="T63" fmla="*/ 196 h 213"/>
                  <a:gd name="T64" fmla="*/ 165 w 213"/>
                  <a:gd name="T65" fmla="*/ 160 h 213"/>
                  <a:gd name="T66" fmla="*/ 213 w 213"/>
                  <a:gd name="T67" fmla="*/ 127 h 213"/>
                  <a:gd name="T68" fmla="*/ 186 w 213"/>
                  <a:gd name="T69" fmla="*/ 108 h 213"/>
                  <a:gd name="T70" fmla="*/ 186 w 213"/>
                  <a:gd name="T71" fmla="*/ 106 h 213"/>
                  <a:gd name="T72" fmla="*/ 186 w 213"/>
                  <a:gd name="T73" fmla="*/ 102 h 213"/>
                  <a:gd name="T74" fmla="*/ 212 w 213"/>
                  <a:gd name="T75" fmla="*/ 83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13" h="213">
                    <a:moveTo>
                      <a:pt x="146" y="108"/>
                    </a:moveTo>
                    <a:lnTo>
                      <a:pt x="146" y="108"/>
                    </a:lnTo>
                    <a:cubicBezTo>
                      <a:pt x="146" y="112"/>
                      <a:pt x="145" y="117"/>
                      <a:pt x="143" y="122"/>
                    </a:cubicBezTo>
                    <a:cubicBezTo>
                      <a:pt x="141" y="126"/>
                      <a:pt x="138" y="130"/>
                      <a:pt x="134" y="134"/>
                    </a:cubicBezTo>
                    <a:cubicBezTo>
                      <a:pt x="131" y="138"/>
                      <a:pt x="127" y="140"/>
                      <a:pt x="122" y="142"/>
                    </a:cubicBezTo>
                    <a:cubicBezTo>
                      <a:pt x="117" y="145"/>
                      <a:pt x="112" y="146"/>
                      <a:pt x="106" y="146"/>
                    </a:cubicBezTo>
                    <a:cubicBezTo>
                      <a:pt x="101" y="146"/>
                      <a:pt x="96" y="145"/>
                      <a:pt x="91" y="142"/>
                    </a:cubicBezTo>
                    <a:cubicBezTo>
                      <a:pt x="86" y="140"/>
                      <a:pt x="82" y="138"/>
                      <a:pt x="79" y="134"/>
                    </a:cubicBezTo>
                    <a:cubicBezTo>
                      <a:pt x="75" y="130"/>
                      <a:pt x="72" y="126"/>
                      <a:pt x="70" y="122"/>
                    </a:cubicBezTo>
                    <a:cubicBezTo>
                      <a:pt x="68" y="117"/>
                      <a:pt x="67" y="112"/>
                      <a:pt x="67" y="108"/>
                    </a:cubicBezTo>
                    <a:cubicBezTo>
                      <a:pt x="67" y="107"/>
                      <a:pt x="67" y="107"/>
                      <a:pt x="67" y="106"/>
                    </a:cubicBezTo>
                    <a:cubicBezTo>
                      <a:pt x="67" y="101"/>
                      <a:pt x="68" y="96"/>
                      <a:pt x="70" y="91"/>
                    </a:cubicBezTo>
                    <a:cubicBezTo>
                      <a:pt x="72" y="87"/>
                      <a:pt x="74" y="84"/>
                      <a:pt x="76" y="81"/>
                    </a:cubicBezTo>
                    <a:cubicBezTo>
                      <a:pt x="77" y="80"/>
                      <a:pt x="78" y="79"/>
                      <a:pt x="79" y="78"/>
                    </a:cubicBezTo>
                    <a:cubicBezTo>
                      <a:pt x="82" y="75"/>
                      <a:pt x="86" y="72"/>
                      <a:pt x="91" y="70"/>
                    </a:cubicBezTo>
                    <a:cubicBezTo>
                      <a:pt x="96" y="68"/>
                      <a:pt x="101" y="67"/>
                      <a:pt x="106" y="67"/>
                    </a:cubicBezTo>
                    <a:cubicBezTo>
                      <a:pt x="112" y="67"/>
                      <a:pt x="117" y="68"/>
                      <a:pt x="122" y="70"/>
                    </a:cubicBezTo>
                    <a:cubicBezTo>
                      <a:pt x="127" y="72"/>
                      <a:pt x="131" y="75"/>
                      <a:pt x="134" y="78"/>
                    </a:cubicBezTo>
                    <a:cubicBezTo>
                      <a:pt x="135" y="79"/>
                      <a:pt x="136" y="80"/>
                      <a:pt x="136" y="81"/>
                    </a:cubicBezTo>
                    <a:cubicBezTo>
                      <a:pt x="139" y="84"/>
                      <a:pt x="141" y="87"/>
                      <a:pt x="143" y="91"/>
                    </a:cubicBezTo>
                    <a:cubicBezTo>
                      <a:pt x="145" y="96"/>
                      <a:pt x="146" y="101"/>
                      <a:pt x="146" y="106"/>
                    </a:cubicBezTo>
                    <a:cubicBezTo>
                      <a:pt x="146" y="107"/>
                      <a:pt x="146" y="107"/>
                      <a:pt x="146" y="108"/>
                    </a:cubicBezTo>
                    <a:close/>
                    <a:moveTo>
                      <a:pt x="212" y="83"/>
                    </a:moveTo>
                    <a:lnTo>
                      <a:pt x="212" y="83"/>
                    </a:lnTo>
                    <a:lnTo>
                      <a:pt x="196" y="45"/>
                    </a:lnTo>
                    <a:lnTo>
                      <a:pt x="187" y="48"/>
                    </a:lnTo>
                    <a:lnTo>
                      <a:pt x="165" y="53"/>
                    </a:lnTo>
                    <a:cubicBezTo>
                      <a:pt x="164" y="51"/>
                      <a:pt x="162" y="49"/>
                      <a:pt x="160" y="47"/>
                    </a:cubicBezTo>
                    <a:lnTo>
                      <a:pt x="167" y="16"/>
                    </a:lnTo>
                    <a:lnTo>
                      <a:pt x="127" y="0"/>
                    </a:lnTo>
                    <a:lnTo>
                      <a:pt x="110" y="27"/>
                    </a:lnTo>
                    <a:cubicBezTo>
                      <a:pt x="110" y="27"/>
                      <a:pt x="109" y="27"/>
                      <a:pt x="108" y="27"/>
                    </a:cubicBezTo>
                    <a:cubicBezTo>
                      <a:pt x="108" y="27"/>
                      <a:pt x="107" y="27"/>
                      <a:pt x="106" y="27"/>
                    </a:cubicBezTo>
                    <a:cubicBezTo>
                      <a:pt x="106" y="27"/>
                      <a:pt x="105" y="27"/>
                      <a:pt x="105" y="27"/>
                    </a:cubicBezTo>
                    <a:cubicBezTo>
                      <a:pt x="104" y="27"/>
                      <a:pt x="103" y="27"/>
                      <a:pt x="103" y="27"/>
                    </a:cubicBezTo>
                    <a:lnTo>
                      <a:pt x="86" y="0"/>
                    </a:lnTo>
                    <a:lnTo>
                      <a:pt x="46" y="16"/>
                    </a:lnTo>
                    <a:lnTo>
                      <a:pt x="48" y="28"/>
                    </a:lnTo>
                    <a:lnTo>
                      <a:pt x="53" y="47"/>
                    </a:lnTo>
                    <a:cubicBezTo>
                      <a:pt x="51" y="49"/>
                      <a:pt x="49" y="51"/>
                      <a:pt x="48" y="53"/>
                    </a:cubicBezTo>
                    <a:lnTo>
                      <a:pt x="27" y="48"/>
                    </a:lnTo>
                    <a:lnTo>
                      <a:pt x="16" y="45"/>
                    </a:lnTo>
                    <a:lnTo>
                      <a:pt x="13" y="54"/>
                    </a:lnTo>
                    <a:lnTo>
                      <a:pt x="2" y="81"/>
                    </a:lnTo>
                    <a:lnTo>
                      <a:pt x="0" y="86"/>
                    </a:lnTo>
                    <a:lnTo>
                      <a:pt x="27" y="102"/>
                    </a:lnTo>
                    <a:cubicBezTo>
                      <a:pt x="27" y="103"/>
                      <a:pt x="27" y="104"/>
                      <a:pt x="27" y="104"/>
                    </a:cubicBezTo>
                    <a:cubicBezTo>
                      <a:pt x="27" y="105"/>
                      <a:pt x="27" y="106"/>
                      <a:pt x="27" y="106"/>
                    </a:cubicBezTo>
                    <a:cubicBezTo>
                      <a:pt x="27" y="107"/>
                      <a:pt x="27" y="107"/>
                      <a:pt x="27" y="108"/>
                    </a:cubicBezTo>
                    <a:cubicBezTo>
                      <a:pt x="27" y="108"/>
                      <a:pt x="27" y="108"/>
                      <a:pt x="27" y="108"/>
                    </a:cubicBezTo>
                    <a:cubicBezTo>
                      <a:pt x="27" y="109"/>
                      <a:pt x="27" y="109"/>
                      <a:pt x="27" y="110"/>
                    </a:cubicBezTo>
                    <a:lnTo>
                      <a:pt x="0" y="127"/>
                    </a:lnTo>
                    <a:lnTo>
                      <a:pt x="16" y="167"/>
                    </a:lnTo>
                    <a:lnTo>
                      <a:pt x="48" y="160"/>
                    </a:lnTo>
                    <a:cubicBezTo>
                      <a:pt x="49" y="162"/>
                      <a:pt x="51" y="163"/>
                      <a:pt x="53" y="165"/>
                    </a:cubicBezTo>
                    <a:lnTo>
                      <a:pt x="46" y="196"/>
                    </a:lnTo>
                    <a:lnTo>
                      <a:pt x="86" y="213"/>
                    </a:lnTo>
                    <a:lnTo>
                      <a:pt x="103" y="186"/>
                    </a:lnTo>
                    <a:cubicBezTo>
                      <a:pt x="103" y="186"/>
                      <a:pt x="104" y="186"/>
                      <a:pt x="105" y="186"/>
                    </a:cubicBezTo>
                    <a:cubicBezTo>
                      <a:pt x="105" y="186"/>
                      <a:pt x="106" y="186"/>
                      <a:pt x="106" y="186"/>
                    </a:cubicBezTo>
                    <a:cubicBezTo>
                      <a:pt x="107" y="186"/>
                      <a:pt x="108" y="186"/>
                      <a:pt x="108" y="186"/>
                    </a:cubicBezTo>
                    <a:cubicBezTo>
                      <a:pt x="109" y="186"/>
                      <a:pt x="110" y="186"/>
                      <a:pt x="110" y="186"/>
                    </a:cubicBezTo>
                    <a:lnTo>
                      <a:pt x="127" y="213"/>
                    </a:lnTo>
                    <a:lnTo>
                      <a:pt x="167" y="196"/>
                    </a:lnTo>
                    <a:lnTo>
                      <a:pt x="160" y="165"/>
                    </a:lnTo>
                    <a:cubicBezTo>
                      <a:pt x="162" y="163"/>
                      <a:pt x="164" y="162"/>
                      <a:pt x="165" y="160"/>
                    </a:cubicBezTo>
                    <a:lnTo>
                      <a:pt x="196" y="167"/>
                    </a:lnTo>
                    <a:lnTo>
                      <a:pt x="213" y="127"/>
                    </a:lnTo>
                    <a:lnTo>
                      <a:pt x="186" y="110"/>
                    </a:lnTo>
                    <a:cubicBezTo>
                      <a:pt x="186" y="109"/>
                      <a:pt x="186" y="109"/>
                      <a:pt x="186" y="108"/>
                    </a:cubicBezTo>
                    <a:cubicBezTo>
                      <a:pt x="186" y="108"/>
                      <a:pt x="186" y="107"/>
                      <a:pt x="186" y="107"/>
                    </a:cubicBezTo>
                    <a:cubicBezTo>
                      <a:pt x="186" y="107"/>
                      <a:pt x="186" y="106"/>
                      <a:pt x="186" y="106"/>
                    </a:cubicBezTo>
                    <a:cubicBezTo>
                      <a:pt x="186" y="106"/>
                      <a:pt x="186" y="105"/>
                      <a:pt x="186" y="104"/>
                    </a:cubicBezTo>
                    <a:cubicBezTo>
                      <a:pt x="186" y="104"/>
                      <a:pt x="186" y="103"/>
                      <a:pt x="186" y="102"/>
                    </a:cubicBezTo>
                    <a:lnTo>
                      <a:pt x="211" y="87"/>
                    </a:lnTo>
                    <a:cubicBezTo>
                      <a:pt x="211" y="86"/>
                      <a:pt x="212" y="84"/>
                      <a:pt x="212" y="83"/>
                    </a:cubicBezTo>
                    <a:close/>
                  </a:path>
                </a:pathLst>
              </a:custGeom>
              <a:solidFill>
                <a:srgbClr val="0078D7"/>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18" name="Freeform 27">
                <a:extLst>
                  <a:ext uri="{FF2B5EF4-FFF2-40B4-BE49-F238E27FC236}">
                    <a16:creationId xmlns:a16="http://schemas.microsoft.com/office/drawing/2014/main" id="{2888AA28-F661-532A-F556-72452A4F6874}"/>
                  </a:ext>
                </a:extLst>
              </p:cNvPr>
              <p:cNvSpPr>
                <a:spLocks/>
              </p:cNvSpPr>
              <p:nvPr/>
            </p:nvSpPr>
            <p:spPr bwMode="auto">
              <a:xfrm>
                <a:off x="6063" y="1012"/>
                <a:ext cx="15" cy="16"/>
              </a:xfrm>
              <a:custGeom>
                <a:avLst/>
                <a:gdLst>
                  <a:gd name="T0" fmla="*/ 21 w 25"/>
                  <a:gd name="T1" fmla="*/ 4 h 26"/>
                  <a:gd name="T2" fmla="*/ 21 w 25"/>
                  <a:gd name="T3" fmla="*/ 4 h 26"/>
                  <a:gd name="T4" fmla="*/ 17 w 25"/>
                  <a:gd name="T5" fmla="*/ 1 h 26"/>
                  <a:gd name="T6" fmla="*/ 12 w 25"/>
                  <a:gd name="T7" fmla="*/ 0 h 26"/>
                  <a:gd name="T8" fmla="*/ 8 w 25"/>
                  <a:gd name="T9" fmla="*/ 1 h 26"/>
                  <a:gd name="T10" fmla="*/ 3 w 25"/>
                  <a:gd name="T11" fmla="*/ 4 h 26"/>
                  <a:gd name="T12" fmla="*/ 1 w 25"/>
                  <a:gd name="T13" fmla="*/ 8 h 26"/>
                  <a:gd name="T14" fmla="*/ 0 w 25"/>
                  <a:gd name="T15" fmla="*/ 13 h 26"/>
                  <a:gd name="T16" fmla="*/ 0 w 25"/>
                  <a:gd name="T17" fmla="*/ 15 h 26"/>
                  <a:gd name="T18" fmla="*/ 1 w 25"/>
                  <a:gd name="T19" fmla="*/ 18 h 26"/>
                  <a:gd name="T20" fmla="*/ 3 w 25"/>
                  <a:gd name="T21" fmla="*/ 22 h 26"/>
                  <a:gd name="T22" fmla="*/ 8 w 25"/>
                  <a:gd name="T23" fmla="*/ 25 h 26"/>
                  <a:gd name="T24" fmla="*/ 12 w 25"/>
                  <a:gd name="T25" fmla="*/ 26 h 26"/>
                  <a:gd name="T26" fmla="*/ 17 w 25"/>
                  <a:gd name="T27" fmla="*/ 25 h 26"/>
                  <a:gd name="T28" fmla="*/ 21 w 25"/>
                  <a:gd name="T29" fmla="*/ 22 h 26"/>
                  <a:gd name="T30" fmla="*/ 24 w 25"/>
                  <a:gd name="T31" fmla="*/ 18 h 26"/>
                  <a:gd name="T32" fmla="*/ 25 w 25"/>
                  <a:gd name="T33" fmla="*/ 15 h 26"/>
                  <a:gd name="T34" fmla="*/ 25 w 25"/>
                  <a:gd name="T35" fmla="*/ 13 h 26"/>
                  <a:gd name="T36" fmla="*/ 24 w 25"/>
                  <a:gd name="T37" fmla="*/ 8 h 26"/>
                  <a:gd name="T38" fmla="*/ 21 w 25"/>
                  <a:gd name="T39" fmla="*/ 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26">
                    <a:moveTo>
                      <a:pt x="21" y="4"/>
                    </a:moveTo>
                    <a:lnTo>
                      <a:pt x="21" y="4"/>
                    </a:lnTo>
                    <a:cubicBezTo>
                      <a:pt x="20" y="3"/>
                      <a:pt x="19" y="2"/>
                      <a:pt x="17" y="1"/>
                    </a:cubicBezTo>
                    <a:cubicBezTo>
                      <a:pt x="16" y="1"/>
                      <a:pt x="14" y="0"/>
                      <a:pt x="12" y="0"/>
                    </a:cubicBezTo>
                    <a:cubicBezTo>
                      <a:pt x="11" y="0"/>
                      <a:pt x="9" y="1"/>
                      <a:pt x="8" y="1"/>
                    </a:cubicBezTo>
                    <a:cubicBezTo>
                      <a:pt x="6" y="2"/>
                      <a:pt x="5" y="3"/>
                      <a:pt x="3" y="4"/>
                    </a:cubicBezTo>
                    <a:cubicBezTo>
                      <a:pt x="2" y="5"/>
                      <a:pt x="1" y="7"/>
                      <a:pt x="1" y="8"/>
                    </a:cubicBezTo>
                    <a:cubicBezTo>
                      <a:pt x="0" y="10"/>
                      <a:pt x="0" y="11"/>
                      <a:pt x="0" y="13"/>
                    </a:cubicBezTo>
                    <a:cubicBezTo>
                      <a:pt x="0" y="14"/>
                      <a:pt x="0" y="14"/>
                      <a:pt x="0" y="15"/>
                    </a:cubicBezTo>
                    <a:cubicBezTo>
                      <a:pt x="0" y="16"/>
                      <a:pt x="0" y="17"/>
                      <a:pt x="1" y="18"/>
                    </a:cubicBezTo>
                    <a:cubicBezTo>
                      <a:pt x="1" y="20"/>
                      <a:pt x="2" y="21"/>
                      <a:pt x="3" y="22"/>
                    </a:cubicBezTo>
                    <a:cubicBezTo>
                      <a:pt x="5" y="23"/>
                      <a:pt x="6" y="24"/>
                      <a:pt x="8" y="25"/>
                    </a:cubicBezTo>
                    <a:cubicBezTo>
                      <a:pt x="9" y="26"/>
                      <a:pt x="11" y="26"/>
                      <a:pt x="12" y="26"/>
                    </a:cubicBezTo>
                    <a:cubicBezTo>
                      <a:pt x="14" y="26"/>
                      <a:pt x="16" y="26"/>
                      <a:pt x="17" y="25"/>
                    </a:cubicBezTo>
                    <a:cubicBezTo>
                      <a:pt x="19" y="24"/>
                      <a:pt x="20" y="23"/>
                      <a:pt x="21" y="22"/>
                    </a:cubicBezTo>
                    <a:cubicBezTo>
                      <a:pt x="23" y="21"/>
                      <a:pt x="24" y="20"/>
                      <a:pt x="24" y="18"/>
                    </a:cubicBezTo>
                    <a:cubicBezTo>
                      <a:pt x="25" y="17"/>
                      <a:pt x="25" y="16"/>
                      <a:pt x="25" y="15"/>
                    </a:cubicBezTo>
                    <a:cubicBezTo>
                      <a:pt x="25" y="14"/>
                      <a:pt x="25" y="14"/>
                      <a:pt x="25" y="13"/>
                    </a:cubicBezTo>
                    <a:cubicBezTo>
                      <a:pt x="25" y="11"/>
                      <a:pt x="25" y="10"/>
                      <a:pt x="24" y="8"/>
                    </a:cubicBezTo>
                    <a:cubicBezTo>
                      <a:pt x="24" y="7"/>
                      <a:pt x="23" y="5"/>
                      <a:pt x="21" y="4"/>
                    </a:cubicBezTo>
                    <a:close/>
                  </a:path>
                </a:pathLst>
              </a:custGeom>
              <a:solidFill>
                <a:srgbClr val="0078D7"/>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grpSp>
      </p:grpSp>
      <p:sp>
        <p:nvSpPr>
          <p:cNvPr id="19" name="Rectangle 18">
            <a:extLst>
              <a:ext uri="{FF2B5EF4-FFF2-40B4-BE49-F238E27FC236}">
                <a16:creationId xmlns:a16="http://schemas.microsoft.com/office/drawing/2014/main" id="{1C0B431A-66A6-212B-DE4E-970EA5F4BBC7}"/>
              </a:ext>
            </a:extLst>
          </p:cNvPr>
          <p:cNvSpPr/>
          <p:nvPr/>
        </p:nvSpPr>
        <p:spPr>
          <a:xfrm>
            <a:off x="4044823" y="2136322"/>
            <a:ext cx="3112722" cy="822960"/>
          </a:xfrm>
          <a:prstGeom prst="rect">
            <a:avLst/>
          </a:prstGeom>
        </p:spPr>
        <p:txBody>
          <a:bodyPr wrap="square" lIns="1188720" tIns="0" rIns="0" bIns="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accent1"/>
                </a:solidFill>
                <a:effectLst/>
                <a:uLnTx/>
                <a:uFillTx/>
                <a:latin typeface="Segoe UI Semibold" panose="020B0702040204020203" pitchFamily="34" charset="0"/>
                <a:ea typeface="+mn-ea"/>
                <a:cs typeface="Segoe UI Semibold" panose="020B0702040204020203" pitchFamily="34" charset="0"/>
              </a:rPr>
              <a:t>Enable TPM within the BIOS</a:t>
            </a:r>
          </a:p>
        </p:txBody>
      </p:sp>
      <p:grpSp>
        <p:nvGrpSpPr>
          <p:cNvPr id="28" name="Group 27">
            <a:extLst>
              <a:ext uri="{FF2B5EF4-FFF2-40B4-BE49-F238E27FC236}">
                <a16:creationId xmlns:a16="http://schemas.microsoft.com/office/drawing/2014/main" id="{B2F5B845-77B9-5BA9-20BF-8F8261102417}"/>
              </a:ext>
              <a:ext uri="{C183D7F6-B498-43B3-948B-1728B52AA6E4}">
                <adec:decorative xmlns:adec="http://schemas.microsoft.com/office/drawing/2017/decorative" val="1"/>
              </a:ext>
            </a:extLst>
          </p:cNvPr>
          <p:cNvGrpSpPr/>
          <p:nvPr/>
        </p:nvGrpSpPr>
        <p:grpSpPr>
          <a:xfrm>
            <a:off x="757295" y="3800857"/>
            <a:ext cx="731520" cy="731520"/>
            <a:chOff x="8352266" y="3307423"/>
            <a:chExt cx="731520" cy="731520"/>
          </a:xfrm>
        </p:grpSpPr>
        <p:sp>
          <p:nvSpPr>
            <p:cNvPr id="30" name="Oval 29">
              <a:extLst>
                <a:ext uri="{FF2B5EF4-FFF2-40B4-BE49-F238E27FC236}">
                  <a16:creationId xmlns:a16="http://schemas.microsoft.com/office/drawing/2014/main" id="{CA0DA86F-B6E2-861A-21BE-DE8340FECAB2}"/>
                </a:ext>
              </a:extLst>
            </p:cNvPr>
            <p:cNvSpPr>
              <a:spLocks/>
            </p:cNvSpPr>
            <p:nvPr/>
          </p:nvSpPr>
          <p:spPr bwMode="auto">
            <a:xfrm>
              <a:off x="8352266" y="3307423"/>
              <a:ext cx="731520" cy="731520"/>
            </a:xfrm>
            <a:prstGeom prst="ellipse">
              <a:avLst/>
            </a:prstGeom>
            <a:solidFill>
              <a:srgbClr val="FFFFFF"/>
            </a:solidFill>
            <a:effectLst>
              <a:outerShdw blurRad="127000" sx="102000" sy="102000" algn="ctr" rotWithShape="0">
                <a:srgbClr val="000000">
                  <a:alpha val="20000"/>
                </a:srgbClr>
              </a:outerShdw>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Semibold"/>
                <a:ea typeface="+mn-ea"/>
                <a:cs typeface="+mn-cs"/>
              </a:endParaRPr>
            </a:p>
          </p:txBody>
        </p:sp>
        <p:grpSp>
          <p:nvGrpSpPr>
            <p:cNvPr id="31" name="Group 30">
              <a:extLst>
                <a:ext uri="{FF2B5EF4-FFF2-40B4-BE49-F238E27FC236}">
                  <a16:creationId xmlns:a16="http://schemas.microsoft.com/office/drawing/2014/main" id="{AEC64ED9-9439-991B-7F21-433991B79DB8}"/>
                </a:ext>
                <a:ext uri="{C183D7F6-B498-43B3-948B-1728B52AA6E4}">
                  <adec:decorative xmlns:adec="http://schemas.microsoft.com/office/drawing/2017/decorative" val="1"/>
                </a:ext>
              </a:extLst>
            </p:cNvPr>
            <p:cNvGrpSpPr/>
            <p:nvPr/>
          </p:nvGrpSpPr>
          <p:grpSpPr>
            <a:xfrm>
              <a:off x="8487065" y="3453167"/>
              <a:ext cx="480971" cy="431148"/>
              <a:chOff x="3671863" y="1732489"/>
              <a:chExt cx="577165" cy="517377"/>
            </a:xfrm>
          </p:grpSpPr>
          <p:sp>
            <p:nvSpPr>
              <p:cNvPr id="32" name="Freeform 15">
                <a:extLst>
                  <a:ext uri="{FF2B5EF4-FFF2-40B4-BE49-F238E27FC236}">
                    <a16:creationId xmlns:a16="http://schemas.microsoft.com/office/drawing/2014/main" id="{5F9CE319-7649-E148-92D5-81685BC1A75F}"/>
                  </a:ext>
                </a:extLst>
              </p:cNvPr>
              <p:cNvSpPr>
                <a:spLocks noEditPoints="1"/>
              </p:cNvSpPr>
              <p:nvPr/>
            </p:nvSpPr>
            <p:spPr bwMode="auto">
              <a:xfrm>
                <a:off x="3671863" y="1732489"/>
                <a:ext cx="577165" cy="397795"/>
              </a:xfrm>
              <a:custGeom>
                <a:avLst/>
                <a:gdLst>
                  <a:gd name="T0" fmla="*/ 120 w 425"/>
                  <a:gd name="T1" fmla="*/ 253 h 293"/>
                  <a:gd name="T2" fmla="*/ 120 w 425"/>
                  <a:gd name="T3" fmla="*/ 253 h 293"/>
                  <a:gd name="T4" fmla="*/ 27 w 425"/>
                  <a:gd name="T5" fmla="*/ 253 h 293"/>
                  <a:gd name="T6" fmla="*/ 27 w 425"/>
                  <a:gd name="T7" fmla="*/ 93 h 293"/>
                  <a:gd name="T8" fmla="*/ 120 w 425"/>
                  <a:gd name="T9" fmla="*/ 93 h 293"/>
                  <a:gd name="T10" fmla="*/ 120 w 425"/>
                  <a:gd name="T11" fmla="*/ 253 h 293"/>
                  <a:gd name="T12" fmla="*/ 94 w 425"/>
                  <a:gd name="T13" fmla="*/ 280 h 293"/>
                  <a:gd name="T14" fmla="*/ 94 w 425"/>
                  <a:gd name="T15" fmla="*/ 280 h 293"/>
                  <a:gd name="T16" fmla="*/ 54 w 425"/>
                  <a:gd name="T17" fmla="*/ 280 h 293"/>
                  <a:gd name="T18" fmla="*/ 54 w 425"/>
                  <a:gd name="T19" fmla="*/ 266 h 293"/>
                  <a:gd name="T20" fmla="*/ 94 w 425"/>
                  <a:gd name="T21" fmla="*/ 266 h 293"/>
                  <a:gd name="T22" fmla="*/ 94 w 425"/>
                  <a:gd name="T23" fmla="*/ 280 h 293"/>
                  <a:gd name="T24" fmla="*/ 421 w 425"/>
                  <a:gd name="T25" fmla="*/ 226 h 293"/>
                  <a:gd name="T26" fmla="*/ 421 w 425"/>
                  <a:gd name="T27" fmla="*/ 226 h 293"/>
                  <a:gd name="T28" fmla="*/ 387 w 425"/>
                  <a:gd name="T29" fmla="*/ 193 h 293"/>
                  <a:gd name="T30" fmla="*/ 387 w 425"/>
                  <a:gd name="T31" fmla="*/ 26 h 293"/>
                  <a:gd name="T32" fmla="*/ 385 w 425"/>
                  <a:gd name="T33" fmla="*/ 16 h 293"/>
                  <a:gd name="T34" fmla="*/ 379 w 425"/>
                  <a:gd name="T35" fmla="*/ 7 h 293"/>
                  <a:gd name="T36" fmla="*/ 371 w 425"/>
                  <a:gd name="T37" fmla="*/ 2 h 293"/>
                  <a:gd name="T38" fmla="*/ 360 w 425"/>
                  <a:gd name="T39" fmla="*/ 0 h 293"/>
                  <a:gd name="T40" fmla="*/ 94 w 425"/>
                  <a:gd name="T41" fmla="*/ 0 h 293"/>
                  <a:gd name="T42" fmla="*/ 83 w 425"/>
                  <a:gd name="T43" fmla="*/ 2 h 293"/>
                  <a:gd name="T44" fmla="*/ 75 w 425"/>
                  <a:gd name="T45" fmla="*/ 7 h 293"/>
                  <a:gd name="T46" fmla="*/ 69 w 425"/>
                  <a:gd name="T47" fmla="*/ 16 h 293"/>
                  <a:gd name="T48" fmla="*/ 67 w 425"/>
                  <a:gd name="T49" fmla="*/ 26 h 293"/>
                  <a:gd name="T50" fmla="*/ 67 w 425"/>
                  <a:gd name="T51" fmla="*/ 66 h 293"/>
                  <a:gd name="T52" fmla="*/ 27 w 425"/>
                  <a:gd name="T53" fmla="*/ 66 h 293"/>
                  <a:gd name="T54" fmla="*/ 17 w 425"/>
                  <a:gd name="T55" fmla="*/ 68 h 293"/>
                  <a:gd name="T56" fmla="*/ 8 w 425"/>
                  <a:gd name="T57" fmla="*/ 74 h 293"/>
                  <a:gd name="T58" fmla="*/ 2 w 425"/>
                  <a:gd name="T59" fmla="*/ 82 h 293"/>
                  <a:gd name="T60" fmla="*/ 0 w 425"/>
                  <a:gd name="T61" fmla="*/ 93 h 293"/>
                  <a:gd name="T62" fmla="*/ 0 w 425"/>
                  <a:gd name="T63" fmla="*/ 266 h 293"/>
                  <a:gd name="T64" fmla="*/ 2 w 425"/>
                  <a:gd name="T65" fmla="*/ 277 h 293"/>
                  <a:gd name="T66" fmla="*/ 8 w 425"/>
                  <a:gd name="T67" fmla="*/ 285 h 293"/>
                  <a:gd name="T68" fmla="*/ 17 w 425"/>
                  <a:gd name="T69" fmla="*/ 291 h 293"/>
                  <a:gd name="T70" fmla="*/ 27 w 425"/>
                  <a:gd name="T71" fmla="*/ 293 h 293"/>
                  <a:gd name="T72" fmla="*/ 120 w 425"/>
                  <a:gd name="T73" fmla="*/ 293 h 293"/>
                  <a:gd name="T74" fmla="*/ 131 w 425"/>
                  <a:gd name="T75" fmla="*/ 291 h 293"/>
                  <a:gd name="T76" fmla="*/ 139 w 425"/>
                  <a:gd name="T77" fmla="*/ 285 h 293"/>
                  <a:gd name="T78" fmla="*/ 145 w 425"/>
                  <a:gd name="T79" fmla="*/ 277 h 293"/>
                  <a:gd name="T80" fmla="*/ 147 w 425"/>
                  <a:gd name="T81" fmla="*/ 266 h 293"/>
                  <a:gd name="T82" fmla="*/ 147 w 425"/>
                  <a:gd name="T83" fmla="*/ 93 h 293"/>
                  <a:gd name="T84" fmla="*/ 145 w 425"/>
                  <a:gd name="T85" fmla="*/ 82 h 293"/>
                  <a:gd name="T86" fmla="*/ 139 w 425"/>
                  <a:gd name="T87" fmla="*/ 74 h 293"/>
                  <a:gd name="T88" fmla="*/ 131 w 425"/>
                  <a:gd name="T89" fmla="*/ 68 h 293"/>
                  <a:gd name="T90" fmla="*/ 120 w 425"/>
                  <a:gd name="T91" fmla="*/ 66 h 293"/>
                  <a:gd name="T92" fmla="*/ 94 w 425"/>
                  <a:gd name="T93" fmla="*/ 66 h 293"/>
                  <a:gd name="T94" fmla="*/ 94 w 425"/>
                  <a:gd name="T95" fmla="*/ 26 h 293"/>
                  <a:gd name="T96" fmla="*/ 360 w 425"/>
                  <a:gd name="T97" fmla="*/ 26 h 293"/>
                  <a:gd name="T98" fmla="*/ 360 w 425"/>
                  <a:gd name="T99" fmla="*/ 186 h 293"/>
                  <a:gd name="T100" fmla="*/ 179 w 425"/>
                  <a:gd name="T101" fmla="*/ 186 h 293"/>
                  <a:gd name="T102" fmla="*/ 197 w 425"/>
                  <a:gd name="T103" fmla="*/ 253 h 293"/>
                  <a:gd name="T104" fmla="*/ 412 w 425"/>
                  <a:gd name="T105" fmla="*/ 253 h 293"/>
                  <a:gd name="T106" fmla="*/ 423 w 425"/>
                  <a:gd name="T107" fmla="*/ 248 h 293"/>
                  <a:gd name="T108" fmla="*/ 425 w 425"/>
                  <a:gd name="T109" fmla="*/ 236 h 293"/>
                  <a:gd name="T110" fmla="*/ 424 w 425"/>
                  <a:gd name="T111" fmla="*/ 230 h 293"/>
                  <a:gd name="T112" fmla="*/ 421 w 425"/>
                  <a:gd name="T113" fmla="*/ 226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5" h="293">
                    <a:moveTo>
                      <a:pt x="120" y="253"/>
                    </a:moveTo>
                    <a:lnTo>
                      <a:pt x="120" y="253"/>
                    </a:lnTo>
                    <a:lnTo>
                      <a:pt x="27" y="253"/>
                    </a:lnTo>
                    <a:lnTo>
                      <a:pt x="27" y="93"/>
                    </a:lnTo>
                    <a:lnTo>
                      <a:pt x="120" y="93"/>
                    </a:lnTo>
                    <a:lnTo>
                      <a:pt x="120" y="253"/>
                    </a:lnTo>
                    <a:close/>
                    <a:moveTo>
                      <a:pt x="94" y="280"/>
                    </a:moveTo>
                    <a:lnTo>
                      <a:pt x="94" y="280"/>
                    </a:lnTo>
                    <a:lnTo>
                      <a:pt x="54" y="280"/>
                    </a:lnTo>
                    <a:lnTo>
                      <a:pt x="54" y="266"/>
                    </a:lnTo>
                    <a:lnTo>
                      <a:pt x="94" y="266"/>
                    </a:lnTo>
                    <a:lnTo>
                      <a:pt x="94" y="280"/>
                    </a:lnTo>
                    <a:close/>
                    <a:moveTo>
                      <a:pt x="421" y="226"/>
                    </a:moveTo>
                    <a:lnTo>
                      <a:pt x="421" y="226"/>
                    </a:lnTo>
                    <a:lnTo>
                      <a:pt x="387" y="193"/>
                    </a:lnTo>
                    <a:lnTo>
                      <a:pt x="387" y="26"/>
                    </a:lnTo>
                    <a:cubicBezTo>
                      <a:pt x="387" y="22"/>
                      <a:pt x="386" y="19"/>
                      <a:pt x="385" y="16"/>
                    </a:cubicBezTo>
                    <a:cubicBezTo>
                      <a:pt x="384" y="13"/>
                      <a:pt x="382" y="10"/>
                      <a:pt x="379" y="7"/>
                    </a:cubicBezTo>
                    <a:cubicBezTo>
                      <a:pt x="377" y="5"/>
                      <a:pt x="374" y="3"/>
                      <a:pt x="371" y="2"/>
                    </a:cubicBezTo>
                    <a:cubicBezTo>
                      <a:pt x="368" y="0"/>
                      <a:pt x="364" y="0"/>
                      <a:pt x="360" y="0"/>
                    </a:cubicBezTo>
                    <a:lnTo>
                      <a:pt x="94" y="0"/>
                    </a:lnTo>
                    <a:cubicBezTo>
                      <a:pt x="90" y="0"/>
                      <a:pt x="86" y="0"/>
                      <a:pt x="83" y="2"/>
                    </a:cubicBezTo>
                    <a:cubicBezTo>
                      <a:pt x="80" y="3"/>
                      <a:pt x="77" y="5"/>
                      <a:pt x="75" y="7"/>
                    </a:cubicBezTo>
                    <a:cubicBezTo>
                      <a:pt x="72" y="10"/>
                      <a:pt x="70" y="13"/>
                      <a:pt x="69" y="16"/>
                    </a:cubicBezTo>
                    <a:cubicBezTo>
                      <a:pt x="68" y="19"/>
                      <a:pt x="67" y="22"/>
                      <a:pt x="67" y="26"/>
                    </a:cubicBezTo>
                    <a:lnTo>
                      <a:pt x="67" y="66"/>
                    </a:lnTo>
                    <a:lnTo>
                      <a:pt x="27" y="66"/>
                    </a:lnTo>
                    <a:cubicBezTo>
                      <a:pt x="23" y="66"/>
                      <a:pt x="20" y="67"/>
                      <a:pt x="17" y="68"/>
                    </a:cubicBezTo>
                    <a:cubicBezTo>
                      <a:pt x="13" y="70"/>
                      <a:pt x="11" y="72"/>
                      <a:pt x="8" y="74"/>
                    </a:cubicBezTo>
                    <a:cubicBezTo>
                      <a:pt x="6" y="76"/>
                      <a:pt x="4" y="79"/>
                      <a:pt x="2" y="82"/>
                    </a:cubicBezTo>
                    <a:cubicBezTo>
                      <a:pt x="1" y="86"/>
                      <a:pt x="0" y="89"/>
                      <a:pt x="0" y="93"/>
                    </a:cubicBezTo>
                    <a:lnTo>
                      <a:pt x="0" y="266"/>
                    </a:lnTo>
                    <a:cubicBezTo>
                      <a:pt x="0" y="270"/>
                      <a:pt x="1" y="273"/>
                      <a:pt x="2" y="277"/>
                    </a:cubicBezTo>
                    <a:cubicBezTo>
                      <a:pt x="4" y="280"/>
                      <a:pt x="6" y="283"/>
                      <a:pt x="8" y="285"/>
                    </a:cubicBezTo>
                    <a:cubicBezTo>
                      <a:pt x="11" y="287"/>
                      <a:pt x="13" y="289"/>
                      <a:pt x="17" y="291"/>
                    </a:cubicBezTo>
                    <a:cubicBezTo>
                      <a:pt x="20" y="292"/>
                      <a:pt x="23" y="293"/>
                      <a:pt x="27" y="293"/>
                    </a:cubicBezTo>
                    <a:lnTo>
                      <a:pt x="120" y="293"/>
                    </a:lnTo>
                    <a:cubicBezTo>
                      <a:pt x="124" y="293"/>
                      <a:pt x="128" y="292"/>
                      <a:pt x="131" y="291"/>
                    </a:cubicBezTo>
                    <a:cubicBezTo>
                      <a:pt x="134" y="289"/>
                      <a:pt x="137" y="287"/>
                      <a:pt x="139" y="285"/>
                    </a:cubicBezTo>
                    <a:cubicBezTo>
                      <a:pt x="142" y="283"/>
                      <a:pt x="144" y="280"/>
                      <a:pt x="145" y="277"/>
                    </a:cubicBezTo>
                    <a:cubicBezTo>
                      <a:pt x="146" y="273"/>
                      <a:pt x="147" y="270"/>
                      <a:pt x="147" y="266"/>
                    </a:cubicBezTo>
                    <a:lnTo>
                      <a:pt x="147" y="93"/>
                    </a:lnTo>
                    <a:cubicBezTo>
                      <a:pt x="147" y="89"/>
                      <a:pt x="146" y="86"/>
                      <a:pt x="145" y="82"/>
                    </a:cubicBezTo>
                    <a:cubicBezTo>
                      <a:pt x="144" y="79"/>
                      <a:pt x="142" y="76"/>
                      <a:pt x="139" y="74"/>
                    </a:cubicBezTo>
                    <a:cubicBezTo>
                      <a:pt x="137" y="72"/>
                      <a:pt x="134" y="70"/>
                      <a:pt x="131" y="68"/>
                    </a:cubicBezTo>
                    <a:cubicBezTo>
                      <a:pt x="128" y="67"/>
                      <a:pt x="124" y="66"/>
                      <a:pt x="120" y="66"/>
                    </a:cubicBezTo>
                    <a:lnTo>
                      <a:pt x="94" y="66"/>
                    </a:lnTo>
                    <a:lnTo>
                      <a:pt x="94" y="26"/>
                    </a:lnTo>
                    <a:lnTo>
                      <a:pt x="360" y="26"/>
                    </a:lnTo>
                    <a:lnTo>
                      <a:pt x="360" y="186"/>
                    </a:lnTo>
                    <a:lnTo>
                      <a:pt x="179" y="186"/>
                    </a:lnTo>
                    <a:lnTo>
                      <a:pt x="197" y="253"/>
                    </a:lnTo>
                    <a:lnTo>
                      <a:pt x="412" y="253"/>
                    </a:lnTo>
                    <a:cubicBezTo>
                      <a:pt x="417" y="253"/>
                      <a:pt x="421" y="251"/>
                      <a:pt x="423" y="248"/>
                    </a:cubicBezTo>
                    <a:cubicBezTo>
                      <a:pt x="424" y="244"/>
                      <a:pt x="425" y="240"/>
                      <a:pt x="425" y="236"/>
                    </a:cubicBezTo>
                    <a:cubicBezTo>
                      <a:pt x="425" y="234"/>
                      <a:pt x="425" y="232"/>
                      <a:pt x="424" y="230"/>
                    </a:cubicBezTo>
                    <a:cubicBezTo>
                      <a:pt x="423" y="229"/>
                      <a:pt x="422" y="227"/>
                      <a:pt x="421" y="226"/>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pPr marL="0" marR="0" lvl="0" indent="0" algn="l" defTabSz="76197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rgbClr val="282828"/>
                  </a:solidFill>
                  <a:effectLst/>
                  <a:uLnTx/>
                  <a:uFillTx/>
                  <a:latin typeface="Segoe UI"/>
                  <a:ea typeface="+mn-ea"/>
                  <a:cs typeface="+mn-cs"/>
                </a:endParaRPr>
              </a:p>
            </p:txBody>
          </p:sp>
          <p:grpSp>
            <p:nvGrpSpPr>
              <p:cNvPr id="33" name="Group 32">
                <a:extLst>
                  <a:ext uri="{FF2B5EF4-FFF2-40B4-BE49-F238E27FC236}">
                    <a16:creationId xmlns:a16="http://schemas.microsoft.com/office/drawing/2014/main" id="{96D8F1A6-6A28-174D-8FAF-7AA012EF1365}"/>
                  </a:ext>
                </a:extLst>
              </p:cNvPr>
              <p:cNvGrpSpPr/>
              <p:nvPr/>
            </p:nvGrpSpPr>
            <p:grpSpPr>
              <a:xfrm>
                <a:off x="3803915" y="1952251"/>
                <a:ext cx="297615" cy="297615"/>
                <a:chOff x="10108884" y="2533653"/>
                <a:chExt cx="581978" cy="581978"/>
              </a:xfrm>
            </p:grpSpPr>
            <p:sp>
              <p:nvSpPr>
                <p:cNvPr id="34" name="Oval 33">
                  <a:extLst>
                    <a:ext uri="{FF2B5EF4-FFF2-40B4-BE49-F238E27FC236}">
                      <a16:creationId xmlns:a16="http://schemas.microsoft.com/office/drawing/2014/main" id="{8F7840B4-3FE9-B06C-EC00-02DFBC80A58E}"/>
                    </a:ext>
                  </a:extLst>
                </p:cNvPr>
                <p:cNvSpPr/>
                <p:nvPr/>
              </p:nvSpPr>
              <p:spPr bwMode="auto">
                <a:xfrm>
                  <a:off x="10108884" y="2533653"/>
                  <a:ext cx="581978" cy="581978"/>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52400" tIns="121920" rIns="152400" bIns="121920" numCol="1" spcCol="0" rtlCol="0" fromWordArt="0" anchor="t" anchorCtr="0" forceAA="0" compatLnSpc="1">
                  <a:prstTxWarp prst="textNoShape">
                    <a:avLst/>
                  </a:prstTxWarp>
                  <a:noAutofit/>
                </a:bodyPr>
                <a:lstStyle/>
                <a:p>
                  <a:pPr marL="0" marR="0" lvl="0" indent="0" algn="l" defTabSz="777029" rtl="0" eaLnBrk="1" fontAlgn="base" latinLnBrk="0" hangingPunct="1">
                    <a:lnSpc>
                      <a:spcPct val="100000"/>
                    </a:lnSpc>
                    <a:spcBef>
                      <a:spcPct val="0"/>
                    </a:spcBef>
                    <a:spcAft>
                      <a:spcPct val="0"/>
                    </a:spcAft>
                    <a:buClrTx/>
                    <a:buSzTx/>
                    <a:buFontTx/>
                    <a:buNone/>
                    <a:tabLst/>
                    <a:defRPr/>
                  </a:pPr>
                  <a:endParaRPr kumimoji="0" lang="en-US" sz="1667"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5" name="Group 34">
                  <a:extLst>
                    <a:ext uri="{FF2B5EF4-FFF2-40B4-BE49-F238E27FC236}">
                      <a16:creationId xmlns:a16="http://schemas.microsoft.com/office/drawing/2014/main" id="{A95A7C82-E28F-3FCE-A739-3914E099D1D2}"/>
                    </a:ext>
                  </a:extLst>
                </p:cNvPr>
                <p:cNvGrpSpPr/>
                <p:nvPr/>
              </p:nvGrpSpPr>
              <p:grpSpPr>
                <a:xfrm>
                  <a:off x="10190321" y="2615088"/>
                  <a:ext cx="419100" cy="419100"/>
                  <a:chOff x="9396413" y="3357563"/>
                  <a:chExt cx="419100" cy="419100"/>
                </a:xfrm>
              </p:grpSpPr>
              <p:sp>
                <p:nvSpPr>
                  <p:cNvPr id="36" name="Freeform 10">
                    <a:extLst>
                      <a:ext uri="{FF2B5EF4-FFF2-40B4-BE49-F238E27FC236}">
                        <a16:creationId xmlns:a16="http://schemas.microsoft.com/office/drawing/2014/main" id="{8C090521-2535-A84B-CF86-B2EDE9ED54B4}"/>
                      </a:ext>
                    </a:extLst>
                  </p:cNvPr>
                  <p:cNvSpPr>
                    <a:spLocks noEditPoints="1"/>
                  </p:cNvSpPr>
                  <p:nvPr/>
                </p:nvSpPr>
                <p:spPr bwMode="auto">
                  <a:xfrm>
                    <a:off x="9396413" y="3357563"/>
                    <a:ext cx="419100" cy="419100"/>
                  </a:xfrm>
                  <a:custGeom>
                    <a:avLst/>
                    <a:gdLst>
                      <a:gd name="T0" fmla="*/ 173 w 426"/>
                      <a:gd name="T1" fmla="*/ 298 h 426"/>
                      <a:gd name="T2" fmla="*/ 173 w 426"/>
                      <a:gd name="T3" fmla="*/ 298 h 426"/>
                      <a:gd name="T4" fmla="*/ 97 w 426"/>
                      <a:gd name="T5" fmla="*/ 222 h 426"/>
                      <a:gd name="T6" fmla="*/ 116 w 426"/>
                      <a:gd name="T7" fmla="*/ 203 h 426"/>
                      <a:gd name="T8" fmla="*/ 173 w 426"/>
                      <a:gd name="T9" fmla="*/ 260 h 426"/>
                      <a:gd name="T10" fmla="*/ 310 w 426"/>
                      <a:gd name="T11" fmla="*/ 123 h 426"/>
                      <a:gd name="T12" fmla="*/ 329 w 426"/>
                      <a:gd name="T13" fmla="*/ 142 h 426"/>
                      <a:gd name="T14" fmla="*/ 173 w 426"/>
                      <a:gd name="T15" fmla="*/ 298 h 426"/>
                      <a:gd name="T16" fmla="*/ 397 w 426"/>
                      <a:gd name="T17" fmla="*/ 104 h 426"/>
                      <a:gd name="T18" fmla="*/ 397 w 426"/>
                      <a:gd name="T19" fmla="*/ 104 h 426"/>
                      <a:gd name="T20" fmla="*/ 364 w 426"/>
                      <a:gd name="T21" fmla="*/ 61 h 426"/>
                      <a:gd name="T22" fmla="*/ 321 w 426"/>
                      <a:gd name="T23" fmla="*/ 28 h 426"/>
                      <a:gd name="T24" fmla="*/ 269 w 426"/>
                      <a:gd name="T25" fmla="*/ 6 h 426"/>
                      <a:gd name="T26" fmla="*/ 213 w 426"/>
                      <a:gd name="T27" fmla="*/ 0 h 426"/>
                      <a:gd name="T28" fmla="*/ 156 w 426"/>
                      <a:gd name="T29" fmla="*/ 6 h 426"/>
                      <a:gd name="T30" fmla="*/ 105 w 426"/>
                      <a:gd name="T31" fmla="*/ 28 h 426"/>
                      <a:gd name="T32" fmla="*/ 62 w 426"/>
                      <a:gd name="T33" fmla="*/ 61 h 426"/>
                      <a:gd name="T34" fmla="*/ 29 w 426"/>
                      <a:gd name="T35" fmla="*/ 104 h 426"/>
                      <a:gd name="T36" fmla="*/ 7 w 426"/>
                      <a:gd name="T37" fmla="*/ 156 h 426"/>
                      <a:gd name="T38" fmla="*/ 0 w 426"/>
                      <a:gd name="T39" fmla="*/ 212 h 426"/>
                      <a:gd name="T40" fmla="*/ 7 w 426"/>
                      <a:gd name="T41" fmla="*/ 269 h 426"/>
                      <a:gd name="T42" fmla="*/ 29 w 426"/>
                      <a:gd name="T43" fmla="*/ 320 h 426"/>
                      <a:gd name="T44" fmla="*/ 62 w 426"/>
                      <a:gd name="T45" fmla="*/ 363 h 426"/>
                      <a:gd name="T46" fmla="*/ 105 w 426"/>
                      <a:gd name="T47" fmla="*/ 396 h 426"/>
                      <a:gd name="T48" fmla="*/ 156 w 426"/>
                      <a:gd name="T49" fmla="*/ 418 h 426"/>
                      <a:gd name="T50" fmla="*/ 213 w 426"/>
                      <a:gd name="T51" fmla="*/ 426 h 426"/>
                      <a:gd name="T52" fmla="*/ 269 w 426"/>
                      <a:gd name="T53" fmla="*/ 418 h 426"/>
                      <a:gd name="T54" fmla="*/ 321 w 426"/>
                      <a:gd name="T55" fmla="*/ 396 h 426"/>
                      <a:gd name="T56" fmla="*/ 364 w 426"/>
                      <a:gd name="T57" fmla="*/ 363 h 426"/>
                      <a:gd name="T58" fmla="*/ 397 w 426"/>
                      <a:gd name="T59" fmla="*/ 320 h 426"/>
                      <a:gd name="T60" fmla="*/ 419 w 426"/>
                      <a:gd name="T61" fmla="*/ 269 h 426"/>
                      <a:gd name="T62" fmla="*/ 426 w 426"/>
                      <a:gd name="T63" fmla="*/ 212 h 426"/>
                      <a:gd name="T64" fmla="*/ 419 w 426"/>
                      <a:gd name="T65" fmla="*/ 156 h 426"/>
                      <a:gd name="T66" fmla="*/ 397 w 426"/>
                      <a:gd name="T67" fmla="*/ 10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6" y="203"/>
                        </a:lnTo>
                        <a:lnTo>
                          <a:pt x="173" y="260"/>
                        </a:lnTo>
                        <a:lnTo>
                          <a:pt x="310" y="123"/>
                        </a:lnTo>
                        <a:lnTo>
                          <a:pt x="329" y="142"/>
                        </a:lnTo>
                        <a:lnTo>
                          <a:pt x="173" y="298"/>
                        </a:lnTo>
                        <a:close/>
                        <a:moveTo>
                          <a:pt x="397" y="104"/>
                        </a:moveTo>
                        <a:lnTo>
                          <a:pt x="397" y="104"/>
                        </a:ln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ubicBezTo>
                          <a:pt x="413" y="137"/>
                          <a:pt x="406" y="120"/>
                          <a:pt x="397" y="104"/>
                        </a:cubicBez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pPr marL="0" marR="0" lvl="0" indent="0" algn="l" defTabSz="76197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rgbClr val="282828"/>
                      </a:solidFill>
                      <a:effectLst/>
                      <a:uLnTx/>
                      <a:uFillTx/>
                      <a:latin typeface="Segoe UI"/>
                      <a:ea typeface="+mn-ea"/>
                      <a:cs typeface="+mn-cs"/>
                    </a:endParaRPr>
                  </a:p>
                </p:txBody>
              </p:sp>
              <p:sp>
                <p:nvSpPr>
                  <p:cNvPr id="37" name="Freeform 11">
                    <a:extLst>
                      <a:ext uri="{FF2B5EF4-FFF2-40B4-BE49-F238E27FC236}">
                        <a16:creationId xmlns:a16="http://schemas.microsoft.com/office/drawing/2014/main" id="{30C1CC62-E093-18A2-8B24-5B9D95701993}"/>
                      </a:ext>
                    </a:extLst>
                  </p:cNvPr>
                  <p:cNvSpPr>
                    <a:spLocks/>
                  </p:cNvSpPr>
                  <p:nvPr/>
                </p:nvSpPr>
                <p:spPr bwMode="auto">
                  <a:xfrm>
                    <a:off x="9491663" y="3478213"/>
                    <a:ext cx="228600" cy="173038"/>
                  </a:xfrm>
                  <a:custGeom>
                    <a:avLst/>
                    <a:gdLst>
                      <a:gd name="T0" fmla="*/ 76 w 232"/>
                      <a:gd name="T1" fmla="*/ 137 h 175"/>
                      <a:gd name="T2" fmla="*/ 76 w 232"/>
                      <a:gd name="T3" fmla="*/ 137 h 175"/>
                      <a:gd name="T4" fmla="*/ 19 w 232"/>
                      <a:gd name="T5" fmla="*/ 80 h 175"/>
                      <a:gd name="T6" fmla="*/ 0 w 232"/>
                      <a:gd name="T7" fmla="*/ 99 h 175"/>
                      <a:gd name="T8" fmla="*/ 76 w 232"/>
                      <a:gd name="T9" fmla="*/ 175 h 175"/>
                      <a:gd name="T10" fmla="*/ 232 w 232"/>
                      <a:gd name="T11" fmla="*/ 19 h 175"/>
                      <a:gd name="T12" fmla="*/ 213 w 232"/>
                      <a:gd name="T13" fmla="*/ 0 h 175"/>
                      <a:gd name="T14" fmla="*/ 76 w 232"/>
                      <a:gd name="T15" fmla="*/ 137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175">
                        <a:moveTo>
                          <a:pt x="76" y="137"/>
                        </a:moveTo>
                        <a:lnTo>
                          <a:pt x="76" y="137"/>
                        </a:lnTo>
                        <a:lnTo>
                          <a:pt x="19" y="80"/>
                        </a:lnTo>
                        <a:lnTo>
                          <a:pt x="0" y="99"/>
                        </a:lnTo>
                        <a:lnTo>
                          <a:pt x="76" y="175"/>
                        </a:lnTo>
                        <a:lnTo>
                          <a:pt x="232" y="19"/>
                        </a:lnTo>
                        <a:lnTo>
                          <a:pt x="213" y="0"/>
                        </a:lnTo>
                        <a:lnTo>
                          <a:pt x="76" y="137"/>
                        </a:lnTo>
                        <a:close/>
                      </a:path>
                    </a:pathLst>
                  </a:custGeom>
                  <a:solidFill>
                    <a:schemeClr val="bg1"/>
                  </a:solidFill>
                  <a:ln w="0">
                    <a:noFill/>
                    <a:prstDash val="solid"/>
                    <a:round/>
                    <a:headEnd/>
                    <a:tailEnd/>
                  </a:ln>
                </p:spPr>
                <p:txBody>
                  <a:bodyPr vert="horz" wrap="square" lIns="76200" tIns="38100" rIns="76200" bIns="38100" numCol="1" anchor="t" anchorCtr="0" compatLnSpc="1">
                    <a:prstTxWarp prst="textNoShape">
                      <a:avLst/>
                    </a:prstTxWarp>
                  </a:bodyPr>
                  <a:lstStyle/>
                  <a:p>
                    <a:pPr marL="0" marR="0" lvl="0" indent="0" algn="l" defTabSz="76197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rgbClr val="282828"/>
                      </a:solidFill>
                      <a:effectLst/>
                      <a:uLnTx/>
                      <a:uFillTx/>
                      <a:latin typeface="Segoe UI"/>
                      <a:ea typeface="+mn-ea"/>
                      <a:cs typeface="+mn-cs"/>
                    </a:endParaRPr>
                  </a:p>
                </p:txBody>
              </p:sp>
            </p:grpSp>
          </p:grpSp>
        </p:grpSp>
      </p:grpSp>
      <p:sp>
        <p:nvSpPr>
          <p:cNvPr id="39" name="Rectangle 38">
            <a:extLst>
              <a:ext uri="{FF2B5EF4-FFF2-40B4-BE49-F238E27FC236}">
                <a16:creationId xmlns:a16="http://schemas.microsoft.com/office/drawing/2014/main" id="{00C79685-767D-3A59-CED7-B5B6CE8C56FE}"/>
              </a:ext>
            </a:extLst>
          </p:cNvPr>
          <p:cNvSpPr/>
          <p:nvPr/>
        </p:nvSpPr>
        <p:spPr>
          <a:xfrm>
            <a:off x="693223" y="3718256"/>
            <a:ext cx="3488101" cy="822960"/>
          </a:xfrm>
          <a:prstGeom prst="rect">
            <a:avLst/>
          </a:prstGeom>
        </p:spPr>
        <p:txBody>
          <a:bodyPr wrap="square" lIns="1188720" tIns="0" rIns="182880" bIns="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5752C9"/>
                </a:solidFill>
                <a:effectLst/>
                <a:uLnTx/>
                <a:uFillTx/>
                <a:latin typeface="Segoe UI Semibold"/>
                <a:ea typeface="+mn-ea"/>
                <a:cs typeface="Segoe UI Semibold" panose="020B0702040204020203" pitchFamily="34" charset="0"/>
              </a:rPr>
              <a:t>Install the Managed Rooms Installer MSI </a:t>
            </a:r>
          </a:p>
        </p:txBody>
      </p:sp>
      <p:grpSp>
        <p:nvGrpSpPr>
          <p:cNvPr id="20" name="Group 19">
            <a:extLst>
              <a:ext uri="{FF2B5EF4-FFF2-40B4-BE49-F238E27FC236}">
                <a16:creationId xmlns:a16="http://schemas.microsoft.com/office/drawing/2014/main" id="{0756A105-FC21-664A-94FE-76EDC0F2C41C}"/>
              </a:ext>
              <a:ext uri="{C183D7F6-B498-43B3-948B-1728B52AA6E4}">
                <adec:decorative xmlns:adec="http://schemas.microsoft.com/office/drawing/2017/decorative" val="1"/>
              </a:ext>
            </a:extLst>
          </p:cNvPr>
          <p:cNvGrpSpPr/>
          <p:nvPr/>
        </p:nvGrpSpPr>
        <p:grpSpPr>
          <a:xfrm>
            <a:off x="4159310" y="3726601"/>
            <a:ext cx="665270" cy="665270"/>
            <a:chOff x="8521016" y="4727045"/>
            <a:chExt cx="665270" cy="665270"/>
          </a:xfrm>
        </p:grpSpPr>
        <p:sp>
          <p:nvSpPr>
            <p:cNvPr id="21" name="Oval 20">
              <a:extLst>
                <a:ext uri="{FF2B5EF4-FFF2-40B4-BE49-F238E27FC236}">
                  <a16:creationId xmlns:a16="http://schemas.microsoft.com/office/drawing/2014/main" id="{B601EA36-EF11-ACBC-6536-5ACF9E2982C3}"/>
                </a:ext>
              </a:extLst>
            </p:cNvPr>
            <p:cNvSpPr/>
            <p:nvPr/>
          </p:nvSpPr>
          <p:spPr bwMode="auto">
            <a:xfrm>
              <a:off x="8521016" y="4727045"/>
              <a:ext cx="665270" cy="665270"/>
            </a:xfrm>
            <a:prstGeom prst="ellipse">
              <a:avLst/>
            </a:prstGeom>
            <a:solidFill>
              <a:srgbClr val="FFFFFF"/>
            </a:solidFill>
            <a:effectLst>
              <a:outerShdw blurRad="127000" sx="102000" sy="102000" algn="ctr" rotWithShape="0">
                <a:srgbClr val="000000">
                  <a:alpha val="20000"/>
                </a:srgbClr>
              </a:outerShdw>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Semibold"/>
                <a:ea typeface="+mn-ea"/>
                <a:cs typeface="+mn-cs"/>
              </a:endParaRPr>
            </a:p>
          </p:txBody>
        </p:sp>
        <p:grpSp>
          <p:nvGrpSpPr>
            <p:cNvPr id="23" name="Group 30">
              <a:extLst>
                <a:ext uri="{FF2B5EF4-FFF2-40B4-BE49-F238E27FC236}">
                  <a16:creationId xmlns:a16="http://schemas.microsoft.com/office/drawing/2014/main" id="{AB552A38-2484-5B4E-BD5F-6771207D4E0C}"/>
                </a:ext>
              </a:extLst>
            </p:cNvPr>
            <p:cNvGrpSpPr>
              <a:grpSpLocks noChangeAspect="1"/>
            </p:cNvGrpSpPr>
            <p:nvPr/>
          </p:nvGrpSpPr>
          <p:grpSpPr bwMode="auto">
            <a:xfrm rot="5400000">
              <a:off x="8705999" y="4906215"/>
              <a:ext cx="295304" cy="306930"/>
              <a:chOff x="4146" y="2083"/>
              <a:chExt cx="254" cy="264"/>
            </a:xfrm>
          </p:grpSpPr>
          <p:sp>
            <p:nvSpPr>
              <p:cNvPr id="24" name="Freeform 31">
                <a:extLst>
                  <a:ext uri="{FF2B5EF4-FFF2-40B4-BE49-F238E27FC236}">
                    <a16:creationId xmlns:a16="http://schemas.microsoft.com/office/drawing/2014/main" id="{C68CD6B0-ABC5-66DB-20D8-8C0A76B9E145}"/>
                  </a:ext>
                </a:extLst>
              </p:cNvPr>
              <p:cNvSpPr>
                <a:spLocks/>
              </p:cNvSpPr>
              <p:nvPr/>
            </p:nvSpPr>
            <p:spPr bwMode="auto">
              <a:xfrm>
                <a:off x="4146" y="2093"/>
                <a:ext cx="34" cy="254"/>
              </a:xfrm>
              <a:custGeom>
                <a:avLst/>
                <a:gdLst>
                  <a:gd name="T0" fmla="*/ 0 w 54"/>
                  <a:gd name="T1" fmla="*/ 409 h 409"/>
                  <a:gd name="T2" fmla="*/ 0 w 54"/>
                  <a:gd name="T3" fmla="*/ 409 h 409"/>
                  <a:gd name="T4" fmla="*/ 54 w 54"/>
                  <a:gd name="T5" fmla="*/ 409 h 409"/>
                  <a:gd name="T6" fmla="*/ 54 w 54"/>
                  <a:gd name="T7" fmla="*/ 0 h 409"/>
                  <a:gd name="T8" fmla="*/ 0 w 54"/>
                  <a:gd name="T9" fmla="*/ 0 h 409"/>
                  <a:gd name="T10" fmla="*/ 0 w 54"/>
                  <a:gd name="T11" fmla="*/ 409 h 409"/>
                </a:gdLst>
                <a:ahLst/>
                <a:cxnLst>
                  <a:cxn ang="0">
                    <a:pos x="T0" y="T1"/>
                  </a:cxn>
                  <a:cxn ang="0">
                    <a:pos x="T2" y="T3"/>
                  </a:cxn>
                  <a:cxn ang="0">
                    <a:pos x="T4" y="T5"/>
                  </a:cxn>
                  <a:cxn ang="0">
                    <a:pos x="T6" y="T7"/>
                  </a:cxn>
                  <a:cxn ang="0">
                    <a:pos x="T8" y="T9"/>
                  </a:cxn>
                  <a:cxn ang="0">
                    <a:pos x="T10" y="T11"/>
                  </a:cxn>
                </a:cxnLst>
                <a:rect l="0" t="0" r="r" b="b"/>
                <a:pathLst>
                  <a:path w="54" h="409">
                    <a:moveTo>
                      <a:pt x="0" y="409"/>
                    </a:moveTo>
                    <a:lnTo>
                      <a:pt x="0" y="409"/>
                    </a:lnTo>
                    <a:lnTo>
                      <a:pt x="54" y="409"/>
                    </a:lnTo>
                    <a:lnTo>
                      <a:pt x="54" y="0"/>
                    </a:lnTo>
                    <a:lnTo>
                      <a:pt x="0" y="0"/>
                    </a:lnTo>
                    <a:lnTo>
                      <a:pt x="0" y="409"/>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25" name="Freeform 32">
                <a:extLst>
                  <a:ext uri="{FF2B5EF4-FFF2-40B4-BE49-F238E27FC236}">
                    <a16:creationId xmlns:a16="http://schemas.microsoft.com/office/drawing/2014/main" id="{4DFDD5C6-FA7D-8D75-B9D3-E1DAD479CD46}"/>
                  </a:ext>
                </a:extLst>
              </p:cNvPr>
              <p:cNvSpPr>
                <a:spLocks/>
              </p:cNvSpPr>
              <p:nvPr/>
            </p:nvSpPr>
            <p:spPr bwMode="auto">
              <a:xfrm>
                <a:off x="4367" y="2093"/>
                <a:ext cx="33" cy="254"/>
              </a:xfrm>
              <a:custGeom>
                <a:avLst/>
                <a:gdLst>
                  <a:gd name="T0" fmla="*/ 0 w 53"/>
                  <a:gd name="T1" fmla="*/ 409 h 409"/>
                  <a:gd name="T2" fmla="*/ 0 w 53"/>
                  <a:gd name="T3" fmla="*/ 409 h 409"/>
                  <a:gd name="T4" fmla="*/ 53 w 53"/>
                  <a:gd name="T5" fmla="*/ 409 h 409"/>
                  <a:gd name="T6" fmla="*/ 53 w 53"/>
                  <a:gd name="T7" fmla="*/ 0 h 409"/>
                  <a:gd name="T8" fmla="*/ 0 w 53"/>
                  <a:gd name="T9" fmla="*/ 0 h 409"/>
                  <a:gd name="T10" fmla="*/ 0 w 53"/>
                  <a:gd name="T11" fmla="*/ 409 h 409"/>
                </a:gdLst>
                <a:ahLst/>
                <a:cxnLst>
                  <a:cxn ang="0">
                    <a:pos x="T0" y="T1"/>
                  </a:cxn>
                  <a:cxn ang="0">
                    <a:pos x="T2" y="T3"/>
                  </a:cxn>
                  <a:cxn ang="0">
                    <a:pos x="T4" y="T5"/>
                  </a:cxn>
                  <a:cxn ang="0">
                    <a:pos x="T6" y="T7"/>
                  </a:cxn>
                  <a:cxn ang="0">
                    <a:pos x="T8" y="T9"/>
                  </a:cxn>
                  <a:cxn ang="0">
                    <a:pos x="T10" y="T11"/>
                  </a:cxn>
                </a:cxnLst>
                <a:rect l="0" t="0" r="r" b="b"/>
                <a:pathLst>
                  <a:path w="53" h="409">
                    <a:moveTo>
                      <a:pt x="0" y="409"/>
                    </a:moveTo>
                    <a:lnTo>
                      <a:pt x="0" y="409"/>
                    </a:lnTo>
                    <a:lnTo>
                      <a:pt x="53" y="409"/>
                    </a:lnTo>
                    <a:lnTo>
                      <a:pt x="53" y="0"/>
                    </a:lnTo>
                    <a:lnTo>
                      <a:pt x="0" y="0"/>
                    </a:lnTo>
                    <a:lnTo>
                      <a:pt x="0" y="409"/>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26" name="Freeform 33">
                <a:extLst>
                  <a:ext uri="{FF2B5EF4-FFF2-40B4-BE49-F238E27FC236}">
                    <a16:creationId xmlns:a16="http://schemas.microsoft.com/office/drawing/2014/main" id="{F04731CA-1886-4E50-B972-E2E72E8D4E30}"/>
                  </a:ext>
                </a:extLst>
              </p:cNvPr>
              <p:cNvSpPr>
                <a:spLocks/>
              </p:cNvSpPr>
              <p:nvPr/>
            </p:nvSpPr>
            <p:spPr bwMode="auto">
              <a:xfrm>
                <a:off x="4218" y="2083"/>
                <a:ext cx="111" cy="264"/>
              </a:xfrm>
              <a:custGeom>
                <a:avLst/>
                <a:gdLst>
                  <a:gd name="T0" fmla="*/ 115 w 178"/>
                  <a:gd name="T1" fmla="*/ 426 h 426"/>
                  <a:gd name="T2" fmla="*/ 115 w 178"/>
                  <a:gd name="T3" fmla="*/ 426 h 426"/>
                  <a:gd name="T4" fmla="*/ 115 w 178"/>
                  <a:gd name="T5" fmla="*/ 85 h 426"/>
                  <a:gd name="T6" fmla="*/ 165 w 178"/>
                  <a:gd name="T7" fmla="*/ 97 h 426"/>
                  <a:gd name="T8" fmla="*/ 172 w 178"/>
                  <a:gd name="T9" fmla="*/ 97 h 426"/>
                  <a:gd name="T10" fmla="*/ 176 w 178"/>
                  <a:gd name="T11" fmla="*/ 93 h 426"/>
                  <a:gd name="T12" fmla="*/ 178 w 178"/>
                  <a:gd name="T13" fmla="*/ 87 h 426"/>
                  <a:gd name="T14" fmla="*/ 175 w 178"/>
                  <a:gd name="T15" fmla="*/ 81 h 426"/>
                  <a:gd name="T16" fmla="*/ 96 w 178"/>
                  <a:gd name="T17" fmla="*/ 3 h 426"/>
                  <a:gd name="T18" fmla="*/ 89 w 178"/>
                  <a:gd name="T19" fmla="*/ 0 h 426"/>
                  <a:gd name="T20" fmla="*/ 82 w 178"/>
                  <a:gd name="T21" fmla="*/ 3 h 426"/>
                  <a:gd name="T22" fmla="*/ 3 w 178"/>
                  <a:gd name="T23" fmla="*/ 81 h 426"/>
                  <a:gd name="T24" fmla="*/ 0 w 178"/>
                  <a:gd name="T25" fmla="*/ 87 h 426"/>
                  <a:gd name="T26" fmla="*/ 1 w 178"/>
                  <a:gd name="T27" fmla="*/ 93 h 426"/>
                  <a:gd name="T28" fmla="*/ 6 w 178"/>
                  <a:gd name="T29" fmla="*/ 97 h 426"/>
                  <a:gd name="T30" fmla="*/ 12 w 178"/>
                  <a:gd name="T31" fmla="*/ 97 h 426"/>
                  <a:gd name="T32" fmla="*/ 62 w 178"/>
                  <a:gd name="T33" fmla="*/ 85 h 426"/>
                  <a:gd name="T34" fmla="*/ 62 w 178"/>
                  <a:gd name="T35" fmla="*/ 426 h 426"/>
                  <a:gd name="T36" fmla="*/ 115 w 178"/>
                  <a:gd name="T37" fmla="*/ 42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8" h="426">
                    <a:moveTo>
                      <a:pt x="115" y="426"/>
                    </a:moveTo>
                    <a:lnTo>
                      <a:pt x="115" y="426"/>
                    </a:lnTo>
                    <a:lnTo>
                      <a:pt x="115" y="85"/>
                    </a:lnTo>
                    <a:lnTo>
                      <a:pt x="165" y="97"/>
                    </a:lnTo>
                    <a:cubicBezTo>
                      <a:pt x="168" y="98"/>
                      <a:pt x="170" y="98"/>
                      <a:pt x="172" y="97"/>
                    </a:cubicBezTo>
                    <a:cubicBezTo>
                      <a:pt x="174" y="96"/>
                      <a:pt x="175" y="94"/>
                      <a:pt x="176" y="93"/>
                    </a:cubicBezTo>
                    <a:cubicBezTo>
                      <a:pt x="177" y="91"/>
                      <a:pt x="178" y="89"/>
                      <a:pt x="178" y="87"/>
                    </a:cubicBezTo>
                    <a:cubicBezTo>
                      <a:pt x="178" y="85"/>
                      <a:pt x="177" y="83"/>
                      <a:pt x="175" y="81"/>
                    </a:cubicBezTo>
                    <a:lnTo>
                      <a:pt x="96" y="3"/>
                    </a:lnTo>
                    <a:cubicBezTo>
                      <a:pt x="94" y="1"/>
                      <a:pt x="92" y="0"/>
                      <a:pt x="89" y="0"/>
                    </a:cubicBezTo>
                    <a:cubicBezTo>
                      <a:pt x="86" y="0"/>
                      <a:pt x="84" y="1"/>
                      <a:pt x="82" y="3"/>
                    </a:cubicBezTo>
                    <a:lnTo>
                      <a:pt x="3" y="81"/>
                    </a:lnTo>
                    <a:cubicBezTo>
                      <a:pt x="1" y="83"/>
                      <a:pt x="0" y="85"/>
                      <a:pt x="0" y="87"/>
                    </a:cubicBezTo>
                    <a:cubicBezTo>
                      <a:pt x="0" y="89"/>
                      <a:pt x="0" y="91"/>
                      <a:pt x="1" y="93"/>
                    </a:cubicBezTo>
                    <a:cubicBezTo>
                      <a:pt x="2" y="94"/>
                      <a:pt x="4" y="96"/>
                      <a:pt x="6" y="97"/>
                    </a:cubicBezTo>
                    <a:cubicBezTo>
                      <a:pt x="8" y="98"/>
                      <a:pt x="10" y="98"/>
                      <a:pt x="12" y="97"/>
                    </a:cubicBezTo>
                    <a:lnTo>
                      <a:pt x="62" y="85"/>
                    </a:lnTo>
                    <a:lnTo>
                      <a:pt x="62" y="426"/>
                    </a:lnTo>
                    <a:lnTo>
                      <a:pt x="115" y="42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grpSp>
      </p:grpSp>
      <p:sp>
        <p:nvSpPr>
          <p:cNvPr id="27" name="Rectangle 26">
            <a:extLst>
              <a:ext uri="{FF2B5EF4-FFF2-40B4-BE49-F238E27FC236}">
                <a16:creationId xmlns:a16="http://schemas.microsoft.com/office/drawing/2014/main" id="{87DECC73-30C5-B524-6E21-5550DD1939CE}"/>
              </a:ext>
            </a:extLst>
          </p:cNvPr>
          <p:cNvSpPr/>
          <p:nvPr/>
        </p:nvSpPr>
        <p:spPr>
          <a:xfrm>
            <a:off x="4044823" y="3657803"/>
            <a:ext cx="3112722" cy="822960"/>
          </a:xfrm>
          <a:prstGeom prst="rect">
            <a:avLst/>
          </a:prstGeom>
        </p:spPr>
        <p:txBody>
          <a:bodyPr wrap="square" lIns="1188720" tIns="0" rIns="0" bIns="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chemeClr val="accent1"/>
                </a:solidFill>
                <a:effectLst/>
                <a:uLnTx/>
                <a:uFillTx/>
                <a:latin typeface="Segoe UI Semibold" panose="020B0702040204020203" pitchFamily="34" charset="0"/>
                <a:ea typeface="+mn-ea"/>
                <a:cs typeface="Segoe UI Semibold" panose="020B0702040204020203" pitchFamily="34" charset="0"/>
              </a:rPr>
              <a:t>Allow network traffic for the Pro Portal ULS’s through the network</a:t>
            </a:r>
          </a:p>
        </p:txBody>
      </p:sp>
      <p:sp>
        <p:nvSpPr>
          <p:cNvPr id="7" name="Rectangle 6">
            <a:extLst>
              <a:ext uri="{FF2B5EF4-FFF2-40B4-BE49-F238E27FC236}">
                <a16:creationId xmlns:a16="http://schemas.microsoft.com/office/drawing/2014/main" id="{0E4FFAB4-7921-7A4B-A6A9-FA5AF992A275}"/>
              </a:ext>
            </a:extLst>
          </p:cNvPr>
          <p:cNvSpPr/>
          <p:nvPr/>
        </p:nvSpPr>
        <p:spPr>
          <a:xfrm>
            <a:off x="267964" y="6082008"/>
            <a:ext cx="9520518" cy="461665"/>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Segoe UI Semibold"/>
                <a:ea typeface="+mn-ea"/>
                <a:cs typeface="+mn-cs"/>
              </a:rPr>
              <a:t>Enrolment Requirements</a:t>
            </a:r>
          </a:p>
        </p:txBody>
      </p:sp>
      <p:sp>
        <p:nvSpPr>
          <p:cNvPr id="40" name="TextBox 39">
            <a:extLst>
              <a:ext uri="{FF2B5EF4-FFF2-40B4-BE49-F238E27FC236}">
                <a16:creationId xmlns:a16="http://schemas.microsoft.com/office/drawing/2014/main" id="{3AA5D7E0-1D18-C84E-8E3C-01D17A5500E4}"/>
              </a:ext>
            </a:extLst>
          </p:cNvPr>
          <p:cNvSpPr txBox="1"/>
          <p:nvPr/>
        </p:nvSpPr>
        <p:spPr>
          <a:xfrm>
            <a:off x="5563382" y="5844973"/>
            <a:ext cx="636065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dirty="0">
                <a:ln>
                  <a:noFill/>
                </a:ln>
                <a:solidFill>
                  <a:schemeClr val="bg1"/>
                </a:solidFill>
                <a:effectLst/>
                <a:uLnTx/>
                <a:uFillTx/>
                <a:latin typeface="Segoe UI" panose="020B0502040204020203" pitchFamily="34" charset="0"/>
                <a:ea typeface="+mn-ea"/>
                <a:cs typeface="+mn-cs"/>
              </a:rPr>
              <a:t>The monitoring service agent is for use with certified Microsoft Teams Room (MTR) systems and peripherals.</a:t>
            </a:r>
            <a:endParaRPr kumimoji="0" lang="en-GB" sz="1600" b="0" i="1"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3628426E-ABBF-DEEB-0FFD-51FDD3B92F62}"/>
              </a:ext>
            </a:extLst>
          </p:cNvPr>
          <p:cNvSpPr txBox="1"/>
          <p:nvPr/>
        </p:nvSpPr>
        <p:spPr>
          <a:xfrm>
            <a:off x="5601184" y="6442154"/>
            <a:ext cx="6360260"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chemeClr val="bg1"/>
                </a:solidFill>
                <a:effectLst/>
                <a:uLnTx/>
                <a:uFillTx/>
                <a:latin typeface="Segoe UI" panose="020B0502040204020203" pitchFamily="34" charset="0"/>
                <a:ea typeface="+mn-ea"/>
                <a:cs typeface="+mn-cs"/>
                <a:hlinkClick r:id="rId3">
                  <a:extLst>
                    <a:ext uri="{A12FA001-AC4F-418D-AE19-62706E023703}">
                      <ahyp:hlinkClr xmlns:ahyp="http://schemas.microsoft.com/office/drawing/2018/hyperlinkcolor" val="tx"/>
                    </a:ext>
                  </a:extLst>
                </a:hlinkClick>
              </a:rPr>
              <a:t>https://aka.ms/serviceportalagentmsi</a:t>
            </a:r>
            <a:endParaRPr kumimoji="0" lang="en-GB" sz="1600" b="0"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6417436"/>
      </p:ext>
    </p:extLst>
  </p:cSld>
  <p:clrMapOvr>
    <a:masterClrMapping/>
  </p:clrMapOvr>
  <p:transition>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itle 16">
            <a:extLst>
              <a:ext uri="{FF2B5EF4-FFF2-40B4-BE49-F238E27FC236}">
                <a16:creationId xmlns:a16="http://schemas.microsoft.com/office/drawing/2014/main" id="{836A9BE4-DD29-5B41-8FE8-7610BFFD0565}"/>
              </a:ext>
            </a:extLst>
          </p:cNvPr>
          <p:cNvSpPr>
            <a:spLocks noGrp="1"/>
          </p:cNvSpPr>
          <p:nvPr>
            <p:ph type="title"/>
          </p:nvPr>
        </p:nvSpPr>
        <p:spPr>
          <a:xfrm>
            <a:off x="631046" y="346618"/>
            <a:ext cx="11018520" cy="430887"/>
          </a:xfrm>
        </p:spPr>
        <p:txBody>
          <a:bodyPr/>
          <a:lstStyle/>
          <a:p>
            <a:r>
              <a:rPr lang="en-US" dirty="0"/>
              <a:t>Teams Rooms Pro Portal – Enrolment Allow List</a:t>
            </a:r>
          </a:p>
        </p:txBody>
      </p:sp>
      <p:sp>
        <p:nvSpPr>
          <p:cNvPr id="22" name="TextBox 21">
            <a:extLst>
              <a:ext uri="{FF2B5EF4-FFF2-40B4-BE49-F238E27FC236}">
                <a16:creationId xmlns:a16="http://schemas.microsoft.com/office/drawing/2014/main" id="{54E6488A-4F84-3ACE-D11D-DA32B0741545}"/>
              </a:ext>
            </a:extLst>
          </p:cNvPr>
          <p:cNvSpPr txBox="1"/>
          <p:nvPr/>
        </p:nvSpPr>
        <p:spPr>
          <a:xfrm>
            <a:off x="631046" y="1082658"/>
            <a:ext cx="10321940"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61616"/>
                </a:solidFill>
                <a:effectLst/>
                <a:uLnTx/>
                <a:uFillTx/>
                <a:latin typeface="Segoe UI" panose="020B0502040204020203" pitchFamily="34" charset="0"/>
                <a:ea typeface="+mn-ea"/>
                <a:cs typeface="+mn-cs"/>
              </a:rPr>
              <a:t>The following hosts must be allowed if you have any </a:t>
            </a:r>
            <a:r>
              <a:rPr kumimoji="0" lang="en-GB" sz="1800" b="1" i="0" u="none" strike="noStrike" kern="1200" cap="none" spc="0" normalizeH="0" baseline="0" noProof="0" dirty="0">
                <a:ln>
                  <a:noFill/>
                </a:ln>
                <a:solidFill>
                  <a:srgbClr val="161616"/>
                </a:solidFill>
                <a:effectLst/>
                <a:uLnTx/>
                <a:uFillTx/>
                <a:latin typeface="Segoe UI" panose="020B0502040204020203" pitchFamily="34" charset="0"/>
                <a:ea typeface="+mn-ea"/>
                <a:cs typeface="+mn-cs"/>
              </a:rPr>
              <a:t>traffic allowlist</a:t>
            </a:r>
            <a:r>
              <a:rPr kumimoji="0" lang="en-GB" sz="1800" b="0" i="0" u="none" strike="noStrike" kern="1200" cap="none" spc="0" normalizeH="0" baseline="0" noProof="0" dirty="0">
                <a:ln>
                  <a:noFill/>
                </a:ln>
                <a:solidFill>
                  <a:srgbClr val="161616"/>
                </a:solidFill>
                <a:effectLst/>
                <a:uLnTx/>
                <a:uFillTx/>
                <a:latin typeface="Segoe UI" panose="020B0502040204020203" pitchFamily="34" charset="0"/>
                <a:ea typeface="+mn-ea"/>
                <a:cs typeface="+mn-cs"/>
              </a:rPr>
              <a:t> enabled within your enterprise environment:</a:t>
            </a:r>
          </a:p>
        </p:txBody>
      </p:sp>
      <p:sp>
        <p:nvSpPr>
          <p:cNvPr id="29" name="TextBox 28">
            <a:extLst>
              <a:ext uri="{FF2B5EF4-FFF2-40B4-BE49-F238E27FC236}">
                <a16:creationId xmlns:a16="http://schemas.microsoft.com/office/drawing/2014/main" id="{E58C62A7-B78B-7DBF-476C-618569DA4A6A}"/>
              </a:ext>
            </a:extLst>
          </p:cNvPr>
          <p:cNvSpPr txBox="1"/>
          <p:nvPr/>
        </p:nvSpPr>
        <p:spPr>
          <a:xfrm>
            <a:off x="790903" y="1876796"/>
            <a:ext cx="6360260" cy="280076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1" u="none" strike="noStrike" kern="1200" cap="none" spc="0" normalizeH="0" baseline="0" noProof="0" dirty="0">
                <a:ln>
                  <a:noFill/>
                </a:ln>
                <a:solidFill>
                  <a:schemeClr val="accent1"/>
                </a:solidFill>
                <a:effectLst/>
                <a:uLnTx/>
                <a:uFillTx/>
                <a:latin typeface="Segoe UI" panose="020B0502040204020203" pitchFamily="34" charset="0"/>
                <a:ea typeface="+mn-ea"/>
                <a:cs typeface="+mn-cs"/>
              </a:rPr>
              <a:t>agent.rooms.microsoft.com</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1" u="none" strike="noStrike" kern="1200" cap="none" spc="0" normalizeH="0" baseline="0" noProof="0" dirty="0">
                <a:ln>
                  <a:noFill/>
                </a:ln>
                <a:solidFill>
                  <a:schemeClr val="accent1"/>
                </a:solidFill>
                <a:effectLst/>
                <a:uLnTx/>
                <a:uFillTx/>
                <a:latin typeface="Segoe UI" panose="020B0502040204020203" pitchFamily="34" charset="0"/>
                <a:ea typeface="+mn-ea"/>
                <a:cs typeface="+mn-cs"/>
              </a:rPr>
              <a:t>global.azure-devices-provisioning.net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1" u="none" strike="noStrike" kern="1200" cap="none" spc="0" normalizeH="0" baseline="0" noProof="0" dirty="0">
                <a:ln>
                  <a:noFill/>
                </a:ln>
                <a:solidFill>
                  <a:schemeClr val="accent1"/>
                </a:solidFill>
                <a:effectLst/>
                <a:uLnTx/>
                <a:uFillTx/>
                <a:latin typeface="Segoe UI" panose="020B0502040204020203" pitchFamily="34" charset="0"/>
                <a:ea typeface="+mn-ea"/>
                <a:cs typeface="+mn-cs"/>
              </a:rPr>
              <a:t>gj3ftstorage.blob.core.windows.net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1" u="none" strike="noStrike" kern="1200" cap="none" spc="0" normalizeH="0" baseline="0" noProof="0" dirty="0">
                <a:ln>
                  <a:noFill/>
                </a:ln>
                <a:solidFill>
                  <a:schemeClr val="accent1"/>
                </a:solidFill>
                <a:effectLst/>
                <a:uLnTx/>
                <a:uFillTx/>
                <a:latin typeface="Segoe UI" panose="020B0502040204020203" pitchFamily="34" charset="0"/>
                <a:ea typeface="+mn-ea"/>
                <a:cs typeface="+mn-cs"/>
              </a:rPr>
              <a:t>mmrstgnoamiot.azure-devices.net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1" u="none" strike="noStrike" kern="1200" cap="none" spc="0" normalizeH="0" baseline="0" noProof="0" dirty="0">
                <a:ln>
                  <a:noFill/>
                </a:ln>
                <a:solidFill>
                  <a:schemeClr val="accent1"/>
                </a:solidFill>
                <a:effectLst/>
                <a:uLnTx/>
                <a:uFillTx/>
                <a:latin typeface="Segoe UI" panose="020B0502040204020203" pitchFamily="34" charset="0"/>
                <a:ea typeface="+mn-ea"/>
                <a:cs typeface="+mn-cs"/>
              </a:rPr>
              <a:t>mmrstgnoamstor.blob.core.windows.net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1" u="none" strike="noStrike" kern="1200" cap="none" spc="0" normalizeH="0" baseline="0" noProof="0" dirty="0">
                <a:ln>
                  <a:noFill/>
                </a:ln>
                <a:solidFill>
                  <a:schemeClr val="accent1"/>
                </a:solidFill>
                <a:effectLst/>
                <a:uLnTx/>
                <a:uFillTx/>
                <a:latin typeface="Segoe UI" panose="020B0502040204020203" pitchFamily="34" charset="0"/>
                <a:ea typeface="+mn-ea"/>
                <a:cs typeface="+mn-cs"/>
              </a:rPr>
              <a:t>mmrprodapaciot.azure-devices.net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1" u="none" strike="noStrike" kern="1200" cap="none" spc="0" normalizeH="0" baseline="0" noProof="0" dirty="0">
                <a:ln>
                  <a:noFill/>
                </a:ln>
                <a:solidFill>
                  <a:schemeClr val="accent1"/>
                </a:solidFill>
                <a:effectLst/>
                <a:uLnTx/>
                <a:uFillTx/>
                <a:latin typeface="Segoe UI" panose="020B0502040204020203" pitchFamily="34" charset="0"/>
                <a:ea typeface="+mn-ea"/>
                <a:cs typeface="+mn-cs"/>
              </a:rPr>
              <a:t>mmrprodapacstor.blob.core.windows.net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1" u="none" strike="noStrike" kern="1200" cap="none" spc="0" normalizeH="0" baseline="0" noProof="0" dirty="0">
                <a:ln>
                  <a:noFill/>
                </a:ln>
                <a:solidFill>
                  <a:schemeClr val="accent1"/>
                </a:solidFill>
                <a:effectLst/>
                <a:uLnTx/>
                <a:uFillTx/>
                <a:latin typeface="Segoe UI" panose="020B0502040204020203" pitchFamily="34" charset="0"/>
                <a:ea typeface="+mn-ea"/>
                <a:cs typeface="+mn-cs"/>
              </a:rPr>
              <a:t>mmrprodemeaiot.azure-devices.net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1" u="none" strike="noStrike" kern="1200" cap="none" spc="0" normalizeH="0" baseline="0" noProof="0" dirty="0">
                <a:ln>
                  <a:noFill/>
                </a:ln>
                <a:solidFill>
                  <a:schemeClr val="accent1"/>
                </a:solidFill>
                <a:effectLst/>
                <a:uLnTx/>
                <a:uFillTx/>
                <a:latin typeface="Segoe UI" panose="020B0502040204020203" pitchFamily="34" charset="0"/>
                <a:ea typeface="+mn-ea"/>
                <a:cs typeface="+mn-cs"/>
              </a:rPr>
              <a:t>mmrprodemeastor.blob.core.windows.net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1" u="none" strike="noStrike" kern="1200" cap="none" spc="0" normalizeH="0" baseline="0" noProof="0" dirty="0">
                <a:ln>
                  <a:noFill/>
                </a:ln>
                <a:solidFill>
                  <a:schemeClr val="accent1"/>
                </a:solidFill>
                <a:effectLst/>
                <a:uLnTx/>
                <a:uFillTx/>
                <a:latin typeface="Segoe UI" panose="020B0502040204020203" pitchFamily="34" charset="0"/>
                <a:ea typeface="+mn-ea"/>
                <a:cs typeface="+mn-cs"/>
              </a:rPr>
              <a:t>mmrprodnoamiot.azure-devices.net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1" u="none" strike="noStrike" kern="1200" cap="none" spc="0" normalizeH="0" baseline="0" noProof="0" dirty="0">
                <a:ln>
                  <a:noFill/>
                </a:ln>
                <a:solidFill>
                  <a:schemeClr val="accent1"/>
                </a:solidFill>
                <a:effectLst/>
                <a:uLnTx/>
                <a:uFillTx/>
                <a:latin typeface="Segoe UI" panose="020B0502040204020203" pitchFamily="34" charset="0"/>
                <a:ea typeface="+mn-ea"/>
                <a:cs typeface="+mn-cs"/>
              </a:rPr>
              <a:t>mmrprodnoamstor.blob.core.windows.net</a:t>
            </a:r>
          </a:p>
        </p:txBody>
      </p:sp>
      <p:sp>
        <p:nvSpPr>
          <p:cNvPr id="42" name="Rectangle 41">
            <a:extLst>
              <a:ext uri="{FF2B5EF4-FFF2-40B4-BE49-F238E27FC236}">
                <a16:creationId xmlns:a16="http://schemas.microsoft.com/office/drawing/2014/main" id="{D1B15C00-BC31-6E4B-B2BC-B1825A7087CA}"/>
              </a:ext>
              <a:ext uri="{C183D7F6-B498-43B3-948B-1728B52AA6E4}">
                <adec:decorative xmlns:adec="http://schemas.microsoft.com/office/drawing/2017/decorative" val="1"/>
              </a:ext>
            </a:extLst>
          </p:cNvPr>
          <p:cNvSpPr/>
          <p:nvPr/>
        </p:nvSpPr>
        <p:spPr bwMode="auto">
          <a:xfrm>
            <a:off x="0" y="5776855"/>
            <a:ext cx="12192000" cy="1102849"/>
          </a:xfrm>
          <a:prstGeom prst="rect">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 name="Rectangle 6">
            <a:extLst>
              <a:ext uri="{FF2B5EF4-FFF2-40B4-BE49-F238E27FC236}">
                <a16:creationId xmlns:a16="http://schemas.microsoft.com/office/drawing/2014/main" id="{0E4FFAB4-7921-7A4B-A6A9-FA5AF992A275}"/>
              </a:ext>
            </a:extLst>
          </p:cNvPr>
          <p:cNvSpPr/>
          <p:nvPr/>
        </p:nvSpPr>
        <p:spPr>
          <a:xfrm>
            <a:off x="267964" y="6082008"/>
            <a:ext cx="9520518" cy="461665"/>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Segoe UI Semibold"/>
                <a:ea typeface="+mn-ea"/>
                <a:cs typeface="+mn-cs"/>
              </a:rPr>
              <a:t>Traffic allow list URL’s</a:t>
            </a:r>
          </a:p>
        </p:txBody>
      </p:sp>
    </p:spTree>
    <p:extLst>
      <p:ext uri="{BB962C8B-B14F-4D97-AF65-F5344CB8AC3E}">
        <p14:creationId xmlns:p14="http://schemas.microsoft.com/office/powerpoint/2010/main" val="2034139683"/>
      </p:ext>
    </p:extLst>
  </p:cSld>
  <p:clrMapOvr>
    <a:masterClrMapping/>
  </p:clrMapOvr>
  <p:transition>
    <p:fad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39EFDA9-BA3A-4120-8DA9-F10DDF9B3944}"/>
              </a:ext>
            </a:extLst>
          </p:cNvPr>
          <p:cNvSpPr>
            <a:spLocks noGrp="1"/>
          </p:cNvSpPr>
          <p:nvPr>
            <p:ph type="title"/>
          </p:nvPr>
        </p:nvSpPr>
        <p:spPr>
          <a:xfrm>
            <a:off x="576750" y="2930402"/>
            <a:ext cx="6226386" cy="997196"/>
          </a:xfrm>
        </p:spPr>
        <p:txBody>
          <a:bodyPr/>
          <a:lstStyle/>
          <a:p>
            <a:r>
              <a:rPr lang="en-GB" dirty="0"/>
              <a:t>Teams Rooms Pro Portal Update Management</a:t>
            </a:r>
            <a:endParaRPr lang="en-US" dirty="0"/>
          </a:p>
        </p:txBody>
      </p:sp>
    </p:spTree>
    <p:extLst>
      <p:ext uri="{BB962C8B-B14F-4D97-AF65-F5344CB8AC3E}">
        <p14:creationId xmlns:p14="http://schemas.microsoft.com/office/powerpoint/2010/main" val="4273838642"/>
      </p:ext>
    </p:extLst>
  </p:cSld>
  <p:clrMapOvr>
    <a:masterClrMapping/>
  </p:clrMapOvr>
  <p:transition spd="slow">
    <p:push dir="u"/>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C80543A-96F3-4B52-869C-49839505E7FA}"/>
              </a:ext>
            </a:extLst>
          </p:cNvPr>
          <p:cNvSpPr>
            <a:spLocks noGrp="1"/>
          </p:cNvSpPr>
          <p:nvPr>
            <p:ph type="title"/>
          </p:nvPr>
        </p:nvSpPr>
        <p:spPr>
          <a:xfrm>
            <a:off x="1033670" y="175384"/>
            <a:ext cx="10515600" cy="410221"/>
          </a:xfrm>
        </p:spPr>
        <p:txBody>
          <a:bodyPr/>
          <a:lstStyle/>
          <a:p>
            <a:r>
              <a:rPr lang="en-US" dirty="0"/>
              <a:t>Teams Rooms Pro Portal - Updates</a:t>
            </a:r>
          </a:p>
        </p:txBody>
      </p:sp>
      <p:pic>
        <p:nvPicPr>
          <p:cNvPr id="5" name="Picture 4">
            <a:extLst>
              <a:ext uri="{FF2B5EF4-FFF2-40B4-BE49-F238E27FC236}">
                <a16:creationId xmlns:a16="http://schemas.microsoft.com/office/drawing/2014/main" id="{4F737AB9-1EBA-EC07-B180-DA3C2100F2B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0607928" y="-621027"/>
            <a:ext cx="2111484" cy="1765391"/>
          </a:xfrm>
          <a:prstGeom prst="rect">
            <a:avLst/>
          </a:prstGeom>
        </p:spPr>
      </p:pic>
      <p:sp>
        <p:nvSpPr>
          <p:cNvPr id="11" name="Text Placeholder 1">
            <a:extLst>
              <a:ext uri="{FF2B5EF4-FFF2-40B4-BE49-F238E27FC236}">
                <a16:creationId xmlns:a16="http://schemas.microsoft.com/office/drawing/2014/main" id="{329F43EE-9B08-6B4C-A4DA-4A27ECE5E689}"/>
              </a:ext>
              <a:ext uri="{C183D7F6-B498-43B3-948B-1728B52AA6E4}">
                <adec:decorative xmlns:adec="http://schemas.microsoft.com/office/drawing/2017/decorative" val="1"/>
              </a:ext>
            </a:extLst>
          </p:cNvPr>
          <p:cNvSpPr txBox="1">
            <a:spLocks/>
          </p:cNvSpPr>
          <p:nvPr/>
        </p:nvSpPr>
        <p:spPr>
          <a:xfrm>
            <a:off x="914400" y="1355729"/>
            <a:ext cx="10109201" cy="5190771"/>
          </a:xfrm>
          <a:prstGeom prst="rect">
            <a:avLst/>
          </a:prstGeom>
        </p:spPr>
        <p:txBody>
          <a:bodyPr lIns="0"/>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90000"/>
              </a:lnSpc>
              <a:spcBef>
                <a:spcPts val="600"/>
              </a:spcBef>
              <a:spcAft>
                <a:spcPts val="600"/>
              </a:spcAft>
              <a:defRPr/>
            </a:pPr>
            <a:endParaRPr kumimoji="0" lang="en-US" sz="1600" i="0" u="none" strike="noStrike" kern="1200" cap="none" spc="0" normalizeH="0" baseline="0" noProof="0" dirty="0">
              <a:ln>
                <a:noFill/>
              </a:ln>
              <a:solidFill>
                <a:srgbClr val="000000"/>
              </a:solidFill>
              <a:effectLst/>
              <a:uLnTx/>
              <a:uFillTx/>
              <a:latin typeface="Segoe UI"/>
              <a:ea typeface="+mn-ea"/>
              <a:cs typeface="Segoe UI" panose="020B0502040204020203" pitchFamily="34" charset="0"/>
            </a:endParaRPr>
          </a:p>
        </p:txBody>
      </p:sp>
      <p:pic>
        <p:nvPicPr>
          <p:cNvPr id="4" name="Picture 3">
            <a:extLst>
              <a:ext uri="{FF2B5EF4-FFF2-40B4-BE49-F238E27FC236}">
                <a16:creationId xmlns:a16="http://schemas.microsoft.com/office/drawing/2014/main" id="{F9F15605-486B-650A-BEF0-CBFA17AA4742}"/>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0" y="658520"/>
            <a:ext cx="10901970" cy="6133527"/>
          </a:xfrm>
          <a:prstGeom prst="rect">
            <a:avLst/>
          </a:prstGeom>
        </p:spPr>
      </p:pic>
      <p:sp>
        <p:nvSpPr>
          <p:cNvPr id="6" name="Rectangle: Rounded Corners 5">
            <a:extLst>
              <a:ext uri="{FF2B5EF4-FFF2-40B4-BE49-F238E27FC236}">
                <a16:creationId xmlns:a16="http://schemas.microsoft.com/office/drawing/2014/main" id="{FDC2A60A-1CA3-8343-496C-2C6BCD61FEFA}"/>
              </a:ext>
              <a:ext uri="{C183D7F6-B498-43B3-948B-1728B52AA6E4}">
                <adec:decorative xmlns:adec="http://schemas.microsoft.com/office/drawing/2017/decorative" val="1"/>
              </a:ext>
            </a:extLst>
          </p:cNvPr>
          <p:cNvSpPr/>
          <p:nvPr/>
        </p:nvSpPr>
        <p:spPr>
          <a:xfrm>
            <a:off x="1033670" y="2517654"/>
            <a:ext cx="1550504" cy="309475"/>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FFEC478D-F9A0-6E40-907F-FC59A281078C}"/>
              </a:ext>
              <a:ext uri="{C183D7F6-B498-43B3-948B-1728B52AA6E4}">
                <adec:decorative xmlns:adec="http://schemas.microsoft.com/office/drawing/2017/decorative" val="1"/>
              </a:ext>
            </a:extLst>
          </p:cNvPr>
          <p:cNvSpPr/>
          <p:nvPr/>
        </p:nvSpPr>
        <p:spPr>
          <a:xfrm>
            <a:off x="2630557" y="4620181"/>
            <a:ext cx="1550504" cy="194775"/>
          </a:xfrm>
          <a:prstGeom prst="roundRect">
            <a:avLst/>
          </a:prstGeom>
          <a:noFill/>
          <a:ln>
            <a:solidFill>
              <a:srgbClr val="D600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id="{8DE76B8D-E3A4-36E6-3983-3AE130E19A8F}"/>
              </a:ext>
              <a:ext uri="{C183D7F6-B498-43B3-948B-1728B52AA6E4}">
                <adec:decorative xmlns:adec="http://schemas.microsoft.com/office/drawing/2017/decorative" val="1"/>
              </a:ext>
            </a:extLst>
          </p:cNvPr>
          <p:cNvSpPr/>
          <p:nvPr/>
        </p:nvSpPr>
        <p:spPr>
          <a:xfrm>
            <a:off x="2630556" y="5314121"/>
            <a:ext cx="2577547" cy="194775"/>
          </a:xfrm>
          <a:prstGeom prst="roundRect">
            <a:avLst/>
          </a:prstGeom>
          <a:noFill/>
          <a:ln>
            <a:solidFill>
              <a:srgbClr val="D600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D4F553CA-2611-79AF-9B02-8D1B464B89F6}"/>
              </a:ext>
            </a:extLst>
          </p:cNvPr>
          <p:cNvSpPr txBox="1"/>
          <p:nvPr/>
        </p:nvSpPr>
        <p:spPr>
          <a:xfrm>
            <a:off x="1383698" y="4285543"/>
            <a:ext cx="1085624" cy="230832"/>
          </a:xfrm>
          <a:prstGeom prst="rect">
            <a:avLst/>
          </a:prstGeom>
          <a:noFill/>
        </p:spPr>
        <p:txBody>
          <a:bodyPr wrap="square" rtlCol="0">
            <a:spAutoFit/>
          </a:bodyPr>
          <a:lstStyle/>
          <a:p>
            <a:pPr algn="ctr"/>
            <a:r>
              <a:rPr lang="en-GB" sz="900" dirty="0"/>
              <a:t>Peripheral updates</a:t>
            </a:r>
          </a:p>
        </p:txBody>
      </p:sp>
      <p:cxnSp>
        <p:nvCxnSpPr>
          <p:cNvPr id="12" name="Straight Connector 11">
            <a:extLst>
              <a:ext uri="{FF2B5EF4-FFF2-40B4-BE49-F238E27FC236}">
                <a16:creationId xmlns:a16="http://schemas.microsoft.com/office/drawing/2014/main" id="{88A9D487-E875-2E0D-72AB-B9AA1F4998B7}"/>
              </a:ext>
              <a:ext uri="{C183D7F6-B498-43B3-948B-1728B52AA6E4}">
                <adec:decorative xmlns:adec="http://schemas.microsoft.com/office/drawing/2017/decorative" val="1"/>
              </a:ext>
            </a:extLst>
          </p:cNvPr>
          <p:cNvCxnSpPr>
            <a:cxnSpLocks/>
            <a:stCxn id="9" idx="2"/>
            <a:endCxn id="7" idx="1"/>
          </p:cNvCxnSpPr>
          <p:nvPr/>
        </p:nvCxnSpPr>
        <p:spPr>
          <a:xfrm>
            <a:off x="1926510" y="4516375"/>
            <a:ext cx="704047" cy="201194"/>
          </a:xfrm>
          <a:prstGeom prst="line">
            <a:avLst/>
          </a:prstGeom>
          <a:ln>
            <a:solidFill>
              <a:srgbClr val="D60093"/>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B4D41227-58E1-E270-F1D8-7EA4D4B4678A}"/>
              </a:ext>
            </a:extLst>
          </p:cNvPr>
          <p:cNvSpPr txBox="1"/>
          <p:nvPr/>
        </p:nvSpPr>
        <p:spPr>
          <a:xfrm>
            <a:off x="1338470" y="5009221"/>
            <a:ext cx="1139159" cy="230832"/>
          </a:xfrm>
          <a:prstGeom prst="rect">
            <a:avLst/>
          </a:prstGeom>
          <a:noFill/>
        </p:spPr>
        <p:txBody>
          <a:bodyPr wrap="square" rtlCol="0">
            <a:spAutoFit/>
          </a:bodyPr>
          <a:lstStyle/>
          <a:p>
            <a:pPr algn="ctr"/>
            <a:r>
              <a:rPr lang="en-GB" sz="900" dirty="0"/>
              <a:t>Teams App updates</a:t>
            </a:r>
          </a:p>
        </p:txBody>
      </p:sp>
      <p:cxnSp>
        <p:nvCxnSpPr>
          <p:cNvPr id="14" name="Straight Connector 13">
            <a:extLst>
              <a:ext uri="{FF2B5EF4-FFF2-40B4-BE49-F238E27FC236}">
                <a16:creationId xmlns:a16="http://schemas.microsoft.com/office/drawing/2014/main" id="{E35BD007-5543-6717-C654-97AB74E543D8}"/>
              </a:ext>
              <a:ext uri="{C183D7F6-B498-43B3-948B-1728B52AA6E4}">
                <adec:decorative xmlns:adec="http://schemas.microsoft.com/office/drawing/2017/decorative" val="1"/>
              </a:ext>
            </a:extLst>
          </p:cNvPr>
          <p:cNvCxnSpPr/>
          <p:nvPr/>
        </p:nvCxnSpPr>
        <p:spPr>
          <a:xfrm>
            <a:off x="1934817" y="5234469"/>
            <a:ext cx="695740" cy="198578"/>
          </a:xfrm>
          <a:prstGeom prst="line">
            <a:avLst/>
          </a:prstGeom>
          <a:ln>
            <a:solidFill>
              <a:srgbClr val="D60093"/>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B86546C-E635-B031-6CCA-00749CA47B1C}"/>
              </a:ext>
              <a:ext uri="{C183D7F6-B498-43B3-948B-1728B52AA6E4}">
                <adec:decorative xmlns:adec="http://schemas.microsoft.com/office/drawing/2017/decorative" val="1"/>
              </a:ext>
            </a:extLst>
          </p:cNvPr>
          <p:cNvCxnSpPr>
            <a:cxnSpLocks/>
          </p:cNvCxnSpPr>
          <p:nvPr/>
        </p:nvCxnSpPr>
        <p:spPr>
          <a:xfrm>
            <a:off x="1491138" y="4516344"/>
            <a:ext cx="863332" cy="0"/>
          </a:xfrm>
          <a:prstGeom prst="line">
            <a:avLst/>
          </a:prstGeom>
          <a:ln>
            <a:solidFill>
              <a:srgbClr val="D6009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D51C1A8-ECAE-510F-BB72-6F83AFE47194}"/>
              </a:ext>
              <a:ext uri="{C183D7F6-B498-43B3-948B-1728B52AA6E4}">
                <adec:decorative xmlns:adec="http://schemas.microsoft.com/office/drawing/2017/decorative" val="1"/>
              </a:ext>
            </a:extLst>
          </p:cNvPr>
          <p:cNvCxnSpPr>
            <a:cxnSpLocks/>
          </p:cNvCxnSpPr>
          <p:nvPr/>
        </p:nvCxnSpPr>
        <p:spPr>
          <a:xfrm>
            <a:off x="1503151" y="5234967"/>
            <a:ext cx="863332" cy="0"/>
          </a:xfrm>
          <a:prstGeom prst="line">
            <a:avLst/>
          </a:prstGeom>
          <a:ln>
            <a:solidFill>
              <a:srgbClr val="D600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7860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F737AB9-1EBA-EC07-B180-DA3C2100F2B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0607928" y="-621027"/>
            <a:ext cx="2111484" cy="1765391"/>
          </a:xfrm>
          <a:prstGeom prst="rect">
            <a:avLst/>
          </a:prstGeom>
        </p:spPr>
      </p:pic>
      <p:sp>
        <p:nvSpPr>
          <p:cNvPr id="11" name="Text Placeholder 1">
            <a:extLst>
              <a:ext uri="{FF2B5EF4-FFF2-40B4-BE49-F238E27FC236}">
                <a16:creationId xmlns:a16="http://schemas.microsoft.com/office/drawing/2014/main" id="{329F43EE-9B08-6B4C-A4DA-4A27ECE5E689}"/>
              </a:ext>
              <a:ext uri="{C183D7F6-B498-43B3-948B-1728B52AA6E4}">
                <adec:decorative xmlns:adec="http://schemas.microsoft.com/office/drawing/2017/decorative" val="1"/>
              </a:ext>
            </a:extLst>
          </p:cNvPr>
          <p:cNvSpPr txBox="1">
            <a:spLocks/>
          </p:cNvSpPr>
          <p:nvPr/>
        </p:nvSpPr>
        <p:spPr>
          <a:xfrm>
            <a:off x="914400" y="1355729"/>
            <a:ext cx="10109201" cy="5190771"/>
          </a:xfrm>
          <a:prstGeom prst="rect">
            <a:avLst/>
          </a:prstGeom>
        </p:spPr>
        <p:txBody>
          <a:bodyPr lIns="0"/>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90000"/>
              </a:lnSpc>
              <a:spcBef>
                <a:spcPts val="600"/>
              </a:spcBef>
              <a:spcAft>
                <a:spcPts val="600"/>
              </a:spcAft>
              <a:defRPr/>
            </a:pPr>
            <a:endParaRPr kumimoji="0" lang="en-US" sz="1600" i="0" u="none" strike="noStrike" kern="1200" cap="none" spc="0" normalizeH="0" baseline="0" noProof="0" dirty="0">
              <a:ln>
                <a:noFill/>
              </a:ln>
              <a:solidFill>
                <a:srgbClr val="000000"/>
              </a:solidFill>
              <a:effectLst/>
              <a:uLnTx/>
              <a:uFillTx/>
              <a:latin typeface="Segoe UI"/>
              <a:ea typeface="+mn-ea"/>
              <a:cs typeface="Segoe UI" panose="020B0502040204020203" pitchFamily="34" charset="0"/>
            </a:endParaRPr>
          </a:p>
        </p:txBody>
      </p:sp>
      <p:pic>
        <p:nvPicPr>
          <p:cNvPr id="4" name="Picture 3">
            <a:extLst>
              <a:ext uri="{FF2B5EF4-FFF2-40B4-BE49-F238E27FC236}">
                <a16:creationId xmlns:a16="http://schemas.microsoft.com/office/drawing/2014/main" id="{E7BA777A-0B81-D970-3977-6D9055EB5D7D}"/>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0" y="531790"/>
            <a:ext cx="11335871" cy="6326210"/>
          </a:xfrm>
          <a:prstGeom prst="rect">
            <a:avLst/>
          </a:prstGeom>
        </p:spPr>
      </p:pic>
      <p:sp>
        <p:nvSpPr>
          <p:cNvPr id="3" name="Title 2">
            <a:extLst>
              <a:ext uri="{FF2B5EF4-FFF2-40B4-BE49-F238E27FC236}">
                <a16:creationId xmlns:a16="http://schemas.microsoft.com/office/drawing/2014/main" id="{DC80543A-96F3-4B52-869C-49839505E7FA}"/>
              </a:ext>
            </a:extLst>
          </p:cNvPr>
          <p:cNvSpPr>
            <a:spLocks noGrp="1"/>
          </p:cNvSpPr>
          <p:nvPr>
            <p:ph type="title"/>
          </p:nvPr>
        </p:nvSpPr>
        <p:spPr>
          <a:xfrm>
            <a:off x="508001" y="157884"/>
            <a:ext cx="10515600" cy="430887"/>
          </a:xfrm>
        </p:spPr>
        <p:txBody>
          <a:bodyPr/>
          <a:lstStyle/>
          <a:p>
            <a:r>
              <a:rPr lang="en-US" dirty="0"/>
              <a:t>Teams Rooms Pro Portal – Pause, restart or force updates</a:t>
            </a:r>
          </a:p>
        </p:txBody>
      </p:sp>
      <p:sp>
        <p:nvSpPr>
          <p:cNvPr id="30" name="Rectangle: Rounded Corners 29">
            <a:extLst>
              <a:ext uri="{FF2B5EF4-FFF2-40B4-BE49-F238E27FC236}">
                <a16:creationId xmlns:a16="http://schemas.microsoft.com/office/drawing/2014/main" id="{A4FE4F7A-4E02-2B50-F56D-040538F02C2F}"/>
              </a:ext>
              <a:ext uri="{C183D7F6-B498-43B3-948B-1728B52AA6E4}">
                <adec:decorative xmlns:adec="http://schemas.microsoft.com/office/drawing/2017/decorative" val="1"/>
              </a:ext>
            </a:extLst>
          </p:cNvPr>
          <p:cNvSpPr/>
          <p:nvPr/>
        </p:nvSpPr>
        <p:spPr>
          <a:xfrm>
            <a:off x="5942807" y="2115157"/>
            <a:ext cx="1946274" cy="216087"/>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1" name="Straight Connector 30">
            <a:extLst>
              <a:ext uri="{FF2B5EF4-FFF2-40B4-BE49-F238E27FC236}">
                <a16:creationId xmlns:a16="http://schemas.microsoft.com/office/drawing/2014/main" id="{93327393-A12A-6D02-1F60-6E7E4B15B2B8}"/>
              </a:ext>
              <a:ext uri="{C183D7F6-B498-43B3-948B-1728B52AA6E4}">
                <adec:decorative xmlns:adec="http://schemas.microsoft.com/office/drawing/2017/decorative" val="1"/>
              </a:ext>
            </a:extLst>
          </p:cNvPr>
          <p:cNvCxnSpPr>
            <a:cxnSpLocks/>
          </p:cNvCxnSpPr>
          <p:nvPr/>
        </p:nvCxnSpPr>
        <p:spPr>
          <a:xfrm flipH="1">
            <a:off x="7889081" y="1976911"/>
            <a:ext cx="1051946" cy="261321"/>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F8FB8E09-2FCF-AD4C-9FC4-79BB92918D7A}"/>
              </a:ext>
            </a:extLst>
          </p:cNvPr>
          <p:cNvSpPr txBox="1"/>
          <p:nvPr/>
        </p:nvSpPr>
        <p:spPr>
          <a:xfrm>
            <a:off x="8236971" y="1290322"/>
            <a:ext cx="1153658" cy="246221"/>
          </a:xfrm>
          <a:prstGeom prst="rect">
            <a:avLst/>
          </a:prstGeom>
          <a:noFill/>
        </p:spPr>
        <p:txBody>
          <a:bodyPr wrap="square" rtlCol="0">
            <a:spAutoFit/>
          </a:bodyPr>
          <a:lstStyle/>
          <a:p>
            <a:pPr algn="ctr"/>
            <a:r>
              <a:rPr lang="en-GB" sz="1000" dirty="0"/>
              <a:t>Update controls</a:t>
            </a:r>
          </a:p>
        </p:txBody>
      </p:sp>
      <p:sp>
        <p:nvSpPr>
          <p:cNvPr id="32" name="TextBox 31">
            <a:extLst>
              <a:ext uri="{FF2B5EF4-FFF2-40B4-BE49-F238E27FC236}">
                <a16:creationId xmlns:a16="http://schemas.microsoft.com/office/drawing/2014/main" id="{224891D0-2676-B746-FEAC-876984CC75CB}"/>
              </a:ext>
            </a:extLst>
          </p:cNvPr>
          <p:cNvSpPr txBox="1"/>
          <p:nvPr/>
        </p:nvSpPr>
        <p:spPr>
          <a:xfrm>
            <a:off x="8369215" y="1747655"/>
            <a:ext cx="1153658" cy="246221"/>
          </a:xfrm>
          <a:prstGeom prst="rect">
            <a:avLst/>
          </a:prstGeom>
          <a:noFill/>
        </p:spPr>
        <p:txBody>
          <a:bodyPr wrap="square" rtlCol="0">
            <a:spAutoFit/>
          </a:bodyPr>
          <a:lstStyle/>
          <a:p>
            <a:pPr algn="ctr"/>
            <a:r>
              <a:rPr lang="en-GB" sz="1000" dirty="0"/>
              <a:t>Selected Update</a:t>
            </a:r>
          </a:p>
        </p:txBody>
      </p:sp>
      <p:cxnSp>
        <p:nvCxnSpPr>
          <p:cNvPr id="33" name="Straight Connector 32">
            <a:extLst>
              <a:ext uri="{FF2B5EF4-FFF2-40B4-BE49-F238E27FC236}">
                <a16:creationId xmlns:a16="http://schemas.microsoft.com/office/drawing/2014/main" id="{B71756B1-8D1F-2B3D-FFA7-C9F7A08A8FE1}"/>
              </a:ext>
              <a:ext uri="{C183D7F6-B498-43B3-948B-1728B52AA6E4}">
                <adec:decorative xmlns:adec="http://schemas.microsoft.com/office/drawing/2017/decorative" val="1"/>
              </a:ext>
            </a:extLst>
          </p:cNvPr>
          <p:cNvCxnSpPr>
            <a:cxnSpLocks/>
          </p:cNvCxnSpPr>
          <p:nvPr/>
        </p:nvCxnSpPr>
        <p:spPr>
          <a:xfrm>
            <a:off x="8542864" y="1971234"/>
            <a:ext cx="814488"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44" name="Rectangle: Rounded Corners 43">
            <a:extLst>
              <a:ext uri="{FF2B5EF4-FFF2-40B4-BE49-F238E27FC236}">
                <a16:creationId xmlns:a16="http://schemas.microsoft.com/office/drawing/2014/main" id="{6FD3FE5B-5C10-EC3D-A310-D570B2A9983C}"/>
              </a:ext>
              <a:ext uri="{C183D7F6-B498-43B3-948B-1728B52AA6E4}">
                <adec:decorative xmlns:adec="http://schemas.microsoft.com/office/drawing/2017/decorative" val="1"/>
              </a:ext>
            </a:extLst>
          </p:cNvPr>
          <p:cNvSpPr/>
          <p:nvPr/>
        </p:nvSpPr>
        <p:spPr>
          <a:xfrm>
            <a:off x="5913174" y="1229534"/>
            <a:ext cx="1346993" cy="256041"/>
          </a:xfrm>
          <a:prstGeom prst="round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6" name="Straight Connector 45">
            <a:extLst>
              <a:ext uri="{FF2B5EF4-FFF2-40B4-BE49-F238E27FC236}">
                <a16:creationId xmlns:a16="http://schemas.microsoft.com/office/drawing/2014/main" id="{A1A954E7-3561-0CCF-83EF-802CCC226508}"/>
              </a:ext>
              <a:ext uri="{C183D7F6-B498-43B3-948B-1728B52AA6E4}">
                <adec:decorative xmlns:adec="http://schemas.microsoft.com/office/drawing/2017/decorative" val="1"/>
              </a:ext>
            </a:extLst>
          </p:cNvPr>
          <p:cNvCxnSpPr>
            <a:cxnSpLocks/>
            <a:endCxn id="44" idx="3"/>
          </p:cNvCxnSpPr>
          <p:nvPr/>
        </p:nvCxnSpPr>
        <p:spPr>
          <a:xfrm flipH="1" flipV="1">
            <a:off x="7260167" y="1357555"/>
            <a:ext cx="1154887" cy="14358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09514F59-9CA9-9854-30E9-379C46EB0CCF}"/>
              </a:ext>
              <a:ext uri="{C183D7F6-B498-43B3-948B-1728B52AA6E4}">
                <adec:decorative xmlns:adec="http://schemas.microsoft.com/office/drawing/2017/decorative" val="1"/>
              </a:ext>
            </a:extLst>
          </p:cNvPr>
          <p:cNvCxnSpPr>
            <a:cxnSpLocks/>
          </p:cNvCxnSpPr>
          <p:nvPr/>
        </p:nvCxnSpPr>
        <p:spPr>
          <a:xfrm>
            <a:off x="8406556" y="1501179"/>
            <a:ext cx="814488"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52" name="Rectangle: Rounded Corners 51">
            <a:extLst>
              <a:ext uri="{FF2B5EF4-FFF2-40B4-BE49-F238E27FC236}">
                <a16:creationId xmlns:a16="http://schemas.microsoft.com/office/drawing/2014/main" id="{090AEB23-42CA-BFC6-4955-50E00C1101F9}"/>
              </a:ext>
              <a:ext uri="{C183D7F6-B498-43B3-948B-1728B52AA6E4}">
                <adec:decorative xmlns:adec="http://schemas.microsoft.com/office/drawing/2017/decorative" val="1"/>
              </a:ext>
            </a:extLst>
          </p:cNvPr>
          <p:cNvSpPr/>
          <p:nvPr/>
        </p:nvSpPr>
        <p:spPr>
          <a:xfrm>
            <a:off x="5969001" y="3784601"/>
            <a:ext cx="1181100" cy="1584324"/>
          </a:xfrm>
          <a:prstGeom prst="roundRect">
            <a:avLst/>
          </a:prstGeom>
          <a:noFill/>
          <a:ln>
            <a:solidFill>
              <a:srgbClr val="D600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07467E78-4F3F-801B-05F1-73A92630F19C}"/>
              </a:ext>
            </a:extLst>
          </p:cNvPr>
          <p:cNvSpPr txBox="1"/>
          <p:nvPr/>
        </p:nvSpPr>
        <p:spPr>
          <a:xfrm>
            <a:off x="8162359" y="3828003"/>
            <a:ext cx="1603941" cy="246221"/>
          </a:xfrm>
          <a:prstGeom prst="rect">
            <a:avLst/>
          </a:prstGeom>
          <a:noFill/>
        </p:spPr>
        <p:txBody>
          <a:bodyPr wrap="square" rtlCol="0">
            <a:spAutoFit/>
          </a:bodyPr>
          <a:lstStyle/>
          <a:p>
            <a:pPr algn="ctr"/>
            <a:r>
              <a:rPr lang="en-GB" sz="1000" dirty="0"/>
              <a:t>Update propagation status</a:t>
            </a:r>
          </a:p>
        </p:txBody>
      </p:sp>
      <p:cxnSp>
        <p:nvCxnSpPr>
          <p:cNvPr id="54" name="Straight Connector 53">
            <a:extLst>
              <a:ext uri="{FF2B5EF4-FFF2-40B4-BE49-F238E27FC236}">
                <a16:creationId xmlns:a16="http://schemas.microsoft.com/office/drawing/2014/main" id="{3C686DEF-46ED-BCFD-A816-572D62F4E01E}"/>
              </a:ext>
              <a:ext uri="{C183D7F6-B498-43B3-948B-1728B52AA6E4}">
                <adec:decorative xmlns:adec="http://schemas.microsoft.com/office/drawing/2017/decorative" val="1"/>
              </a:ext>
            </a:extLst>
          </p:cNvPr>
          <p:cNvCxnSpPr>
            <a:cxnSpLocks/>
            <a:endCxn id="52" idx="3"/>
          </p:cNvCxnSpPr>
          <p:nvPr/>
        </p:nvCxnSpPr>
        <p:spPr>
          <a:xfrm flipH="1">
            <a:off x="7150101" y="4073603"/>
            <a:ext cx="1946274" cy="503160"/>
          </a:xfrm>
          <a:prstGeom prst="line">
            <a:avLst/>
          </a:prstGeom>
          <a:ln>
            <a:solidFill>
              <a:srgbClr val="D60093"/>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6C095122-AB56-5FE9-C63F-9C7C2ABEEF9B}"/>
              </a:ext>
              <a:ext uri="{C183D7F6-B498-43B3-948B-1728B52AA6E4}">
                <adec:decorative xmlns:adec="http://schemas.microsoft.com/office/drawing/2017/decorative" val="1"/>
              </a:ext>
            </a:extLst>
          </p:cNvPr>
          <p:cNvCxnSpPr>
            <a:cxnSpLocks/>
          </p:cNvCxnSpPr>
          <p:nvPr/>
        </p:nvCxnSpPr>
        <p:spPr>
          <a:xfrm>
            <a:off x="8284629" y="4073603"/>
            <a:ext cx="1375833" cy="0"/>
          </a:xfrm>
          <a:prstGeom prst="line">
            <a:avLst/>
          </a:prstGeom>
          <a:ln>
            <a:solidFill>
              <a:srgbClr val="D600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99516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F465265-C36F-C76B-FB6F-B6E032AC0E49}"/>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81566" y="1057732"/>
            <a:ext cx="10982153" cy="4809668"/>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a:extLst>
              <a:ext uri="{FF2B5EF4-FFF2-40B4-BE49-F238E27FC236}">
                <a16:creationId xmlns:a16="http://schemas.microsoft.com/office/drawing/2014/main" id="{4F737AB9-1EBA-EC07-B180-DA3C2100F2B1}"/>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0607928" y="-621027"/>
            <a:ext cx="2111484" cy="1765391"/>
          </a:xfrm>
          <a:prstGeom prst="rect">
            <a:avLst/>
          </a:prstGeom>
        </p:spPr>
      </p:pic>
      <p:sp>
        <p:nvSpPr>
          <p:cNvPr id="11" name="Text Placeholder 1">
            <a:extLst>
              <a:ext uri="{FF2B5EF4-FFF2-40B4-BE49-F238E27FC236}">
                <a16:creationId xmlns:a16="http://schemas.microsoft.com/office/drawing/2014/main" id="{329F43EE-9B08-6B4C-A4DA-4A27ECE5E689}"/>
              </a:ext>
              <a:ext uri="{C183D7F6-B498-43B3-948B-1728B52AA6E4}">
                <adec:decorative xmlns:adec="http://schemas.microsoft.com/office/drawing/2017/decorative" val="1"/>
              </a:ext>
            </a:extLst>
          </p:cNvPr>
          <p:cNvSpPr txBox="1">
            <a:spLocks/>
          </p:cNvSpPr>
          <p:nvPr/>
        </p:nvSpPr>
        <p:spPr>
          <a:xfrm>
            <a:off x="914400" y="1355729"/>
            <a:ext cx="10109201" cy="5190771"/>
          </a:xfrm>
          <a:prstGeom prst="rect">
            <a:avLst/>
          </a:prstGeom>
        </p:spPr>
        <p:txBody>
          <a:bodyPr lIns="0"/>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90000"/>
              </a:lnSpc>
              <a:spcBef>
                <a:spcPts val="600"/>
              </a:spcBef>
              <a:spcAft>
                <a:spcPts val="600"/>
              </a:spcAft>
              <a:defRPr/>
            </a:pPr>
            <a:endParaRPr kumimoji="0" lang="en-US" sz="1600" i="0" u="none" strike="noStrike" kern="1200" cap="none" spc="0" normalizeH="0" baseline="0" noProof="0" dirty="0">
              <a:ln>
                <a:noFill/>
              </a:ln>
              <a:solidFill>
                <a:srgbClr val="000000"/>
              </a:solidFill>
              <a:effectLst/>
              <a:uLnTx/>
              <a:uFillTx/>
              <a:latin typeface="Segoe UI"/>
              <a:ea typeface="+mn-ea"/>
              <a:cs typeface="Segoe UI" panose="020B0502040204020203" pitchFamily="34" charset="0"/>
            </a:endParaRPr>
          </a:p>
        </p:txBody>
      </p:sp>
      <p:sp>
        <p:nvSpPr>
          <p:cNvPr id="3" name="Title 2">
            <a:extLst>
              <a:ext uri="{FF2B5EF4-FFF2-40B4-BE49-F238E27FC236}">
                <a16:creationId xmlns:a16="http://schemas.microsoft.com/office/drawing/2014/main" id="{DC80543A-96F3-4B52-869C-49839505E7FA}"/>
              </a:ext>
            </a:extLst>
          </p:cNvPr>
          <p:cNvSpPr>
            <a:spLocks noGrp="1"/>
          </p:cNvSpPr>
          <p:nvPr>
            <p:ph type="title"/>
          </p:nvPr>
        </p:nvSpPr>
        <p:spPr>
          <a:xfrm>
            <a:off x="587405" y="283932"/>
            <a:ext cx="10515600" cy="439325"/>
          </a:xfrm>
        </p:spPr>
        <p:txBody>
          <a:bodyPr/>
          <a:lstStyle/>
          <a:p>
            <a:r>
              <a:rPr lang="en-US" dirty="0"/>
              <a:t>Teams Rooms Pro Portal – Update rings</a:t>
            </a:r>
          </a:p>
        </p:txBody>
      </p:sp>
      <p:sp>
        <p:nvSpPr>
          <p:cNvPr id="6" name="Rectangle: Rounded Corners 5">
            <a:extLst>
              <a:ext uri="{FF2B5EF4-FFF2-40B4-BE49-F238E27FC236}">
                <a16:creationId xmlns:a16="http://schemas.microsoft.com/office/drawing/2014/main" id="{EB566F82-CD8F-8F48-37F7-7476949572F7}"/>
              </a:ext>
              <a:ext uri="{C183D7F6-B498-43B3-948B-1728B52AA6E4}">
                <adec:decorative xmlns:adec="http://schemas.microsoft.com/office/drawing/2017/decorative" val="1"/>
              </a:ext>
            </a:extLst>
          </p:cNvPr>
          <p:cNvSpPr/>
          <p:nvPr/>
        </p:nvSpPr>
        <p:spPr>
          <a:xfrm>
            <a:off x="2726267" y="4509589"/>
            <a:ext cx="1181100" cy="258807"/>
          </a:xfrm>
          <a:prstGeom prst="roundRect">
            <a:avLst/>
          </a:prstGeom>
          <a:noFill/>
          <a:ln>
            <a:solidFill>
              <a:srgbClr val="D600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224891D0-2676-B746-FEAC-876984CC75CB}"/>
              </a:ext>
            </a:extLst>
          </p:cNvPr>
          <p:cNvSpPr txBox="1"/>
          <p:nvPr/>
        </p:nvSpPr>
        <p:spPr>
          <a:xfrm>
            <a:off x="5549900" y="2216120"/>
            <a:ext cx="1153658" cy="246221"/>
          </a:xfrm>
          <a:prstGeom prst="rect">
            <a:avLst/>
          </a:prstGeom>
          <a:noFill/>
        </p:spPr>
        <p:txBody>
          <a:bodyPr wrap="square" rtlCol="0">
            <a:spAutoFit/>
          </a:bodyPr>
          <a:lstStyle/>
          <a:p>
            <a:pPr algn="ctr"/>
            <a:r>
              <a:rPr lang="en-GB" sz="1000" dirty="0"/>
              <a:t>Create new rings</a:t>
            </a:r>
          </a:p>
        </p:txBody>
      </p:sp>
      <p:sp>
        <p:nvSpPr>
          <p:cNvPr id="19" name="TextBox 18">
            <a:extLst>
              <a:ext uri="{FF2B5EF4-FFF2-40B4-BE49-F238E27FC236}">
                <a16:creationId xmlns:a16="http://schemas.microsoft.com/office/drawing/2014/main" id="{ADCA7E94-6B6C-208F-2497-D2A29B9CE12E}"/>
              </a:ext>
            </a:extLst>
          </p:cNvPr>
          <p:cNvSpPr txBox="1"/>
          <p:nvPr/>
        </p:nvSpPr>
        <p:spPr>
          <a:xfrm>
            <a:off x="4217403" y="3547009"/>
            <a:ext cx="1501831" cy="246221"/>
          </a:xfrm>
          <a:prstGeom prst="rect">
            <a:avLst/>
          </a:prstGeom>
          <a:noFill/>
        </p:spPr>
        <p:txBody>
          <a:bodyPr wrap="square" rtlCol="0">
            <a:spAutoFit/>
          </a:bodyPr>
          <a:lstStyle/>
          <a:p>
            <a:pPr algn="ctr"/>
            <a:r>
              <a:rPr lang="en-GB" sz="1000" dirty="0"/>
              <a:t>Pre-built update rings</a:t>
            </a:r>
          </a:p>
        </p:txBody>
      </p:sp>
      <p:sp>
        <p:nvSpPr>
          <p:cNvPr id="7" name="TextBox 6">
            <a:extLst>
              <a:ext uri="{FF2B5EF4-FFF2-40B4-BE49-F238E27FC236}">
                <a16:creationId xmlns:a16="http://schemas.microsoft.com/office/drawing/2014/main" id="{C164438D-44D0-F8FF-58C8-423E3DDC5D4F}"/>
              </a:ext>
            </a:extLst>
          </p:cNvPr>
          <p:cNvSpPr txBox="1"/>
          <p:nvPr/>
        </p:nvSpPr>
        <p:spPr>
          <a:xfrm>
            <a:off x="4217403" y="4112897"/>
            <a:ext cx="1302881" cy="246221"/>
          </a:xfrm>
          <a:prstGeom prst="rect">
            <a:avLst/>
          </a:prstGeom>
          <a:noFill/>
        </p:spPr>
        <p:txBody>
          <a:bodyPr wrap="square" rtlCol="0">
            <a:spAutoFit/>
          </a:bodyPr>
          <a:lstStyle/>
          <a:p>
            <a:pPr algn="ctr"/>
            <a:r>
              <a:rPr lang="en-GB" sz="1000" dirty="0"/>
              <a:t>Custom update ring</a:t>
            </a:r>
          </a:p>
        </p:txBody>
      </p:sp>
      <p:sp>
        <p:nvSpPr>
          <p:cNvPr id="24" name="TextBox 23">
            <a:extLst>
              <a:ext uri="{FF2B5EF4-FFF2-40B4-BE49-F238E27FC236}">
                <a16:creationId xmlns:a16="http://schemas.microsoft.com/office/drawing/2014/main" id="{CE7FE368-499E-AA57-D1A7-021BF7058E1A}"/>
              </a:ext>
            </a:extLst>
          </p:cNvPr>
          <p:cNvSpPr txBox="1"/>
          <p:nvPr/>
        </p:nvSpPr>
        <p:spPr>
          <a:xfrm>
            <a:off x="8259234" y="4406457"/>
            <a:ext cx="2764367" cy="1200329"/>
          </a:xfrm>
          <a:prstGeom prst="rect">
            <a:avLst/>
          </a:prstGeom>
          <a:noFill/>
          <a:ln>
            <a:noFill/>
          </a:ln>
        </p:spPr>
        <p:txBody>
          <a:bodyPr wrap="square" rtlCol="0">
            <a:spAutoFit/>
          </a:bodyPr>
          <a:lstStyle/>
          <a:p>
            <a:r>
              <a:rPr lang="en-GB" b="0" i="0" dirty="0">
                <a:solidFill>
                  <a:srgbClr val="161616"/>
                </a:solidFill>
                <a:effectLst/>
                <a:latin typeface="Segoe UI" panose="020B0502040204020203" pitchFamily="34" charset="0"/>
              </a:rPr>
              <a:t>Rings are used to reduce the risk of issues derived from the deployment of the feature updates. </a:t>
            </a:r>
            <a:endParaRPr lang="en-GB" dirty="0"/>
          </a:p>
        </p:txBody>
      </p:sp>
      <p:cxnSp>
        <p:nvCxnSpPr>
          <p:cNvPr id="8" name="Straight Connector 7">
            <a:extLst>
              <a:ext uri="{FF2B5EF4-FFF2-40B4-BE49-F238E27FC236}">
                <a16:creationId xmlns:a16="http://schemas.microsoft.com/office/drawing/2014/main" id="{6FE3D591-4962-E606-14A9-C85D2780800E}"/>
              </a:ext>
              <a:ext uri="{C183D7F6-B498-43B3-948B-1728B52AA6E4}">
                <adec:decorative xmlns:adec="http://schemas.microsoft.com/office/drawing/2017/decorative" val="1"/>
              </a:ext>
            </a:extLst>
          </p:cNvPr>
          <p:cNvCxnSpPr>
            <a:cxnSpLocks/>
            <a:stCxn id="7" idx="2"/>
            <a:endCxn id="6" idx="3"/>
          </p:cNvCxnSpPr>
          <p:nvPr/>
        </p:nvCxnSpPr>
        <p:spPr>
          <a:xfrm flipH="1">
            <a:off x="3907367" y="4359118"/>
            <a:ext cx="961477" cy="279875"/>
          </a:xfrm>
          <a:prstGeom prst="line">
            <a:avLst/>
          </a:prstGeom>
          <a:ln>
            <a:solidFill>
              <a:srgbClr val="D60093"/>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4482AF6A-0090-339B-0C3A-581F2898E073}"/>
              </a:ext>
              <a:ext uri="{C183D7F6-B498-43B3-948B-1728B52AA6E4}">
                <adec:decorative xmlns:adec="http://schemas.microsoft.com/office/drawing/2017/decorative" val="1"/>
              </a:ext>
            </a:extLst>
          </p:cNvPr>
          <p:cNvCxnSpPr>
            <a:cxnSpLocks/>
          </p:cNvCxnSpPr>
          <p:nvPr/>
        </p:nvCxnSpPr>
        <p:spPr>
          <a:xfrm>
            <a:off x="4316910" y="4359394"/>
            <a:ext cx="1111302" cy="0"/>
          </a:xfrm>
          <a:prstGeom prst="line">
            <a:avLst/>
          </a:prstGeom>
          <a:ln>
            <a:solidFill>
              <a:srgbClr val="D60093"/>
            </a:solidFill>
          </a:ln>
        </p:spPr>
        <p:style>
          <a:lnRef idx="1">
            <a:schemeClr val="accent1"/>
          </a:lnRef>
          <a:fillRef idx="0">
            <a:schemeClr val="accent1"/>
          </a:fillRef>
          <a:effectRef idx="0">
            <a:schemeClr val="accent1"/>
          </a:effectRef>
          <a:fontRef idx="minor">
            <a:schemeClr val="tx1"/>
          </a:fontRef>
        </p:style>
      </p:cxnSp>
      <p:sp>
        <p:nvSpPr>
          <p:cNvPr id="18" name="Rectangle: Rounded Corners 17">
            <a:extLst>
              <a:ext uri="{FF2B5EF4-FFF2-40B4-BE49-F238E27FC236}">
                <a16:creationId xmlns:a16="http://schemas.microsoft.com/office/drawing/2014/main" id="{13272357-B841-E7FE-AF51-F523EE9265FC}"/>
              </a:ext>
              <a:ext uri="{C183D7F6-B498-43B3-948B-1728B52AA6E4}">
                <adec:decorative xmlns:adec="http://schemas.microsoft.com/office/drawing/2017/decorative" val="1"/>
              </a:ext>
            </a:extLst>
          </p:cNvPr>
          <p:cNvSpPr/>
          <p:nvPr/>
        </p:nvSpPr>
        <p:spPr>
          <a:xfrm>
            <a:off x="2726267" y="3578886"/>
            <a:ext cx="1181100" cy="891513"/>
          </a:xfrm>
          <a:prstGeom prst="roundRect">
            <a:avLst/>
          </a:prstGeom>
          <a:noFill/>
          <a:ln>
            <a:solidFill>
              <a:srgbClr val="D600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0" name="Straight Connector 19">
            <a:extLst>
              <a:ext uri="{FF2B5EF4-FFF2-40B4-BE49-F238E27FC236}">
                <a16:creationId xmlns:a16="http://schemas.microsoft.com/office/drawing/2014/main" id="{93DA7A2D-62A7-3AA4-EBEB-60091EB1A8DA}"/>
              </a:ext>
              <a:ext uri="{C183D7F6-B498-43B3-948B-1728B52AA6E4}">
                <adec:decorative xmlns:adec="http://schemas.microsoft.com/office/drawing/2017/decorative" val="1"/>
              </a:ext>
            </a:extLst>
          </p:cNvPr>
          <p:cNvCxnSpPr>
            <a:cxnSpLocks/>
            <a:stCxn id="19" idx="2"/>
            <a:endCxn id="18" idx="3"/>
          </p:cNvCxnSpPr>
          <p:nvPr/>
        </p:nvCxnSpPr>
        <p:spPr>
          <a:xfrm flipH="1">
            <a:off x="3907367" y="3793230"/>
            <a:ext cx="1060952" cy="231413"/>
          </a:xfrm>
          <a:prstGeom prst="line">
            <a:avLst/>
          </a:prstGeom>
          <a:ln>
            <a:solidFill>
              <a:srgbClr val="D60093"/>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0265C76-C48C-AD69-984B-667B7FA2BA64}"/>
              </a:ext>
              <a:ext uri="{C183D7F6-B498-43B3-948B-1728B52AA6E4}">
                <adec:decorative xmlns:adec="http://schemas.microsoft.com/office/drawing/2017/decorative" val="1"/>
              </a:ext>
            </a:extLst>
          </p:cNvPr>
          <p:cNvCxnSpPr>
            <a:cxnSpLocks/>
          </p:cNvCxnSpPr>
          <p:nvPr/>
        </p:nvCxnSpPr>
        <p:spPr>
          <a:xfrm>
            <a:off x="4328550" y="3794773"/>
            <a:ext cx="1052037" cy="0"/>
          </a:xfrm>
          <a:prstGeom prst="line">
            <a:avLst/>
          </a:prstGeom>
          <a:ln>
            <a:solidFill>
              <a:srgbClr val="D60093"/>
            </a:solidFill>
          </a:ln>
        </p:spPr>
        <p:style>
          <a:lnRef idx="1">
            <a:schemeClr val="accent1"/>
          </a:lnRef>
          <a:fillRef idx="0">
            <a:schemeClr val="accent1"/>
          </a:fillRef>
          <a:effectRef idx="0">
            <a:schemeClr val="accent1"/>
          </a:effectRef>
          <a:fontRef idx="minor">
            <a:schemeClr val="tx1"/>
          </a:fontRef>
        </p:style>
      </p:cxnSp>
      <p:sp>
        <p:nvSpPr>
          <p:cNvPr id="30" name="Rectangle: Rounded Corners 29">
            <a:extLst>
              <a:ext uri="{FF2B5EF4-FFF2-40B4-BE49-F238E27FC236}">
                <a16:creationId xmlns:a16="http://schemas.microsoft.com/office/drawing/2014/main" id="{A4FE4F7A-4E02-2B50-F56D-040538F02C2F}"/>
              </a:ext>
              <a:ext uri="{C183D7F6-B498-43B3-948B-1728B52AA6E4}">
                <adec:decorative xmlns:adec="http://schemas.microsoft.com/office/drawing/2017/decorative" val="1"/>
              </a:ext>
            </a:extLst>
          </p:cNvPr>
          <p:cNvSpPr/>
          <p:nvPr/>
        </p:nvSpPr>
        <p:spPr>
          <a:xfrm>
            <a:off x="2726267" y="2665204"/>
            <a:ext cx="1011766" cy="446296"/>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1" name="Straight Connector 30">
            <a:extLst>
              <a:ext uri="{FF2B5EF4-FFF2-40B4-BE49-F238E27FC236}">
                <a16:creationId xmlns:a16="http://schemas.microsoft.com/office/drawing/2014/main" id="{93327393-A12A-6D02-1F60-6E7E4B15B2B8}"/>
              </a:ext>
              <a:ext uri="{C183D7F6-B498-43B3-948B-1728B52AA6E4}">
                <adec:decorative xmlns:adec="http://schemas.microsoft.com/office/drawing/2017/decorative" val="1"/>
              </a:ext>
            </a:extLst>
          </p:cNvPr>
          <p:cNvCxnSpPr>
            <a:cxnSpLocks/>
          </p:cNvCxnSpPr>
          <p:nvPr/>
        </p:nvCxnSpPr>
        <p:spPr>
          <a:xfrm flipH="1">
            <a:off x="3738033" y="2445376"/>
            <a:ext cx="2383679" cy="422533"/>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B71756B1-8D1F-2B3D-FFA7-C9F7A08A8FE1}"/>
              </a:ext>
              <a:ext uri="{C183D7F6-B498-43B3-948B-1728B52AA6E4}">
                <adec:decorative xmlns:adec="http://schemas.microsoft.com/office/drawing/2017/decorative" val="1"/>
              </a:ext>
            </a:extLst>
          </p:cNvPr>
          <p:cNvCxnSpPr>
            <a:cxnSpLocks/>
          </p:cNvCxnSpPr>
          <p:nvPr/>
        </p:nvCxnSpPr>
        <p:spPr>
          <a:xfrm>
            <a:off x="5710767" y="2439699"/>
            <a:ext cx="82727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5F1550C4-4C05-F93E-8F32-E00B70CA2D6E}"/>
              </a:ext>
            </a:extLst>
          </p:cNvPr>
          <p:cNvSpPr/>
          <p:nvPr/>
        </p:nvSpPr>
        <p:spPr>
          <a:xfrm>
            <a:off x="215900" y="5511800"/>
            <a:ext cx="4413250" cy="1155700"/>
          </a:xfrm>
          <a:prstGeom prst="rect">
            <a:avLst/>
          </a:prstGeom>
          <a:solidFill>
            <a:srgbClr val="5752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Update Rings</a:t>
            </a:r>
          </a:p>
        </p:txBody>
      </p:sp>
    </p:spTree>
    <p:extLst>
      <p:ext uri="{BB962C8B-B14F-4D97-AF65-F5344CB8AC3E}">
        <p14:creationId xmlns:p14="http://schemas.microsoft.com/office/powerpoint/2010/main" val="39910991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F481CE8-E3DC-EDFB-DDF8-24B94363BDEF}"/>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713864" y="898161"/>
            <a:ext cx="8764272" cy="5912218"/>
          </a:xfrm>
          <a:prstGeom prst="rect">
            <a:avLst/>
          </a:prstGeom>
        </p:spPr>
      </p:pic>
      <p:pic>
        <p:nvPicPr>
          <p:cNvPr id="5" name="Picture 4">
            <a:extLst>
              <a:ext uri="{FF2B5EF4-FFF2-40B4-BE49-F238E27FC236}">
                <a16:creationId xmlns:a16="http://schemas.microsoft.com/office/drawing/2014/main" id="{4F737AB9-1EBA-EC07-B180-DA3C2100F2B1}"/>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0607928" y="-621027"/>
            <a:ext cx="2111484" cy="1765391"/>
          </a:xfrm>
          <a:prstGeom prst="rect">
            <a:avLst/>
          </a:prstGeom>
        </p:spPr>
      </p:pic>
      <p:sp>
        <p:nvSpPr>
          <p:cNvPr id="11" name="Text Placeholder 1">
            <a:extLst>
              <a:ext uri="{FF2B5EF4-FFF2-40B4-BE49-F238E27FC236}">
                <a16:creationId xmlns:a16="http://schemas.microsoft.com/office/drawing/2014/main" id="{329F43EE-9B08-6B4C-A4DA-4A27ECE5E689}"/>
              </a:ext>
              <a:ext uri="{C183D7F6-B498-43B3-948B-1728B52AA6E4}">
                <adec:decorative xmlns:adec="http://schemas.microsoft.com/office/drawing/2017/decorative" val="1"/>
              </a:ext>
            </a:extLst>
          </p:cNvPr>
          <p:cNvSpPr txBox="1">
            <a:spLocks/>
          </p:cNvSpPr>
          <p:nvPr/>
        </p:nvSpPr>
        <p:spPr>
          <a:xfrm>
            <a:off x="914400" y="1355729"/>
            <a:ext cx="10109201" cy="5190771"/>
          </a:xfrm>
          <a:prstGeom prst="rect">
            <a:avLst/>
          </a:prstGeom>
        </p:spPr>
        <p:txBody>
          <a:bodyPr lIns="0"/>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90000"/>
              </a:lnSpc>
              <a:spcBef>
                <a:spcPts val="600"/>
              </a:spcBef>
              <a:spcAft>
                <a:spcPts val="600"/>
              </a:spcAft>
              <a:defRPr/>
            </a:pPr>
            <a:endParaRPr kumimoji="0" lang="en-US" sz="1600" i="0" u="none" strike="noStrike" kern="1200" cap="none" spc="0" normalizeH="0" baseline="0" noProof="0" dirty="0">
              <a:ln>
                <a:noFill/>
              </a:ln>
              <a:solidFill>
                <a:srgbClr val="000000"/>
              </a:solidFill>
              <a:effectLst/>
              <a:uLnTx/>
              <a:uFillTx/>
              <a:latin typeface="Segoe UI"/>
              <a:ea typeface="+mn-ea"/>
              <a:cs typeface="Segoe UI" panose="020B0502040204020203" pitchFamily="34" charset="0"/>
            </a:endParaRPr>
          </a:p>
        </p:txBody>
      </p:sp>
      <p:sp>
        <p:nvSpPr>
          <p:cNvPr id="3" name="Title 2">
            <a:extLst>
              <a:ext uri="{FF2B5EF4-FFF2-40B4-BE49-F238E27FC236}">
                <a16:creationId xmlns:a16="http://schemas.microsoft.com/office/drawing/2014/main" id="{DC80543A-96F3-4B52-869C-49839505E7FA}"/>
              </a:ext>
            </a:extLst>
          </p:cNvPr>
          <p:cNvSpPr>
            <a:spLocks noGrp="1"/>
          </p:cNvSpPr>
          <p:nvPr>
            <p:ph type="title"/>
          </p:nvPr>
        </p:nvSpPr>
        <p:spPr>
          <a:xfrm>
            <a:off x="215900" y="200353"/>
            <a:ext cx="10515600" cy="430887"/>
          </a:xfrm>
        </p:spPr>
        <p:txBody>
          <a:bodyPr/>
          <a:lstStyle/>
          <a:p>
            <a:r>
              <a:rPr lang="en-US" dirty="0"/>
              <a:t>Teams Rooms Pro Portal – Deployment rings</a:t>
            </a:r>
          </a:p>
        </p:txBody>
      </p:sp>
      <p:sp>
        <p:nvSpPr>
          <p:cNvPr id="12" name="Rectangle 11">
            <a:extLst>
              <a:ext uri="{FF2B5EF4-FFF2-40B4-BE49-F238E27FC236}">
                <a16:creationId xmlns:a16="http://schemas.microsoft.com/office/drawing/2014/main" id="{639703A7-DCEE-2882-8677-F2A6FBBFB078}"/>
              </a:ext>
            </a:extLst>
          </p:cNvPr>
          <p:cNvSpPr/>
          <p:nvPr/>
        </p:nvSpPr>
        <p:spPr>
          <a:xfrm>
            <a:off x="215900" y="5511800"/>
            <a:ext cx="4413250" cy="1155700"/>
          </a:xfrm>
          <a:prstGeom prst="rect">
            <a:avLst/>
          </a:prstGeom>
          <a:solidFill>
            <a:srgbClr val="5752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Update Rings Configuration</a:t>
            </a:r>
          </a:p>
        </p:txBody>
      </p:sp>
      <p:sp>
        <p:nvSpPr>
          <p:cNvPr id="15" name="Rectangle: Rounded Corners 14">
            <a:extLst>
              <a:ext uri="{FF2B5EF4-FFF2-40B4-BE49-F238E27FC236}">
                <a16:creationId xmlns:a16="http://schemas.microsoft.com/office/drawing/2014/main" id="{B261D202-5E04-9EF1-2A40-F4DD76D57BF6}"/>
              </a:ext>
              <a:ext uri="{C183D7F6-B498-43B3-948B-1728B52AA6E4}">
                <adec:decorative xmlns:adec="http://schemas.microsoft.com/office/drawing/2017/decorative" val="1"/>
              </a:ext>
            </a:extLst>
          </p:cNvPr>
          <p:cNvSpPr/>
          <p:nvPr/>
        </p:nvSpPr>
        <p:spPr>
          <a:xfrm>
            <a:off x="5695950" y="4651376"/>
            <a:ext cx="2984500" cy="1222374"/>
          </a:xfrm>
          <a:prstGeom prst="roundRect">
            <a:avLst/>
          </a:prstGeom>
          <a:noFill/>
          <a:ln>
            <a:solidFill>
              <a:srgbClr val="D600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D903193F-EDD7-C7BB-35D5-84108D45140A}"/>
              </a:ext>
            </a:extLst>
          </p:cNvPr>
          <p:cNvSpPr txBox="1"/>
          <p:nvPr/>
        </p:nvSpPr>
        <p:spPr>
          <a:xfrm>
            <a:off x="10584317" y="4378859"/>
            <a:ext cx="1506084" cy="246221"/>
          </a:xfrm>
          <a:prstGeom prst="rect">
            <a:avLst/>
          </a:prstGeom>
          <a:noFill/>
        </p:spPr>
        <p:txBody>
          <a:bodyPr wrap="square" rtlCol="0">
            <a:spAutoFit/>
          </a:bodyPr>
          <a:lstStyle/>
          <a:p>
            <a:pPr algn="ctr"/>
            <a:r>
              <a:rPr lang="en-GB" sz="1000" dirty="0"/>
              <a:t>Seven Day Ring</a:t>
            </a:r>
          </a:p>
        </p:txBody>
      </p:sp>
      <p:cxnSp>
        <p:nvCxnSpPr>
          <p:cNvPr id="17" name="Straight Connector 16">
            <a:extLst>
              <a:ext uri="{FF2B5EF4-FFF2-40B4-BE49-F238E27FC236}">
                <a16:creationId xmlns:a16="http://schemas.microsoft.com/office/drawing/2014/main" id="{357B19BC-4505-FD5C-5448-EED125400B8C}"/>
              </a:ext>
              <a:ext uri="{C183D7F6-B498-43B3-948B-1728B52AA6E4}">
                <adec:decorative xmlns:adec="http://schemas.microsoft.com/office/drawing/2017/decorative" val="1"/>
              </a:ext>
            </a:extLst>
          </p:cNvPr>
          <p:cNvCxnSpPr>
            <a:cxnSpLocks/>
            <a:stCxn id="16" idx="2"/>
            <a:endCxn id="15" idx="3"/>
          </p:cNvCxnSpPr>
          <p:nvPr/>
        </p:nvCxnSpPr>
        <p:spPr>
          <a:xfrm flipH="1">
            <a:off x="8680450" y="4625080"/>
            <a:ext cx="2656909" cy="637483"/>
          </a:xfrm>
          <a:prstGeom prst="line">
            <a:avLst/>
          </a:prstGeom>
          <a:ln>
            <a:solidFill>
              <a:srgbClr val="D60093"/>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3FCC867-A983-CDA1-82C8-1709F18F0229}"/>
              </a:ext>
              <a:ext uri="{C183D7F6-B498-43B3-948B-1728B52AA6E4}">
                <adec:decorative xmlns:adec="http://schemas.microsoft.com/office/drawing/2017/decorative" val="1"/>
              </a:ext>
            </a:extLst>
          </p:cNvPr>
          <p:cNvCxnSpPr>
            <a:cxnSpLocks/>
          </p:cNvCxnSpPr>
          <p:nvPr/>
        </p:nvCxnSpPr>
        <p:spPr>
          <a:xfrm>
            <a:off x="10955869" y="4626623"/>
            <a:ext cx="749300" cy="0"/>
          </a:xfrm>
          <a:prstGeom prst="line">
            <a:avLst/>
          </a:prstGeom>
          <a:ln>
            <a:solidFill>
              <a:srgbClr val="D600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48672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16A3479-5671-87D1-B0C7-986D03373E1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025240" y="827444"/>
            <a:ext cx="9573951" cy="5840056"/>
          </a:xfrm>
          <a:prstGeom prst="rect">
            <a:avLst/>
          </a:prstGeom>
          <a:ln>
            <a:noFill/>
          </a:ln>
          <a:effectLst>
            <a:outerShdw blurRad="190500" algn="tl" rotWithShape="0">
              <a:srgbClr val="000000">
                <a:alpha val="70000"/>
              </a:srgbClr>
            </a:outerShdw>
          </a:effectLst>
        </p:spPr>
      </p:pic>
      <p:pic>
        <p:nvPicPr>
          <p:cNvPr id="5" name="Picture 4">
            <a:extLst>
              <a:ext uri="{FF2B5EF4-FFF2-40B4-BE49-F238E27FC236}">
                <a16:creationId xmlns:a16="http://schemas.microsoft.com/office/drawing/2014/main" id="{4F737AB9-1EBA-EC07-B180-DA3C2100F2B1}"/>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0607928" y="-621027"/>
            <a:ext cx="2111484" cy="1765391"/>
          </a:xfrm>
          <a:prstGeom prst="rect">
            <a:avLst/>
          </a:prstGeom>
        </p:spPr>
      </p:pic>
      <p:sp>
        <p:nvSpPr>
          <p:cNvPr id="11" name="Text Placeholder 1">
            <a:extLst>
              <a:ext uri="{FF2B5EF4-FFF2-40B4-BE49-F238E27FC236}">
                <a16:creationId xmlns:a16="http://schemas.microsoft.com/office/drawing/2014/main" id="{329F43EE-9B08-6B4C-A4DA-4A27ECE5E689}"/>
              </a:ext>
              <a:ext uri="{C183D7F6-B498-43B3-948B-1728B52AA6E4}">
                <adec:decorative xmlns:adec="http://schemas.microsoft.com/office/drawing/2017/decorative" val="1"/>
              </a:ext>
            </a:extLst>
          </p:cNvPr>
          <p:cNvSpPr txBox="1">
            <a:spLocks/>
          </p:cNvSpPr>
          <p:nvPr/>
        </p:nvSpPr>
        <p:spPr>
          <a:xfrm>
            <a:off x="914400" y="1355729"/>
            <a:ext cx="10109201" cy="5190771"/>
          </a:xfrm>
          <a:prstGeom prst="rect">
            <a:avLst/>
          </a:prstGeom>
        </p:spPr>
        <p:txBody>
          <a:bodyPr lIns="0"/>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90000"/>
              </a:lnSpc>
              <a:spcBef>
                <a:spcPts val="600"/>
              </a:spcBef>
              <a:spcAft>
                <a:spcPts val="600"/>
              </a:spcAft>
              <a:defRPr/>
            </a:pPr>
            <a:endParaRPr kumimoji="0" lang="en-US" sz="1600" i="0" u="none" strike="noStrike" kern="1200" cap="none" spc="0" normalizeH="0" baseline="0" noProof="0" dirty="0">
              <a:ln>
                <a:noFill/>
              </a:ln>
              <a:solidFill>
                <a:srgbClr val="000000"/>
              </a:solidFill>
              <a:effectLst/>
              <a:uLnTx/>
              <a:uFillTx/>
              <a:latin typeface="Segoe UI"/>
              <a:ea typeface="+mn-ea"/>
              <a:cs typeface="Segoe UI" panose="020B0502040204020203" pitchFamily="34" charset="0"/>
            </a:endParaRPr>
          </a:p>
        </p:txBody>
      </p:sp>
      <p:sp>
        <p:nvSpPr>
          <p:cNvPr id="3" name="Title 2">
            <a:extLst>
              <a:ext uri="{FF2B5EF4-FFF2-40B4-BE49-F238E27FC236}">
                <a16:creationId xmlns:a16="http://schemas.microsoft.com/office/drawing/2014/main" id="{DC80543A-96F3-4B52-869C-49839505E7FA}"/>
              </a:ext>
            </a:extLst>
          </p:cNvPr>
          <p:cNvSpPr>
            <a:spLocks noGrp="1"/>
          </p:cNvSpPr>
          <p:nvPr>
            <p:ph type="title"/>
          </p:nvPr>
        </p:nvSpPr>
        <p:spPr>
          <a:xfrm>
            <a:off x="1025240" y="155159"/>
            <a:ext cx="10515600" cy="430887"/>
          </a:xfrm>
        </p:spPr>
        <p:txBody>
          <a:bodyPr/>
          <a:lstStyle/>
          <a:p>
            <a:r>
              <a:rPr lang="en-US" dirty="0"/>
              <a:t>Teams Rooms Pro Portal –Update ring management</a:t>
            </a:r>
          </a:p>
        </p:txBody>
      </p:sp>
      <p:sp>
        <p:nvSpPr>
          <p:cNvPr id="12" name="Rectangle 11">
            <a:extLst>
              <a:ext uri="{FF2B5EF4-FFF2-40B4-BE49-F238E27FC236}">
                <a16:creationId xmlns:a16="http://schemas.microsoft.com/office/drawing/2014/main" id="{639703A7-DCEE-2882-8677-F2A6FBBFB078}"/>
              </a:ext>
            </a:extLst>
          </p:cNvPr>
          <p:cNvSpPr/>
          <p:nvPr/>
        </p:nvSpPr>
        <p:spPr>
          <a:xfrm>
            <a:off x="7778750" y="5245100"/>
            <a:ext cx="4413250" cy="1155700"/>
          </a:xfrm>
          <a:prstGeom prst="rect">
            <a:avLst/>
          </a:prstGeom>
          <a:solidFill>
            <a:srgbClr val="5752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Move Rings</a:t>
            </a:r>
          </a:p>
        </p:txBody>
      </p:sp>
    </p:spTree>
    <p:extLst>
      <p:ext uri="{BB962C8B-B14F-4D97-AF65-F5344CB8AC3E}">
        <p14:creationId xmlns:p14="http://schemas.microsoft.com/office/powerpoint/2010/main" val="16662584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F737AB9-1EBA-EC07-B180-DA3C2100F2B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0607928" y="-621027"/>
            <a:ext cx="2111484" cy="1765391"/>
          </a:xfrm>
          <a:prstGeom prst="rect">
            <a:avLst/>
          </a:prstGeom>
        </p:spPr>
      </p:pic>
      <p:sp>
        <p:nvSpPr>
          <p:cNvPr id="11" name="Text Placeholder 1">
            <a:extLst>
              <a:ext uri="{FF2B5EF4-FFF2-40B4-BE49-F238E27FC236}">
                <a16:creationId xmlns:a16="http://schemas.microsoft.com/office/drawing/2014/main" id="{329F43EE-9B08-6B4C-A4DA-4A27ECE5E689}"/>
              </a:ext>
              <a:ext uri="{C183D7F6-B498-43B3-948B-1728B52AA6E4}">
                <adec:decorative xmlns:adec="http://schemas.microsoft.com/office/drawing/2017/decorative" val="1"/>
              </a:ext>
            </a:extLst>
          </p:cNvPr>
          <p:cNvSpPr txBox="1">
            <a:spLocks/>
          </p:cNvSpPr>
          <p:nvPr/>
        </p:nvSpPr>
        <p:spPr>
          <a:xfrm>
            <a:off x="914400" y="1355729"/>
            <a:ext cx="10109201" cy="5190771"/>
          </a:xfrm>
          <a:prstGeom prst="rect">
            <a:avLst/>
          </a:prstGeom>
        </p:spPr>
        <p:txBody>
          <a:bodyPr lIns="0"/>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90000"/>
              </a:lnSpc>
              <a:spcBef>
                <a:spcPts val="600"/>
              </a:spcBef>
              <a:spcAft>
                <a:spcPts val="600"/>
              </a:spcAft>
              <a:defRPr/>
            </a:pPr>
            <a:endParaRPr kumimoji="0" lang="en-US" sz="1600" i="0" u="none" strike="noStrike" kern="1200" cap="none" spc="0" normalizeH="0" baseline="0" noProof="0" dirty="0">
              <a:ln>
                <a:noFill/>
              </a:ln>
              <a:solidFill>
                <a:srgbClr val="000000"/>
              </a:solidFill>
              <a:effectLst/>
              <a:uLnTx/>
              <a:uFillTx/>
              <a:latin typeface="Segoe UI"/>
              <a:ea typeface="+mn-ea"/>
              <a:cs typeface="Segoe UI" panose="020B0502040204020203" pitchFamily="34" charset="0"/>
            </a:endParaRPr>
          </a:p>
        </p:txBody>
      </p:sp>
      <p:sp>
        <p:nvSpPr>
          <p:cNvPr id="3" name="Title 2">
            <a:extLst>
              <a:ext uri="{FF2B5EF4-FFF2-40B4-BE49-F238E27FC236}">
                <a16:creationId xmlns:a16="http://schemas.microsoft.com/office/drawing/2014/main" id="{DC80543A-96F3-4B52-869C-49839505E7FA}"/>
              </a:ext>
            </a:extLst>
          </p:cNvPr>
          <p:cNvSpPr>
            <a:spLocks noGrp="1"/>
          </p:cNvSpPr>
          <p:nvPr>
            <p:ph type="title"/>
          </p:nvPr>
        </p:nvSpPr>
        <p:spPr>
          <a:xfrm>
            <a:off x="594490" y="160243"/>
            <a:ext cx="10515600" cy="430887"/>
          </a:xfrm>
        </p:spPr>
        <p:txBody>
          <a:bodyPr/>
          <a:lstStyle/>
          <a:p>
            <a:r>
              <a:rPr lang="en-US" dirty="0"/>
              <a:t>Teams Rooms Pro Portal – Update ring cascade</a:t>
            </a:r>
          </a:p>
        </p:txBody>
      </p:sp>
      <p:pic>
        <p:nvPicPr>
          <p:cNvPr id="6" name="Picture 5">
            <a:extLst>
              <a:ext uri="{FF2B5EF4-FFF2-40B4-BE49-F238E27FC236}">
                <a16:creationId xmlns:a16="http://schemas.microsoft.com/office/drawing/2014/main" id="{BAEDE77D-F0DD-F40F-FD4C-889532CCA9E3}"/>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52165" y="806867"/>
            <a:ext cx="10602668" cy="5495655"/>
          </a:xfrm>
          <a:prstGeom prst="rect">
            <a:avLst/>
          </a:prstGeom>
          <a:ln>
            <a:noFill/>
          </a:ln>
          <a:effectLst>
            <a:outerShdw blurRad="190500" algn="tl" rotWithShape="0">
              <a:srgbClr val="000000">
                <a:alpha val="70000"/>
              </a:srgbClr>
            </a:outerShdw>
          </a:effectLst>
        </p:spPr>
      </p:pic>
      <p:sp>
        <p:nvSpPr>
          <p:cNvPr id="12" name="Rectangle 11">
            <a:extLst>
              <a:ext uri="{FF2B5EF4-FFF2-40B4-BE49-F238E27FC236}">
                <a16:creationId xmlns:a16="http://schemas.microsoft.com/office/drawing/2014/main" id="{639703A7-DCEE-2882-8677-F2A6FBBFB078}"/>
              </a:ext>
            </a:extLst>
          </p:cNvPr>
          <p:cNvSpPr/>
          <p:nvPr/>
        </p:nvSpPr>
        <p:spPr>
          <a:xfrm>
            <a:off x="184151" y="4813303"/>
            <a:ext cx="4413250" cy="1155700"/>
          </a:xfrm>
          <a:prstGeom prst="rect">
            <a:avLst/>
          </a:prstGeom>
          <a:solidFill>
            <a:srgbClr val="5752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Update Ring Cascade</a:t>
            </a:r>
          </a:p>
        </p:txBody>
      </p:sp>
      <p:sp>
        <p:nvSpPr>
          <p:cNvPr id="7" name="Rectangle: Rounded Corners 6">
            <a:extLst>
              <a:ext uri="{FF2B5EF4-FFF2-40B4-BE49-F238E27FC236}">
                <a16:creationId xmlns:a16="http://schemas.microsoft.com/office/drawing/2014/main" id="{5634BA19-CF0A-E96A-64B7-468D443755EA}"/>
              </a:ext>
              <a:ext uri="{C183D7F6-B498-43B3-948B-1728B52AA6E4}">
                <adec:decorative xmlns:adec="http://schemas.microsoft.com/office/drawing/2017/decorative" val="1"/>
              </a:ext>
            </a:extLst>
          </p:cNvPr>
          <p:cNvSpPr/>
          <p:nvPr/>
        </p:nvSpPr>
        <p:spPr>
          <a:xfrm>
            <a:off x="3611033" y="2387599"/>
            <a:ext cx="1718734" cy="322313"/>
          </a:xfrm>
          <a:prstGeom prst="roundRect">
            <a:avLst/>
          </a:prstGeom>
          <a:noFill/>
          <a:ln>
            <a:solidFill>
              <a:srgbClr val="D600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3AF8DC2F-A421-B924-072A-3F7A25EB4A2D}"/>
              </a:ext>
            </a:extLst>
          </p:cNvPr>
          <p:cNvSpPr txBox="1"/>
          <p:nvPr/>
        </p:nvSpPr>
        <p:spPr>
          <a:xfrm>
            <a:off x="6095999" y="1960024"/>
            <a:ext cx="2493433" cy="246221"/>
          </a:xfrm>
          <a:prstGeom prst="rect">
            <a:avLst/>
          </a:prstGeom>
          <a:noFill/>
        </p:spPr>
        <p:txBody>
          <a:bodyPr wrap="square" rtlCol="0">
            <a:spAutoFit/>
          </a:bodyPr>
          <a:lstStyle/>
          <a:p>
            <a:pPr algn="ctr"/>
            <a:r>
              <a:rPr lang="en-GB" sz="1000" dirty="0"/>
              <a:t>Ring cascade, time period before ring starts</a:t>
            </a:r>
          </a:p>
        </p:txBody>
      </p:sp>
      <p:cxnSp>
        <p:nvCxnSpPr>
          <p:cNvPr id="9" name="Straight Connector 8">
            <a:extLst>
              <a:ext uri="{FF2B5EF4-FFF2-40B4-BE49-F238E27FC236}">
                <a16:creationId xmlns:a16="http://schemas.microsoft.com/office/drawing/2014/main" id="{6943546F-F093-174F-C5E9-3980EEBF0B4D}"/>
              </a:ext>
              <a:ext uri="{C183D7F6-B498-43B3-948B-1728B52AA6E4}">
                <adec:decorative xmlns:adec="http://schemas.microsoft.com/office/drawing/2017/decorative" val="1"/>
              </a:ext>
            </a:extLst>
          </p:cNvPr>
          <p:cNvCxnSpPr>
            <a:cxnSpLocks/>
            <a:stCxn id="8" idx="2"/>
            <a:endCxn id="7" idx="3"/>
          </p:cNvCxnSpPr>
          <p:nvPr/>
        </p:nvCxnSpPr>
        <p:spPr>
          <a:xfrm flipH="1">
            <a:off x="5329767" y="2206245"/>
            <a:ext cx="2012949" cy="342511"/>
          </a:xfrm>
          <a:prstGeom prst="line">
            <a:avLst/>
          </a:prstGeom>
          <a:ln>
            <a:solidFill>
              <a:srgbClr val="D60093"/>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856DAD46-29EB-1F86-30A3-E3981787FBF0}"/>
              </a:ext>
              <a:ext uri="{C183D7F6-B498-43B3-948B-1728B52AA6E4}">
                <adec:decorative xmlns:adec="http://schemas.microsoft.com/office/drawing/2017/decorative" val="1"/>
              </a:ext>
            </a:extLst>
          </p:cNvPr>
          <p:cNvCxnSpPr>
            <a:cxnSpLocks/>
          </p:cNvCxnSpPr>
          <p:nvPr/>
        </p:nvCxnSpPr>
        <p:spPr>
          <a:xfrm flipV="1">
            <a:off x="6207147" y="2206245"/>
            <a:ext cx="2235257" cy="1543"/>
          </a:xfrm>
          <a:prstGeom prst="line">
            <a:avLst/>
          </a:prstGeom>
          <a:ln>
            <a:solidFill>
              <a:srgbClr val="D60093"/>
            </a:solidFill>
          </a:ln>
        </p:spPr>
        <p:style>
          <a:lnRef idx="1">
            <a:schemeClr val="accent1"/>
          </a:lnRef>
          <a:fillRef idx="0">
            <a:schemeClr val="accent1"/>
          </a:fillRef>
          <a:effectRef idx="0">
            <a:schemeClr val="accent1"/>
          </a:effectRef>
          <a:fontRef idx="minor">
            <a:schemeClr val="tx1"/>
          </a:fontRef>
        </p:style>
      </p:cxnSp>
      <p:pic>
        <p:nvPicPr>
          <p:cNvPr id="19" name="Picture 18">
            <a:extLst>
              <a:ext uri="{FF2B5EF4-FFF2-40B4-BE49-F238E27FC236}">
                <a16:creationId xmlns:a16="http://schemas.microsoft.com/office/drawing/2014/main" id="{04236202-8ECE-D508-5F40-7CE7EBCB68E1}"/>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5375196" y="2749388"/>
            <a:ext cx="3067208" cy="3219615"/>
          </a:xfrm>
          <a:prstGeom prst="rect">
            <a:avLst/>
          </a:prstGeom>
          <a:ln>
            <a:noFill/>
          </a:ln>
          <a:effectLst>
            <a:outerShdw blurRad="190500" algn="tl" rotWithShape="0">
              <a:srgbClr val="000000">
                <a:alpha val="70000"/>
              </a:srgbClr>
            </a:outerShdw>
          </a:effectLst>
        </p:spPr>
      </p:pic>
      <p:pic>
        <p:nvPicPr>
          <p:cNvPr id="21" name="Picture 20">
            <a:extLst>
              <a:ext uri="{FF2B5EF4-FFF2-40B4-BE49-F238E27FC236}">
                <a16:creationId xmlns:a16="http://schemas.microsoft.com/office/drawing/2014/main" id="{0A3D2ACC-D093-0B3A-ED00-9004E444D23C}"/>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8038935" y="3328689"/>
            <a:ext cx="3181514" cy="3429176"/>
          </a:xfrm>
          <a:prstGeom prst="rect">
            <a:avLst/>
          </a:prstGeom>
          <a:ln>
            <a:noFill/>
          </a:ln>
          <a:effectLst>
            <a:outerShdw blurRad="190500" algn="tl" rotWithShape="0">
              <a:srgbClr val="000000">
                <a:alpha val="70000"/>
              </a:srgbClr>
            </a:outerShdw>
          </a:effectLst>
        </p:spPr>
      </p:pic>
      <p:cxnSp>
        <p:nvCxnSpPr>
          <p:cNvPr id="22" name="Straight Connector 21">
            <a:extLst>
              <a:ext uri="{FF2B5EF4-FFF2-40B4-BE49-F238E27FC236}">
                <a16:creationId xmlns:a16="http://schemas.microsoft.com/office/drawing/2014/main" id="{EC611AA5-991D-144A-E7B8-13497008ADAD}"/>
              </a:ext>
              <a:ext uri="{C183D7F6-B498-43B3-948B-1728B52AA6E4}">
                <adec:decorative xmlns:adec="http://schemas.microsoft.com/office/drawing/2017/decorative" val="1"/>
              </a:ext>
            </a:extLst>
          </p:cNvPr>
          <p:cNvCxnSpPr>
            <a:cxnSpLocks/>
            <a:stCxn id="8" idx="2"/>
            <a:endCxn id="24" idx="0"/>
          </p:cNvCxnSpPr>
          <p:nvPr/>
        </p:nvCxnSpPr>
        <p:spPr>
          <a:xfrm flipH="1">
            <a:off x="6466416" y="2206245"/>
            <a:ext cx="876300" cy="1715726"/>
          </a:xfrm>
          <a:prstGeom prst="line">
            <a:avLst/>
          </a:prstGeom>
          <a:ln>
            <a:solidFill>
              <a:srgbClr val="D60093"/>
            </a:solidFill>
          </a:ln>
        </p:spPr>
        <p:style>
          <a:lnRef idx="1">
            <a:schemeClr val="accent1"/>
          </a:lnRef>
          <a:fillRef idx="0">
            <a:schemeClr val="accent1"/>
          </a:fillRef>
          <a:effectRef idx="0">
            <a:schemeClr val="accent1"/>
          </a:effectRef>
          <a:fontRef idx="minor">
            <a:schemeClr val="tx1"/>
          </a:fontRef>
        </p:style>
      </p:cxnSp>
      <p:sp>
        <p:nvSpPr>
          <p:cNvPr id="24" name="Rectangle: Rounded Corners 23">
            <a:extLst>
              <a:ext uri="{FF2B5EF4-FFF2-40B4-BE49-F238E27FC236}">
                <a16:creationId xmlns:a16="http://schemas.microsoft.com/office/drawing/2014/main" id="{14ED417F-A239-67B0-E45A-F5FCEEB65DD4}"/>
              </a:ext>
              <a:ext uri="{C183D7F6-B498-43B3-948B-1728B52AA6E4}">
                <adec:decorative xmlns:adec="http://schemas.microsoft.com/office/drawing/2017/decorative" val="1"/>
              </a:ext>
            </a:extLst>
          </p:cNvPr>
          <p:cNvSpPr/>
          <p:nvPr/>
        </p:nvSpPr>
        <p:spPr>
          <a:xfrm>
            <a:off x="5524499" y="3921971"/>
            <a:ext cx="1883834" cy="322313"/>
          </a:xfrm>
          <a:prstGeom prst="roundRect">
            <a:avLst/>
          </a:prstGeom>
          <a:noFill/>
          <a:ln>
            <a:solidFill>
              <a:srgbClr val="D600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Rounded Corners 24">
            <a:extLst>
              <a:ext uri="{FF2B5EF4-FFF2-40B4-BE49-F238E27FC236}">
                <a16:creationId xmlns:a16="http://schemas.microsoft.com/office/drawing/2014/main" id="{EE78B574-05D5-F310-DDA6-E6ABAF7E153B}"/>
              </a:ext>
              <a:ext uri="{C183D7F6-B498-43B3-948B-1728B52AA6E4}">
                <adec:decorative xmlns:adec="http://schemas.microsoft.com/office/drawing/2017/decorative" val="1"/>
              </a:ext>
            </a:extLst>
          </p:cNvPr>
          <p:cNvSpPr/>
          <p:nvPr/>
        </p:nvSpPr>
        <p:spPr>
          <a:xfrm>
            <a:off x="8098367" y="4490990"/>
            <a:ext cx="1824566" cy="322313"/>
          </a:xfrm>
          <a:prstGeom prst="roundRect">
            <a:avLst/>
          </a:prstGeom>
          <a:noFill/>
          <a:ln>
            <a:solidFill>
              <a:srgbClr val="D600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3E560F66-1B03-F76C-AF6B-25BC776586FB}"/>
              </a:ext>
              <a:ext uri="{C183D7F6-B498-43B3-948B-1728B52AA6E4}">
                <adec:decorative xmlns:adec="http://schemas.microsoft.com/office/drawing/2017/decorative" val="1"/>
              </a:ext>
            </a:extLst>
          </p:cNvPr>
          <p:cNvCxnSpPr>
            <a:cxnSpLocks/>
            <a:endCxn id="25" idx="0"/>
          </p:cNvCxnSpPr>
          <p:nvPr/>
        </p:nvCxnSpPr>
        <p:spPr>
          <a:xfrm>
            <a:off x="7342716" y="2206245"/>
            <a:ext cx="1667934" cy="2284745"/>
          </a:xfrm>
          <a:prstGeom prst="line">
            <a:avLst/>
          </a:prstGeom>
          <a:ln>
            <a:solidFill>
              <a:srgbClr val="D60093"/>
            </a:solidFill>
          </a:ln>
        </p:spPr>
        <p:style>
          <a:lnRef idx="1">
            <a:schemeClr val="accent1"/>
          </a:lnRef>
          <a:fillRef idx="0">
            <a:schemeClr val="accent1"/>
          </a:fillRef>
          <a:effectRef idx="0">
            <a:schemeClr val="accent1"/>
          </a:effectRef>
          <a:fontRef idx="minor">
            <a:schemeClr val="tx1"/>
          </a:fontRef>
        </p:style>
      </p:cxnSp>
      <p:sp>
        <p:nvSpPr>
          <p:cNvPr id="38" name="Rectangle: Rounded Corners 37">
            <a:extLst>
              <a:ext uri="{FF2B5EF4-FFF2-40B4-BE49-F238E27FC236}">
                <a16:creationId xmlns:a16="http://schemas.microsoft.com/office/drawing/2014/main" id="{B72962E3-F07A-D3D3-BC97-1FF7F5F81A22}"/>
              </a:ext>
              <a:ext uri="{C183D7F6-B498-43B3-948B-1728B52AA6E4}">
                <adec:decorative xmlns:adec="http://schemas.microsoft.com/office/drawing/2017/decorative" val="1"/>
              </a:ext>
            </a:extLst>
          </p:cNvPr>
          <p:cNvSpPr/>
          <p:nvPr/>
        </p:nvSpPr>
        <p:spPr>
          <a:xfrm>
            <a:off x="8997861" y="3396467"/>
            <a:ext cx="1056306" cy="227266"/>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9" name="Straight Connector 38">
            <a:extLst>
              <a:ext uri="{FF2B5EF4-FFF2-40B4-BE49-F238E27FC236}">
                <a16:creationId xmlns:a16="http://schemas.microsoft.com/office/drawing/2014/main" id="{AC325E96-E248-6BE8-D7C4-6712288B6629}"/>
              </a:ext>
              <a:ext uri="{C183D7F6-B498-43B3-948B-1728B52AA6E4}">
                <adec:decorative xmlns:adec="http://schemas.microsoft.com/office/drawing/2017/decorative" val="1"/>
              </a:ext>
            </a:extLst>
          </p:cNvPr>
          <p:cNvCxnSpPr>
            <a:cxnSpLocks/>
            <a:stCxn id="40" idx="2"/>
            <a:endCxn id="38" idx="0"/>
          </p:cNvCxnSpPr>
          <p:nvPr/>
        </p:nvCxnSpPr>
        <p:spPr>
          <a:xfrm flipH="1">
            <a:off x="9526014" y="2575121"/>
            <a:ext cx="322907" cy="821346"/>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A61CF2AC-5B8F-4E8B-6DFE-311F40974145}"/>
              </a:ext>
            </a:extLst>
          </p:cNvPr>
          <p:cNvSpPr txBox="1"/>
          <p:nvPr/>
        </p:nvSpPr>
        <p:spPr>
          <a:xfrm>
            <a:off x="9216109" y="2328900"/>
            <a:ext cx="1265623" cy="246221"/>
          </a:xfrm>
          <a:prstGeom prst="rect">
            <a:avLst/>
          </a:prstGeom>
          <a:noFill/>
        </p:spPr>
        <p:txBody>
          <a:bodyPr wrap="square" rtlCol="0">
            <a:spAutoFit/>
          </a:bodyPr>
          <a:lstStyle/>
          <a:p>
            <a:pPr algn="ctr"/>
            <a:r>
              <a:rPr lang="en-GB" sz="1000" dirty="0"/>
              <a:t>Custom Ring delete</a:t>
            </a:r>
          </a:p>
        </p:txBody>
      </p:sp>
      <p:cxnSp>
        <p:nvCxnSpPr>
          <p:cNvPr id="41" name="Straight Connector 40">
            <a:extLst>
              <a:ext uri="{FF2B5EF4-FFF2-40B4-BE49-F238E27FC236}">
                <a16:creationId xmlns:a16="http://schemas.microsoft.com/office/drawing/2014/main" id="{80DECAAE-992A-8431-F342-777C7796E840}"/>
              </a:ext>
              <a:ext uri="{C183D7F6-B498-43B3-948B-1728B52AA6E4}">
                <adec:decorative xmlns:adec="http://schemas.microsoft.com/office/drawing/2017/decorative" val="1"/>
              </a:ext>
            </a:extLst>
          </p:cNvPr>
          <p:cNvCxnSpPr>
            <a:cxnSpLocks/>
          </p:cNvCxnSpPr>
          <p:nvPr/>
        </p:nvCxnSpPr>
        <p:spPr>
          <a:xfrm>
            <a:off x="9368347" y="2569603"/>
            <a:ext cx="994853"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11182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4744" y="1343319"/>
            <a:ext cx="6718409" cy="1495794"/>
          </a:xfrm>
        </p:spPr>
        <p:txBody>
          <a:bodyPr/>
          <a:lstStyle/>
          <a:p>
            <a:r>
              <a:rPr lang="en-GB" b="1" i="0" dirty="0">
                <a:solidFill>
                  <a:srgbClr val="E6E6E6"/>
                </a:solidFill>
                <a:effectLst/>
                <a:latin typeface="Segoe Pro Semibold" panose="020B0702040504020203" pitchFamily="34" charset="0"/>
              </a:rPr>
              <a:t>Manage a Microsoft Teams Rooms console settings remotely with an XML configuration file</a:t>
            </a:r>
            <a:endParaRPr lang="en-US" i="1" dirty="0">
              <a:latin typeface="+mn-lt"/>
            </a:endParaRPr>
          </a:p>
        </p:txBody>
      </p:sp>
    </p:spTree>
    <p:extLst>
      <p:ext uri="{BB962C8B-B14F-4D97-AF65-F5344CB8AC3E}">
        <p14:creationId xmlns:p14="http://schemas.microsoft.com/office/powerpoint/2010/main" val="809384872"/>
      </p:ext>
    </p:extLst>
  </p:cSld>
  <p:clrMapOvr>
    <a:masterClrMapping/>
  </p:clrMapOvr>
  <p:transition>
    <p:fade/>
  </p:transition>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D1B15C00-BC31-6E4B-B2BC-B1825A7087CA}"/>
              </a:ext>
              <a:ext uri="{C183D7F6-B498-43B3-948B-1728B52AA6E4}">
                <adec:decorative xmlns:adec="http://schemas.microsoft.com/office/drawing/2017/decorative" val="1"/>
              </a:ext>
            </a:extLst>
          </p:cNvPr>
          <p:cNvSpPr/>
          <p:nvPr/>
        </p:nvSpPr>
        <p:spPr bwMode="auto">
          <a:xfrm>
            <a:off x="0" y="5776855"/>
            <a:ext cx="12113111" cy="1102849"/>
          </a:xfrm>
          <a:prstGeom prst="rect">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8" name="Title 16">
            <a:extLst>
              <a:ext uri="{FF2B5EF4-FFF2-40B4-BE49-F238E27FC236}">
                <a16:creationId xmlns:a16="http://schemas.microsoft.com/office/drawing/2014/main" id="{836A9BE4-DD29-5B41-8FE8-7610BFFD0565}"/>
              </a:ext>
            </a:extLst>
          </p:cNvPr>
          <p:cNvSpPr>
            <a:spLocks noGrp="1"/>
          </p:cNvSpPr>
          <p:nvPr>
            <p:ph type="title"/>
          </p:nvPr>
        </p:nvSpPr>
        <p:spPr/>
        <p:txBody>
          <a:bodyPr/>
          <a:lstStyle/>
          <a:p>
            <a:r>
              <a:rPr lang="en-US" dirty="0"/>
              <a:t>SkypeSettings XML file </a:t>
            </a:r>
            <a:r>
              <a:rPr lang="en-US" dirty="0">
                <a:noFill/>
              </a:rPr>
              <a:t>(a)</a:t>
            </a:r>
            <a:endParaRPr lang="en-US" dirty="0"/>
          </a:p>
        </p:txBody>
      </p:sp>
      <p:sp>
        <p:nvSpPr>
          <p:cNvPr id="22" name="Text Placeholder 1">
            <a:extLst>
              <a:ext uri="{FF2B5EF4-FFF2-40B4-BE49-F238E27FC236}">
                <a16:creationId xmlns:a16="http://schemas.microsoft.com/office/drawing/2014/main" id="{3B27C366-C349-44D0-BBF7-6D5E5E9B750A}"/>
              </a:ext>
            </a:extLst>
          </p:cNvPr>
          <p:cNvSpPr txBox="1">
            <a:spLocks/>
          </p:cNvSpPr>
          <p:nvPr/>
        </p:nvSpPr>
        <p:spPr>
          <a:xfrm>
            <a:off x="586390" y="1434370"/>
            <a:ext cx="8548085" cy="1889748"/>
          </a:xfrm>
          <a:prstGeom prst="rect">
            <a:avLst/>
          </a:prstGeom>
        </p:spPr>
        <p:txBody>
          <a:bodyPr vert="horz" wrap="square" lIns="0" tIns="0" rIns="0" bIns="0" rtlCol="0">
            <a:noAutofit/>
          </a:bodyPr>
          <a:lstStyle>
            <a:lvl1pPr marL="0" marR="0" indent="0" algn="l" defTabSz="932742" rtl="0" eaLnBrk="1" fontAlgn="auto" latinLnBrk="0" hangingPunct="1">
              <a:lnSpc>
                <a:spcPct val="90000"/>
              </a:lnSpc>
              <a:spcBef>
                <a:spcPts val="600"/>
              </a:spcBef>
              <a:spcAft>
                <a:spcPts val="600"/>
              </a:spcAft>
              <a:buClrTx/>
              <a:buSzPct val="90000"/>
              <a:buFont typeface="Wingdings" panose="05000000000000000000" pitchFamily="2" charset="2"/>
              <a:buNone/>
              <a:tabLst/>
              <a:defRPr sz="1600" kern="1200" spc="0" baseline="0">
                <a:solidFill>
                  <a:schemeClr val="tx1"/>
                </a:solidFill>
                <a:latin typeface="+mn-lt"/>
                <a:ea typeface="+mn-ea"/>
                <a:cs typeface="Segoe UI" panose="020B0502040204020203" pitchFamily="34" charset="0"/>
              </a:defRPr>
            </a:lvl1pPr>
            <a:lvl2pPr marL="228600" marR="0" indent="0" algn="l" defTabSz="932742" rtl="0" eaLnBrk="1" fontAlgn="auto" latinLnBrk="0" hangingPunct="1">
              <a:lnSpc>
                <a:spcPct val="90000"/>
              </a:lnSpc>
              <a:spcBef>
                <a:spcPts val="600"/>
              </a:spcBef>
              <a:spcAft>
                <a:spcPts val="600"/>
              </a:spcAft>
              <a:buClrTx/>
              <a:buSzPct val="90000"/>
              <a:buFont typeface="Wingdings" panose="05000000000000000000" pitchFamily="2" charset="2"/>
              <a:buNone/>
              <a:tabLst/>
              <a:defRPr sz="1600" kern="1200" spc="0" baseline="0">
                <a:solidFill>
                  <a:schemeClr val="tx1"/>
                </a:solidFill>
                <a:latin typeface="+mn-lt"/>
                <a:ea typeface="+mn-ea"/>
                <a:cs typeface="+mn-cs"/>
              </a:defRPr>
            </a:lvl2pPr>
            <a:lvl3pPr marL="457200" marR="0" indent="0" algn="l" defTabSz="932742" rtl="0" eaLnBrk="1" fontAlgn="auto" latinLnBrk="0" hangingPunct="1">
              <a:lnSpc>
                <a:spcPct val="90000"/>
              </a:lnSpc>
              <a:spcBef>
                <a:spcPts val="600"/>
              </a:spcBef>
              <a:spcAft>
                <a:spcPts val="600"/>
              </a:spcAft>
              <a:buClrTx/>
              <a:buSzPct val="90000"/>
              <a:buFont typeface="Wingdings" panose="05000000000000000000" pitchFamily="2" charset="2"/>
              <a:buNone/>
              <a:tabLst/>
              <a:defRPr sz="1600" kern="1200" spc="0" baseline="0">
                <a:solidFill>
                  <a:schemeClr val="tx1"/>
                </a:solidFill>
                <a:latin typeface="+mn-lt"/>
                <a:ea typeface="+mn-ea"/>
                <a:cs typeface="+mn-cs"/>
              </a:defRPr>
            </a:lvl3pPr>
            <a:lvl4pPr marL="685800" marR="0" indent="0" algn="l" defTabSz="932742" rtl="0" eaLnBrk="1" fontAlgn="auto" latinLnBrk="0" hangingPunct="1">
              <a:lnSpc>
                <a:spcPct val="90000"/>
              </a:lnSpc>
              <a:spcBef>
                <a:spcPts val="600"/>
              </a:spcBef>
              <a:spcAft>
                <a:spcPts val="600"/>
              </a:spcAft>
              <a:buClrTx/>
              <a:buSzPct val="90000"/>
              <a:buFont typeface="Wingdings" panose="05000000000000000000" pitchFamily="2" charset="2"/>
              <a:buNone/>
              <a:tabLst/>
              <a:defRPr sz="1600" kern="1200" spc="0" baseline="0">
                <a:solidFill>
                  <a:schemeClr val="tx1"/>
                </a:solidFill>
                <a:latin typeface="+mn-lt"/>
                <a:ea typeface="+mn-ea"/>
                <a:cs typeface="+mn-cs"/>
              </a:defRPr>
            </a:lvl4pPr>
            <a:lvl5pPr marL="914400" marR="0" indent="0" algn="l" defTabSz="932742" rtl="0" eaLnBrk="1" fontAlgn="auto" latinLnBrk="0" hangingPunct="1">
              <a:lnSpc>
                <a:spcPct val="90000"/>
              </a:lnSpc>
              <a:spcBef>
                <a:spcPts val="600"/>
              </a:spcBef>
              <a:spcAft>
                <a:spcPts val="600"/>
              </a:spcAft>
              <a:buClrTx/>
              <a:buSzPct val="90000"/>
              <a:buFont typeface="Wingdings" panose="05000000000000000000" pitchFamily="2" charset="2"/>
              <a:buNone/>
              <a:tabLst/>
              <a:defRPr sz="16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solidFill>
                  <a:schemeClr val="accent1"/>
                </a:solidFill>
                <a:latin typeface="+mj-lt"/>
              </a:rPr>
              <a:t>SkypeSettings.XML can </a:t>
            </a:r>
            <a:br>
              <a:rPr lang="en-US" dirty="0">
                <a:solidFill>
                  <a:schemeClr val="accent1"/>
                </a:solidFill>
                <a:latin typeface="+mj-lt"/>
              </a:rPr>
            </a:br>
            <a:r>
              <a:rPr lang="en-US" dirty="0">
                <a:solidFill>
                  <a:schemeClr val="accent1"/>
                </a:solidFill>
                <a:latin typeface="+mj-lt"/>
              </a:rPr>
              <a:t>be used to control settings</a:t>
            </a:r>
          </a:p>
          <a:p>
            <a:endParaRPr lang="en-US" dirty="0"/>
          </a:p>
        </p:txBody>
      </p:sp>
      <p:sp>
        <p:nvSpPr>
          <p:cNvPr id="29" name="Text Placeholder 5">
            <a:extLst>
              <a:ext uri="{FF2B5EF4-FFF2-40B4-BE49-F238E27FC236}">
                <a16:creationId xmlns:a16="http://schemas.microsoft.com/office/drawing/2014/main" id="{B529D421-4F7D-7342-B8C5-5CBDD5F3CF97}"/>
              </a:ext>
            </a:extLst>
          </p:cNvPr>
          <p:cNvSpPr txBox="1">
            <a:spLocks/>
          </p:cNvSpPr>
          <p:nvPr/>
        </p:nvSpPr>
        <p:spPr>
          <a:xfrm>
            <a:off x="586390" y="2041267"/>
            <a:ext cx="5146185" cy="2454534"/>
          </a:xfrm>
          <a:prstGeom prst="rect">
            <a:avLst/>
          </a:prstGeom>
        </p:spPr>
        <p:txBody>
          <a:bodyPr vert="horz" wrap="square" lIns="0" tIns="0" rIns="0" bIns="0" rtlCol="0" anchor="t">
            <a:noAutofit/>
          </a:bodyPr>
          <a:lst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lvl="0">
              <a:spcBef>
                <a:spcPts val="600"/>
              </a:spcBef>
              <a:spcAft>
                <a:spcPts val="600"/>
              </a:spcAft>
            </a:pPr>
            <a:r>
              <a:rPr lang="en-US" sz="1400" dirty="0"/>
              <a:t>Apply a custom theme</a:t>
            </a:r>
          </a:p>
          <a:p>
            <a:pPr>
              <a:spcBef>
                <a:spcPts val="600"/>
              </a:spcBef>
              <a:spcAft>
                <a:spcPts val="600"/>
              </a:spcAft>
            </a:pPr>
            <a:r>
              <a:rPr lang="en-US" sz="1400" dirty="0"/>
              <a:t>Enable automatic screen sharing</a:t>
            </a:r>
          </a:p>
          <a:p>
            <a:pPr>
              <a:spcBef>
                <a:spcPts val="600"/>
              </a:spcBef>
              <a:spcAft>
                <a:spcPts val="600"/>
              </a:spcAft>
            </a:pPr>
            <a:r>
              <a:rPr lang="en-US" sz="1400" dirty="0"/>
              <a:t>Hide meeting name</a:t>
            </a:r>
          </a:p>
          <a:p>
            <a:pPr>
              <a:spcBef>
                <a:spcPts val="600"/>
              </a:spcBef>
              <a:spcAft>
                <a:spcPts val="600"/>
              </a:spcAft>
            </a:pPr>
            <a:r>
              <a:rPr lang="en-US" sz="1400" dirty="0"/>
              <a:t>Set sign-in address\password for Teams\Skype account</a:t>
            </a:r>
          </a:p>
          <a:p>
            <a:pPr>
              <a:spcBef>
                <a:spcPts val="600"/>
              </a:spcBef>
              <a:spcAft>
                <a:spcPts val="600"/>
              </a:spcAft>
            </a:pPr>
            <a:r>
              <a:rPr lang="en-US" sz="1400" dirty="0"/>
              <a:t>Set Teams\Skype modes</a:t>
            </a:r>
          </a:p>
          <a:p>
            <a:pPr>
              <a:spcBef>
                <a:spcPts val="600"/>
              </a:spcBef>
              <a:spcAft>
                <a:spcPts val="600"/>
              </a:spcAft>
            </a:pPr>
            <a:r>
              <a:rPr lang="en-US" sz="1400" dirty="0"/>
              <a:t>Enable dual screen mode</a:t>
            </a:r>
          </a:p>
          <a:p>
            <a:pPr>
              <a:spcBef>
                <a:spcPts val="600"/>
              </a:spcBef>
              <a:spcAft>
                <a:spcPts val="600"/>
              </a:spcAft>
            </a:pPr>
            <a:r>
              <a:rPr lang="en-US" sz="1400" dirty="0"/>
              <a:t>…and much more</a:t>
            </a:r>
            <a:endParaRPr lang="en-US" sz="1600" dirty="0"/>
          </a:p>
        </p:txBody>
      </p:sp>
      <p:sp>
        <p:nvSpPr>
          <p:cNvPr id="7" name="Rectangle 6">
            <a:extLst>
              <a:ext uri="{FF2B5EF4-FFF2-40B4-BE49-F238E27FC236}">
                <a16:creationId xmlns:a16="http://schemas.microsoft.com/office/drawing/2014/main" id="{0E4FFAB4-7921-7A4B-A6A9-FA5AF992A275}"/>
              </a:ext>
            </a:extLst>
          </p:cNvPr>
          <p:cNvSpPr/>
          <p:nvPr/>
        </p:nvSpPr>
        <p:spPr>
          <a:xfrm>
            <a:off x="548640" y="5968084"/>
            <a:ext cx="9520518" cy="461665"/>
          </a:xfrm>
          <a:prstGeom prst="rect">
            <a:avLst/>
          </a:prstGeom>
        </p:spPr>
        <p:txBody>
          <a:bodyPr wrap="square">
            <a:spAutoFit/>
          </a:bodyPr>
          <a:lstStyle/>
          <a:p>
            <a:pPr lvl="0"/>
            <a:r>
              <a:rPr lang="en-US" sz="1200" dirty="0">
                <a:solidFill>
                  <a:schemeClr val="bg1"/>
                </a:solidFill>
                <a:latin typeface="+mj-lt"/>
              </a:rPr>
              <a:t>All supported options are documented on docs.Microsoft.com</a:t>
            </a:r>
          </a:p>
          <a:p>
            <a:r>
              <a:rPr lang="en-US" sz="1200" dirty="0">
                <a:solidFill>
                  <a:schemeClr val="bg1"/>
                </a:solidFill>
                <a:latin typeface="+mj-lt"/>
                <a:hlinkClick r:id="rId3">
                  <a:extLst>
                    <a:ext uri="{A12FA001-AC4F-418D-AE19-62706E023703}">
                      <ahyp:hlinkClr xmlns:ahyp="http://schemas.microsoft.com/office/drawing/2018/hyperlinkcolor" val="tx"/>
                    </a:ext>
                  </a:extLst>
                </a:hlinkClick>
              </a:rPr>
              <a:t>https://docs.microsoft.com/en-us/MicrosoftTeams/room-systems/xml-config-file</a:t>
            </a:r>
            <a:endParaRPr lang="en-US" sz="1200" dirty="0">
              <a:solidFill>
                <a:schemeClr val="bg1"/>
              </a:solidFill>
              <a:latin typeface="+mj-lt"/>
            </a:endParaRPr>
          </a:p>
        </p:txBody>
      </p:sp>
    </p:spTree>
    <p:extLst>
      <p:ext uri="{BB962C8B-B14F-4D97-AF65-F5344CB8AC3E}">
        <p14:creationId xmlns:p14="http://schemas.microsoft.com/office/powerpoint/2010/main" val="3957722359"/>
      </p:ext>
    </p:extLst>
  </p:cSld>
  <p:clrMapOvr>
    <a:masterClrMapping/>
  </p:clrMapOvr>
  <p:transition>
    <p:fade/>
  </p:transition>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CC950EEB-6F6D-48BA-B3C3-81BA661D2BCC}"/>
              </a:ext>
              <a:ext uri="{C183D7F6-B498-43B3-948B-1728B52AA6E4}">
                <adec:decorative xmlns:adec="http://schemas.microsoft.com/office/drawing/2017/decorative" val="1"/>
              </a:ext>
            </a:extLst>
          </p:cNvPr>
          <p:cNvSpPr/>
          <p:nvPr/>
        </p:nvSpPr>
        <p:spPr bwMode="auto">
          <a:xfrm>
            <a:off x="5798372" y="0"/>
            <a:ext cx="6393628"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pic>
        <p:nvPicPr>
          <p:cNvPr id="8" name="Picture 7">
            <a:extLst>
              <a:ext uri="{FF2B5EF4-FFF2-40B4-BE49-F238E27FC236}">
                <a16:creationId xmlns:a16="http://schemas.microsoft.com/office/drawing/2014/main" id="{DEF9B347-B3CD-4B4F-91A8-F212CB09F84D}"/>
              </a:ext>
              <a:ext uri="{C183D7F6-B498-43B3-948B-1728B52AA6E4}">
                <adec:decorative xmlns:adec="http://schemas.microsoft.com/office/drawing/2017/decorative" val="1"/>
              </a:ext>
            </a:extLst>
          </p:cNvPr>
          <p:cNvPicPr>
            <a:picLocks noChangeAspect="1"/>
          </p:cNvPicPr>
          <p:nvPr/>
        </p:nvPicPr>
        <p:blipFill>
          <a:blip r:embed="rId3">
            <a:extLst>
              <a:ext uri="{BEBA8EAE-BF5A-486C-A8C5-ECC9F3942E4B}">
                <a14:imgProps xmlns:a14="http://schemas.microsoft.com/office/drawing/2010/main">
                  <a14:imgLayer r:embed="rId4">
                    <a14:imgEffect>
                      <a14:saturation sat="214000"/>
                    </a14:imgEffect>
                  </a14:imgLayer>
                </a14:imgProps>
              </a:ext>
            </a:extLst>
          </a:blip>
          <a:stretch>
            <a:fillRect/>
          </a:stretch>
        </p:blipFill>
        <p:spPr>
          <a:xfrm>
            <a:off x="586390" y="1434370"/>
            <a:ext cx="4518930" cy="4833080"/>
          </a:xfrm>
          <a:prstGeom prst="rect">
            <a:avLst/>
          </a:prstGeom>
          <a:noFill/>
          <a:ln>
            <a:noFill/>
          </a:ln>
          <a:effectLst>
            <a:outerShdw blurRad="254000" sx="103000" sy="103000" algn="ctr" rotWithShape="0">
              <a:srgbClr val="000000">
                <a:alpha val="15000"/>
              </a:srgbClr>
            </a:outerShdw>
          </a:effectLst>
        </p:spPr>
      </p:pic>
      <p:sp>
        <p:nvSpPr>
          <p:cNvPr id="2" name="Title 1">
            <a:extLst>
              <a:ext uri="{FF2B5EF4-FFF2-40B4-BE49-F238E27FC236}">
                <a16:creationId xmlns:a16="http://schemas.microsoft.com/office/drawing/2014/main" id="{5F8AC881-4BE5-4CD5-81B7-1E8EBE82BCBE}"/>
              </a:ext>
            </a:extLst>
          </p:cNvPr>
          <p:cNvSpPr>
            <a:spLocks noGrp="1"/>
          </p:cNvSpPr>
          <p:nvPr>
            <p:ph type="title"/>
          </p:nvPr>
        </p:nvSpPr>
        <p:spPr/>
        <p:txBody>
          <a:bodyPr/>
          <a:lstStyle/>
          <a:p>
            <a:r>
              <a:rPr lang="en-US" dirty="0"/>
              <a:t>SkypeSettings XML file </a:t>
            </a:r>
            <a:r>
              <a:rPr lang="en-US" dirty="0">
                <a:noFill/>
              </a:rPr>
              <a:t>(b)</a:t>
            </a:r>
            <a:endParaRPr lang="en-US" dirty="0"/>
          </a:p>
        </p:txBody>
      </p:sp>
      <p:sp>
        <p:nvSpPr>
          <p:cNvPr id="3" name="Text Placeholder 2">
            <a:extLst>
              <a:ext uri="{FF2B5EF4-FFF2-40B4-BE49-F238E27FC236}">
                <a16:creationId xmlns:a16="http://schemas.microsoft.com/office/drawing/2014/main" id="{7064A8A5-5D8B-412C-8B5A-692C3480CA2F}"/>
              </a:ext>
            </a:extLst>
          </p:cNvPr>
          <p:cNvSpPr>
            <a:spLocks noGrp="1"/>
          </p:cNvSpPr>
          <p:nvPr>
            <p:ph type="body" sz="quarter" idx="10"/>
          </p:nvPr>
        </p:nvSpPr>
        <p:spPr>
          <a:xfrm>
            <a:off x="6272646" y="1434370"/>
            <a:ext cx="4318985" cy="1889748"/>
          </a:xfrm>
        </p:spPr>
        <p:txBody>
          <a:bodyPr/>
          <a:lstStyle/>
          <a:p>
            <a:r>
              <a:rPr lang="en-US" dirty="0">
                <a:latin typeface="+mj-lt"/>
              </a:rPr>
              <a:t>The file can be created and edited using Notepad or any other text/XML editor</a:t>
            </a:r>
          </a:p>
          <a:p>
            <a:endParaRPr lang="en-US" dirty="0">
              <a:latin typeface="+mj-lt"/>
            </a:endParaRPr>
          </a:p>
        </p:txBody>
      </p:sp>
    </p:spTree>
    <p:extLst>
      <p:ext uri="{BB962C8B-B14F-4D97-AF65-F5344CB8AC3E}">
        <p14:creationId xmlns:p14="http://schemas.microsoft.com/office/powerpoint/2010/main" val="255346242"/>
      </p:ext>
    </p:extLst>
  </p:cSld>
  <p:clrMapOvr>
    <a:masterClrMapping/>
  </p:clrMapOvr>
  <p:transition>
    <p:fade/>
  </p:transition>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578C7-CCC9-4E63-BFE0-428E9C733C72}"/>
              </a:ext>
            </a:extLst>
          </p:cNvPr>
          <p:cNvSpPr>
            <a:spLocks noGrp="1"/>
          </p:cNvSpPr>
          <p:nvPr>
            <p:ph type="title"/>
          </p:nvPr>
        </p:nvSpPr>
        <p:spPr/>
        <p:txBody>
          <a:bodyPr/>
          <a:lstStyle/>
          <a:p>
            <a:r>
              <a:rPr lang="en-US" dirty="0"/>
              <a:t>SkypeSettings XML file </a:t>
            </a:r>
            <a:r>
              <a:rPr lang="en-US" dirty="0">
                <a:noFill/>
              </a:rPr>
              <a:t>(c)</a:t>
            </a:r>
            <a:endParaRPr lang="en-US" dirty="0"/>
          </a:p>
        </p:txBody>
      </p:sp>
      <p:graphicFrame>
        <p:nvGraphicFramePr>
          <p:cNvPr id="13" name="Table 121">
            <a:extLst>
              <a:ext uri="{FF2B5EF4-FFF2-40B4-BE49-F238E27FC236}">
                <a16:creationId xmlns:a16="http://schemas.microsoft.com/office/drawing/2014/main" id="{C054F442-D75F-48C8-AF4B-103E7F3FF139}"/>
              </a:ext>
            </a:extLst>
          </p:cNvPr>
          <p:cNvGraphicFramePr>
            <a:graphicFrameLocks noGrp="1"/>
          </p:cNvGraphicFramePr>
          <p:nvPr>
            <p:extLst>
              <p:ext uri="{D42A27DB-BD31-4B8C-83A1-F6EECF244321}">
                <p14:modId xmlns:p14="http://schemas.microsoft.com/office/powerpoint/2010/main" val="1949402770"/>
              </p:ext>
            </p:extLst>
          </p:nvPr>
        </p:nvGraphicFramePr>
        <p:xfrm>
          <a:off x="419190" y="1342629"/>
          <a:ext cx="5676809" cy="2585909"/>
        </p:xfrm>
        <a:graphic>
          <a:graphicData uri="http://schemas.openxmlformats.org/drawingml/2006/table">
            <a:tbl>
              <a:tblPr firstRow="1" bandRow="1">
                <a:tableStyleId>{2D5ABB26-0587-4C30-8999-92F81FD0307C}</a:tableStyleId>
              </a:tblPr>
              <a:tblGrid>
                <a:gridCol w="648159">
                  <a:extLst>
                    <a:ext uri="{9D8B030D-6E8A-4147-A177-3AD203B41FA5}">
                      <a16:colId xmlns:a16="http://schemas.microsoft.com/office/drawing/2014/main" val="1699771041"/>
                    </a:ext>
                  </a:extLst>
                </a:gridCol>
                <a:gridCol w="5028650">
                  <a:extLst>
                    <a:ext uri="{9D8B030D-6E8A-4147-A177-3AD203B41FA5}">
                      <a16:colId xmlns:a16="http://schemas.microsoft.com/office/drawing/2014/main" val="3893017809"/>
                    </a:ext>
                  </a:extLst>
                </a:gridCol>
              </a:tblGrid>
              <a:tr h="892755">
                <a:tc>
                  <a:txBody>
                    <a:bodyPr/>
                    <a:lstStyle/>
                    <a:p>
                      <a:endParaRPr lang="en-US"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solidFill>
                            <a:schemeClr val="tx1"/>
                          </a:solidFill>
                          <a:effectLst/>
                          <a:uLnTx/>
                          <a:uFillTx/>
                          <a:latin typeface="+mn-lt"/>
                          <a:ea typeface="+mn-ea"/>
                          <a:cs typeface="+mn-cs"/>
                        </a:rPr>
                        <a:t>SkypeSettings.XML must be placed in this directory: </a:t>
                      </a:r>
                      <a:r>
                        <a:rPr kumimoji="0" lang="en-US" sz="1200" b="0" i="0" u="none" strike="noStrike" kern="1200" cap="none" spc="0" normalizeH="0" baseline="0" noProof="0" dirty="0">
                          <a:solidFill>
                            <a:schemeClr val="accent1"/>
                          </a:solidFill>
                          <a:effectLst/>
                          <a:uLnTx/>
                          <a:uFillTx/>
                          <a:latin typeface="+mj-lt"/>
                          <a:ea typeface="+mn-ea"/>
                          <a:cs typeface="+mn-cs"/>
                        </a:rPr>
                        <a:t>C:\Users\Skype\AppData\Local\Packages\Microsoft.SkypeRoomSystem_8wekyb3d8bbwe\LocalState</a:t>
                      </a:r>
                    </a:p>
                  </a:txBody>
                  <a:tcPr/>
                </a:tc>
                <a:extLst>
                  <a:ext uri="{0D108BD9-81ED-4DB2-BD59-A6C34878D82A}">
                    <a16:rowId xmlns:a16="http://schemas.microsoft.com/office/drawing/2014/main" val="3806655061"/>
                  </a:ext>
                </a:extLst>
              </a:tr>
              <a:tr h="738830">
                <a:tc>
                  <a:txBody>
                    <a:bodyPr/>
                    <a:lstStyle/>
                    <a:p>
                      <a:endParaRPr lang="en-US"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solidFill>
                            <a:schemeClr val="tx1"/>
                          </a:solidFill>
                          <a:effectLst/>
                          <a:uLnTx/>
                          <a:uFillTx/>
                          <a:latin typeface="+mn-lt"/>
                          <a:ea typeface="+mn-ea"/>
                          <a:cs typeface="+mn-cs"/>
                        </a:rPr>
                        <a:t>You can manually copy the file on each device or distribute it via Intune, Group Policy, or a PowerShell script.</a:t>
                      </a:r>
                    </a:p>
                  </a:txBody>
                  <a:tcPr/>
                </a:tc>
                <a:extLst>
                  <a:ext uri="{0D108BD9-81ED-4DB2-BD59-A6C34878D82A}">
                    <a16:rowId xmlns:a16="http://schemas.microsoft.com/office/drawing/2014/main" val="3098206439"/>
                  </a:ext>
                </a:extLst>
              </a:tr>
              <a:tr h="954324">
                <a:tc>
                  <a:txBody>
                    <a:bodyPr/>
                    <a:lstStyle/>
                    <a:p>
                      <a:endParaRPr lang="en-US"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solidFill>
                            <a:schemeClr val="tx1"/>
                          </a:solidFill>
                          <a:effectLst/>
                          <a:uLnTx/>
                          <a:uFillTx/>
                          <a:latin typeface="+mn-lt"/>
                          <a:ea typeface="+mn-ea"/>
                          <a:cs typeface="+mn-cs"/>
                        </a:rPr>
                        <a:t>Once the file has been copied to each machine, the device must be restarted. Once the device has been restarted, the specified settings will be applied, and the file is deleted.</a:t>
                      </a:r>
                    </a:p>
                  </a:txBody>
                  <a:tcPr/>
                </a:tc>
                <a:extLst>
                  <a:ext uri="{0D108BD9-81ED-4DB2-BD59-A6C34878D82A}">
                    <a16:rowId xmlns:a16="http://schemas.microsoft.com/office/drawing/2014/main" val="3117938706"/>
                  </a:ext>
                </a:extLst>
              </a:tr>
            </a:tbl>
          </a:graphicData>
        </a:graphic>
      </p:graphicFrame>
      <p:sp>
        <p:nvSpPr>
          <p:cNvPr id="12" name="Rectangle 11">
            <a:extLst>
              <a:ext uri="{FF2B5EF4-FFF2-40B4-BE49-F238E27FC236}">
                <a16:creationId xmlns:a16="http://schemas.microsoft.com/office/drawing/2014/main" id="{1825D87C-6E23-E740-8C38-3B48A4033BFB}"/>
              </a:ext>
              <a:ext uri="{C183D7F6-B498-43B3-948B-1728B52AA6E4}">
                <adec:decorative xmlns:adec="http://schemas.microsoft.com/office/drawing/2017/decorative" val="1"/>
              </a:ext>
            </a:extLst>
          </p:cNvPr>
          <p:cNvSpPr/>
          <p:nvPr/>
        </p:nvSpPr>
        <p:spPr bwMode="auto">
          <a:xfrm>
            <a:off x="5798372" y="0"/>
            <a:ext cx="6393628" cy="685800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7" name="Freeform 5">
            <a:extLst>
              <a:ext uri="{FF2B5EF4-FFF2-40B4-BE49-F238E27FC236}">
                <a16:creationId xmlns:a16="http://schemas.microsoft.com/office/drawing/2014/main" id="{F5A23630-BB54-4979-826C-A9356F0F38D2}"/>
              </a:ext>
              <a:ext uri="{C183D7F6-B498-43B3-948B-1728B52AA6E4}">
                <adec:decorative xmlns:adec="http://schemas.microsoft.com/office/drawing/2017/decorative" val="1"/>
              </a:ext>
            </a:extLst>
          </p:cNvPr>
          <p:cNvSpPr>
            <a:spLocks noEditPoints="1"/>
          </p:cNvSpPr>
          <p:nvPr/>
        </p:nvSpPr>
        <p:spPr bwMode="auto">
          <a:xfrm>
            <a:off x="535799" y="1366290"/>
            <a:ext cx="333046" cy="333046"/>
          </a:xfrm>
          <a:custGeom>
            <a:avLst/>
            <a:gdLst>
              <a:gd name="T0" fmla="*/ 173 w 426"/>
              <a:gd name="T1" fmla="*/ 298 h 426"/>
              <a:gd name="T2" fmla="*/ 173 w 426"/>
              <a:gd name="T3" fmla="*/ 298 h 426"/>
              <a:gd name="T4" fmla="*/ 97 w 426"/>
              <a:gd name="T5" fmla="*/ 222 h 426"/>
              <a:gd name="T6" fmla="*/ 115 w 426"/>
              <a:gd name="T7" fmla="*/ 203 h 426"/>
              <a:gd name="T8" fmla="*/ 173 w 426"/>
              <a:gd name="T9" fmla="*/ 260 h 426"/>
              <a:gd name="T10" fmla="*/ 310 w 426"/>
              <a:gd name="T11" fmla="*/ 123 h 426"/>
              <a:gd name="T12" fmla="*/ 329 w 426"/>
              <a:gd name="T13" fmla="*/ 142 h 426"/>
              <a:gd name="T14" fmla="*/ 173 w 426"/>
              <a:gd name="T15" fmla="*/ 298 h 426"/>
              <a:gd name="T16" fmla="*/ 419 w 426"/>
              <a:gd name="T17" fmla="*/ 156 h 426"/>
              <a:gd name="T18" fmla="*/ 419 w 426"/>
              <a:gd name="T19" fmla="*/ 156 h 426"/>
              <a:gd name="T20" fmla="*/ 397 w 426"/>
              <a:gd name="T21" fmla="*/ 104 h 426"/>
              <a:gd name="T22" fmla="*/ 364 w 426"/>
              <a:gd name="T23" fmla="*/ 61 h 426"/>
              <a:gd name="T24" fmla="*/ 321 w 426"/>
              <a:gd name="T25" fmla="*/ 28 h 426"/>
              <a:gd name="T26" fmla="*/ 269 w 426"/>
              <a:gd name="T27" fmla="*/ 6 h 426"/>
              <a:gd name="T28" fmla="*/ 213 w 426"/>
              <a:gd name="T29" fmla="*/ 0 h 426"/>
              <a:gd name="T30" fmla="*/ 156 w 426"/>
              <a:gd name="T31" fmla="*/ 6 h 426"/>
              <a:gd name="T32" fmla="*/ 105 w 426"/>
              <a:gd name="T33" fmla="*/ 28 h 426"/>
              <a:gd name="T34" fmla="*/ 62 w 426"/>
              <a:gd name="T35" fmla="*/ 61 h 426"/>
              <a:gd name="T36" fmla="*/ 29 w 426"/>
              <a:gd name="T37" fmla="*/ 104 h 426"/>
              <a:gd name="T38" fmla="*/ 7 w 426"/>
              <a:gd name="T39" fmla="*/ 156 h 426"/>
              <a:gd name="T40" fmla="*/ 0 w 426"/>
              <a:gd name="T41" fmla="*/ 212 h 426"/>
              <a:gd name="T42" fmla="*/ 7 w 426"/>
              <a:gd name="T43" fmla="*/ 269 h 426"/>
              <a:gd name="T44" fmla="*/ 29 w 426"/>
              <a:gd name="T45" fmla="*/ 320 h 426"/>
              <a:gd name="T46" fmla="*/ 62 w 426"/>
              <a:gd name="T47" fmla="*/ 363 h 426"/>
              <a:gd name="T48" fmla="*/ 105 w 426"/>
              <a:gd name="T49" fmla="*/ 396 h 426"/>
              <a:gd name="T50" fmla="*/ 156 w 426"/>
              <a:gd name="T51" fmla="*/ 418 h 426"/>
              <a:gd name="T52" fmla="*/ 213 w 426"/>
              <a:gd name="T53" fmla="*/ 426 h 426"/>
              <a:gd name="T54" fmla="*/ 269 w 426"/>
              <a:gd name="T55" fmla="*/ 418 h 426"/>
              <a:gd name="T56" fmla="*/ 321 w 426"/>
              <a:gd name="T57" fmla="*/ 396 h 426"/>
              <a:gd name="T58" fmla="*/ 364 w 426"/>
              <a:gd name="T59" fmla="*/ 363 h 426"/>
              <a:gd name="T60" fmla="*/ 397 w 426"/>
              <a:gd name="T61" fmla="*/ 320 h 426"/>
              <a:gd name="T62" fmla="*/ 419 w 426"/>
              <a:gd name="T63" fmla="*/ 269 h 426"/>
              <a:gd name="T64" fmla="*/ 426 w 426"/>
              <a:gd name="T65" fmla="*/ 212 h 426"/>
              <a:gd name="T66" fmla="*/ 419 w 426"/>
              <a:gd name="T67" fmla="*/ 15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5" y="203"/>
                </a:lnTo>
                <a:lnTo>
                  <a:pt x="173" y="260"/>
                </a:lnTo>
                <a:lnTo>
                  <a:pt x="310" y="123"/>
                </a:lnTo>
                <a:lnTo>
                  <a:pt x="329" y="142"/>
                </a:lnTo>
                <a:lnTo>
                  <a:pt x="173" y="298"/>
                </a:lnTo>
                <a:close/>
                <a:moveTo>
                  <a:pt x="419" y="156"/>
                </a:moveTo>
                <a:lnTo>
                  <a:pt x="419" y="156"/>
                </a:lnTo>
                <a:cubicBezTo>
                  <a:pt x="413" y="137"/>
                  <a:pt x="406" y="120"/>
                  <a:pt x="397" y="104"/>
                </a:cubicBez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78D4"/>
              </a:solidFill>
              <a:effectLst/>
              <a:uLnTx/>
              <a:uFillTx/>
              <a:latin typeface="Segoe UI"/>
              <a:ea typeface="+mn-ea"/>
              <a:cs typeface="+mn-cs"/>
            </a:endParaRPr>
          </a:p>
        </p:txBody>
      </p:sp>
      <p:sp>
        <p:nvSpPr>
          <p:cNvPr id="21" name="Freeform 5">
            <a:extLst>
              <a:ext uri="{FF2B5EF4-FFF2-40B4-BE49-F238E27FC236}">
                <a16:creationId xmlns:a16="http://schemas.microsoft.com/office/drawing/2014/main" id="{232459AC-8334-40FD-AD70-8AAE8137AC57}"/>
              </a:ext>
              <a:ext uri="{C183D7F6-B498-43B3-948B-1728B52AA6E4}">
                <adec:decorative xmlns:adec="http://schemas.microsoft.com/office/drawing/2017/decorative" val="1"/>
              </a:ext>
            </a:extLst>
          </p:cNvPr>
          <p:cNvSpPr>
            <a:spLocks noEditPoints="1"/>
          </p:cNvSpPr>
          <p:nvPr/>
        </p:nvSpPr>
        <p:spPr bwMode="auto">
          <a:xfrm>
            <a:off x="535799" y="2288944"/>
            <a:ext cx="333046" cy="333046"/>
          </a:xfrm>
          <a:custGeom>
            <a:avLst/>
            <a:gdLst>
              <a:gd name="T0" fmla="*/ 173 w 426"/>
              <a:gd name="T1" fmla="*/ 298 h 426"/>
              <a:gd name="T2" fmla="*/ 173 w 426"/>
              <a:gd name="T3" fmla="*/ 298 h 426"/>
              <a:gd name="T4" fmla="*/ 97 w 426"/>
              <a:gd name="T5" fmla="*/ 222 h 426"/>
              <a:gd name="T6" fmla="*/ 115 w 426"/>
              <a:gd name="T7" fmla="*/ 203 h 426"/>
              <a:gd name="T8" fmla="*/ 173 w 426"/>
              <a:gd name="T9" fmla="*/ 260 h 426"/>
              <a:gd name="T10" fmla="*/ 310 w 426"/>
              <a:gd name="T11" fmla="*/ 123 h 426"/>
              <a:gd name="T12" fmla="*/ 329 w 426"/>
              <a:gd name="T13" fmla="*/ 142 h 426"/>
              <a:gd name="T14" fmla="*/ 173 w 426"/>
              <a:gd name="T15" fmla="*/ 298 h 426"/>
              <a:gd name="T16" fmla="*/ 419 w 426"/>
              <a:gd name="T17" fmla="*/ 156 h 426"/>
              <a:gd name="T18" fmla="*/ 419 w 426"/>
              <a:gd name="T19" fmla="*/ 156 h 426"/>
              <a:gd name="T20" fmla="*/ 397 w 426"/>
              <a:gd name="T21" fmla="*/ 104 h 426"/>
              <a:gd name="T22" fmla="*/ 364 w 426"/>
              <a:gd name="T23" fmla="*/ 61 h 426"/>
              <a:gd name="T24" fmla="*/ 321 w 426"/>
              <a:gd name="T25" fmla="*/ 28 h 426"/>
              <a:gd name="T26" fmla="*/ 269 w 426"/>
              <a:gd name="T27" fmla="*/ 6 h 426"/>
              <a:gd name="T28" fmla="*/ 213 w 426"/>
              <a:gd name="T29" fmla="*/ 0 h 426"/>
              <a:gd name="T30" fmla="*/ 156 w 426"/>
              <a:gd name="T31" fmla="*/ 6 h 426"/>
              <a:gd name="T32" fmla="*/ 105 w 426"/>
              <a:gd name="T33" fmla="*/ 28 h 426"/>
              <a:gd name="T34" fmla="*/ 62 w 426"/>
              <a:gd name="T35" fmla="*/ 61 h 426"/>
              <a:gd name="T36" fmla="*/ 29 w 426"/>
              <a:gd name="T37" fmla="*/ 104 h 426"/>
              <a:gd name="T38" fmla="*/ 7 w 426"/>
              <a:gd name="T39" fmla="*/ 156 h 426"/>
              <a:gd name="T40" fmla="*/ 0 w 426"/>
              <a:gd name="T41" fmla="*/ 212 h 426"/>
              <a:gd name="T42" fmla="*/ 7 w 426"/>
              <a:gd name="T43" fmla="*/ 269 h 426"/>
              <a:gd name="T44" fmla="*/ 29 w 426"/>
              <a:gd name="T45" fmla="*/ 320 h 426"/>
              <a:gd name="T46" fmla="*/ 62 w 426"/>
              <a:gd name="T47" fmla="*/ 363 h 426"/>
              <a:gd name="T48" fmla="*/ 105 w 426"/>
              <a:gd name="T49" fmla="*/ 396 h 426"/>
              <a:gd name="T50" fmla="*/ 156 w 426"/>
              <a:gd name="T51" fmla="*/ 418 h 426"/>
              <a:gd name="T52" fmla="*/ 213 w 426"/>
              <a:gd name="T53" fmla="*/ 426 h 426"/>
              <a:gd name="T54" fmla="*/ 269 w 426"/>
              <a:gd name="T55" fmla="*/ 418 h 426"/>
              <a:gd name="T56" fmla="*/ 321 w 426"/>
              <a:gd name="T57" fmla="*/ 396 h 426"/>
              <a:gd name="T58" fmla="*/ 364 w 426"/>
              <a:gd name="T59" fmla="*/ 363 h 426"/>
              <a:gd name="T60" fmla="*/ 397 w 426"/>
              <a:gd name="T61" fmla="*/ 320 h 426"/>
              <a:gd name="T62" fmla="*/ 419 w 426"/>
              <a:gd name="T63" fmla="*/ 269 h 426"/>
              <a:gd name="T64" fmla="*/ 426 w 426"/>
              <a:gd name="T65" fmla="*/ 212 h 426"/>
              <a:gd name="T66" fmla="*/ 419 w 426"/>
              <a:gd name="T67" fmla="*/ 15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5" y="203"/>
                </a:lnTo>
                <a:lnTo>
                  <a:pt x="173" y="260"/>
                </a:lnTo>
                <a:lnTo>
                  <a:pt x="310" y="123"/>
                </a:lnTo>
                <a:lnTo>
                  <a:pt x="329" y="142"/>
                </a:lnTo>
                <a:lnTo>
                  <a:pt x="173" y="298"/>
                </a:lnTo>
                <a:close/>
                <a:moveTo>
                  <a:pt x="419" y="156"/>
                </a:moveTo>
                <a:lnTo>
                  <a:pt x="419" y="156"/>
                </a:lnTo>
                <a:cubicBezTo>
                  <a:pt x="413" y="137"/>
                  <a:pt x="406" y="120"/>
                  <a:pt x="397" y="104"/>
                </a:cubicBez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78D4"/>
              </a:solidFill>
              <a:effectLst/>
              <a:uLnTx/>
              <a:uFillTx/>
              <a:latin typeface="Segoe UI"/>
              <a:ea typeface="+mn-ea"/>
              <a:cs typeface="+mn-cs"/>
            </a:endParaRPr>
          </a:p>
        </p:txBody>
      </p:sp>
      <p:sp>
        <p:nvSpPr>
          <p:cNvPr id="22" name="Freeform 5">
            <a:extLst>
              <a:ext uri="{FF2B5EF4-FFF2-40B4-BE49-F238E27FC236}">
                <a16:creationId xmlns:a16="http://schemas.microsoft.com/office/drawing/2014/main" id="{11BB0C9F-91FC-441C-A4C0-704A4B3B145D}"/>
              </a:ext>
              <a:ext uri="{C183D7F6-B498-43B3-948B-1728B52AA6E4}">
                <adec:decorative xmlns:adec="http://schemas.microsoft.com/office/drawing/2017/decorative" val="1"/>
              </a:ext>
            </a:extLst>
          </p:cNvPr>
          <p:cNvSpPr>
            <a:spLocks noEditPoints="1"/>
          </p:cNvSpPr>
          <p:nvPr/>
        </p:nvSpPr>
        <p:spPr bwMode="auto">
          <a:xfrm>
            <a:off x="535799" y="3248427"/>
            <a:ext cx="333046" cy="333046"/>
          </a:xfrm>
          <a:custGeom>
            <a:avLst/>
            <a:gdLst>
              <a:gd name="T0" fmla="*/ 173 w 426"/>
              <a:gd name="T1" fmla="*/ 298 h 426"/>
              <a:gd name="T2" fmla="*/ 173 w 426"/>
              <a:gd name="T3" fmla="*/ 298 h 426"/>
              <a:gd name="T4" fmla="*/ 97 w 426"/>
              <a:gd name="T5" fmla="*/ 222 h 426"/>
              <a:gd name="T6" fmla="*/ 115 w 426"/>
              <a:gd name="T7" fmla="*/ 203 h 426"/>
              <a:gd name="T8" fmla="*/ 173 w 426"/>
              <a:gd name="T9" fmla="*/ 260 h 426"/>
              <a:gd name="T10" fmla="*/ 310 w 426"/>
              <a:gd name="T11" fmla="*/ 123 h 426"/>
              <a:gd name="T12" fmla="*/ 329 w 426"/>
              <a:gd name="T13" fmla="*/ 142 h 426"/>
              <a:gd name="T14" fmla="*/ 173 w 426"/>
              <a:gd name="T15" fmla="*/ 298 h 426"/>
              <a:gd name="T16" fmla="*/ 419 w 426"/>
              <a:gd name="T17" fmla="*/ 156 h 426"/>
              <a:gd name="T18" fmla="*/ 419 w 426"/>
              <a:gd name="T19" fmla="*/ 156 h 426"/>
              <a:gd name="T20" fmla="*/ 397 w 426"/>
              <a:gd name="T21" fmla="*/ 104 h 426"/>
              <a:gd name="T22" fmla="*/ 364 w 426"/>
              <a:gd name="T23" fmla="*/ 61 h 426"/>
              <a:gd name="T24" fmla="*/ 321 w 426"/>
              <a:gd name="T25" fmla="*/ 28 h 426"/>
              <a:gd name="T26" fmla="*/ 269 w 426"/>
              <a:gd name="T27" fmla="*/ 6 h 426"/>
              <a:gd name="T28" fmla="*/ 213 w 426"/>
              <a:gd name="T29" fmla="*/ 0 h 426"/>
              <a:gd name="T30" fmla="*/ 156 w 426"/>
              <a:gd name="T31" fmla="*/ 6 h 426"/>
              <a:gd name="T32" fmla="*/ 105 w 426"/>
              <a:gd name="T33" fmla="*/ 28 h 426"/>
              <a:gd name="T34" fmla="*/ 62 w 426"/>
              <a:gd name="T35" fmla="*/ 61 h 426"/>
              <a:gd name="T36" fmla="*/ 29 w 426"/>
              <a:gd name="T37" fmla="*/ 104 h 426"/>
              <a:gd name="T38" fmla="*/ 7 w 426"/>
              <a:gd name="T39" fmla="*/ 156 h 426"/>
              <a:gd name="T40" fmla="*/ 0 w 426"/>
              <a:gd name="T41" fmla="*/ 212 h 426"/>
              <a:gd name="T42" fmla="*/ 7 w 426"/>
              <a:gd name="T43" fmla="*/ 269 h 426"/>
              <a:gd name="T44" fmla="*/ 29 w 426"/>
              <a:gd name="T45" fmla="*/ 320 h 426"/>
              <a:gd name="T46" fmla="*/ 62 w 426"/>
              <a:gd name="T47" fmla="*/ 363 h 426"/>
              <a:gd name="T48" fmla="*/ 105 w 426"/>
              <a:gd name="T49" fmla="*/ 396 h 426"/>
              <a:gd name="T50" fmla="*/ 156 w 426"/>
              <a:gd name="T51" fmla="*/ 418 h 426"/>
              <a:gd name="T52" fmla="*/ 213 w 426"/>
              <a:gd name="T53" fmla="*/ 426 h 426"/>
              <a:gd name="T54" fmla="*/ 269 w 426"/>
              <a:gd name="T55" fmla="*/ 418 h 426"/>
              <a:gd name="T56" fmla="*/ 321 w 426"/>
              <a:gd name="T57" fmla="*/ 396 h 426"/>
              <a:gd name="T58" fmla="*/ 364 w 426"/>
              <a:gd name="T59" fmla="*/ 363 h 426"/>
              <a:gd name="T60" fmla="*/ 397 w 426"/>
              <a:gd name="T61" fmla="*/ 320 h 426"/>
              <a:gd name="T62" fmla="*/ 419 w 426"/>
              <a:gd name="T63" fmla="*/ 269 h 426"/>
              <a:gd name="T64" fmla="*/ 426 w 426"/>
              <a:gd name="T65" fmla="*/ 212 h 426"/>
              <a:gd name="T66" fmla="*/ 419 w 426"/>
              <a:gd name="T67" fmla="*/ 15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5" y="203"/>
                </a:lnTo>
                <a:lnTo>
                  <a:pt x="173" y="260"/>
                </a:lnTo>
                <a:lnTo>
                  <a:pt x="310" y="123"/>
                </a:lnTo>
                <a:lnTo>
                  <a:pt x="329" y="142"/>
                </a:lnTo>
                <a:lnTo>
                  <a:pt x="173" y="298"/>
                </a:lnTo>
                <a:close/>
                <a:moveTo>
                  <a:pt x="419" y="156"/>
                </a:moveTo>
                <a:lnTo>
                  <a:pt x="419" y="156"/>
                </a:lnTo>
                <a:cubicBezTo>
                  <a:pt x="413" y="137"/>
                  <a:pt x="406" y="120"/>
                  <a:pt x="397" y="104"/>
                </a:cubicBez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78D4"/>
              </a:solidFill>
              <a:effectLst/>
              <a:uLnTx/>
              <a:uFillTx/>
              <a:latin typeface="Segoe UI"/>
              <a:ea typeface="+mn-ea"/>
              <a:cs typeface="+mn-cs"/>
            </a:endParaRPr>
          </a:p>
        </p:txBody>
      </p:sp>
    </p:spTree>
    <p:extLst>
      <p:ext uri="{BB962C8B-B14F-4D97-AF65-F5344CB8AC3E}">
        <p14:creationId xmlns:p14="http://schemas.microsoft.com/office/powerpoint/2010/main" val="893514035"/>
      </p:ext>
    </p:extLst>
  </p:cSld>
  <p:clrMapOvr>
    <a:masterClrMapping/>
  </p:clrMapOvr>
  <p:transition>
    <p:fade/>
  </p:transition>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100AE7-BE87-477B-829A-D2E0BF780479}"/>
              </a:ext>
            </a:extLst>
          </p:cNvPr>
          <p:cNvSpPr>
            <a:spLocks noGrp="1"/>
          </p:cNvSpPr>
          <p:nvPr>
            <p:ph type="title"/>
          </p:nvPr>
        </p:nvSpPr>
        <p:spPr/>
        <p:txBody>
          <a:bodyPr/>
          <a:lstStyle/>
          <a:p>
            <a:r>
              <a:rPr lang="en-US" dirty="0"/>
              <a:t>Custom theme</a:t>
            </a:r>
          </a:p>
        </p:txBody>
      </p:sp>
      <p:graphicFrame>
        <p:nvGraphicFramePr>
          <p:cNvPr id="12" name="Table 121">
            <a:extLst>
              <a:ext uri="{FF2B5EF4-FFF2-40B4-BE49-F238E27FC236}">
                <a16:creationId xmlns:a16="http://schemas.microsoft.com/office/drawing/2014/main" id="{59A48CD2-6363-4087-872C-F84AB11FC1CB}"/>
              </a:ext>
            </a:extLst>
          </p:cNvPr>
          <p:cNvGraphicFramePr>
            <a:graphicFrameLocks noGrp="1"/>
          </p:cNvGraphicFramePr>
          <p:nvPr>
            <p:extLst>
              <p:ext uri="{D42A27DB-BD31-4B8C-83A1-F6EECF244321}">
                <p14:modId xmlns:p14="http://schemas.microsoft.com/office/powerpoint/2010/main" val="2540278289"/>
              </p:ext>
            </p:extLst>
          </p:nvPr>
        </p:nvGraphicFramePr>
        <p:xfrm>
          <a:off x="419190" y="1176867"/>
          <a:ext cx="5676809" cy="2548656"/>
        </p:xfrm>
        <a:graphic>
          <a:graphicData uri="http://schemas.openxmlformats.org/drawingml/2006/table">
            <a:tbl>
              <a:tblPr firstRow="1" bandRow="1">
                <a:tableStyleId>{2D5ABB26-0587-4C30-8999-92F81FD0307C}</a:tableStyleId>
              </a:tblPr>
              <a:tblGrid>
                <a:gridCol w="648159">
                  <a:extLst>
                    <a:ext uri="{9D8B030D-6E8A-4147-A177-3AD203B41FA5}">
                      <a16:colId xmlns:a16="http://schemas.microsoft.com/office/drawing/2014/main" val="1699771041"/>
                    </a:ext>
                  </a:extLst>
                </a:gridCol>
                <a:gridCol w="5028650">
                  <a:extLst>
                    <a:ext uri="{9D8B030D-6E8A-4147-A177-3AD203B41FA5}">
                      <a16:colId xmlns:a16="http://schemas.microsoft.com/office/drawing/2014/main" val="3893017809"/>
                    </a:ext>
                  </a:extLst>
                </a:gridCol>
              </a:tblGrid>
              <a:tr h="637164">
                <a:tc>
                  <a:txBody>
                    <a:bodyPr/>
                    <a:lstStyle/>
                    <a:p>
                      <a:endParaRPr lang="en-US"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mj-lt"/>
                          <a:ea typeface="+mn-ea"/>
                          <a:cs typeface="+mn-cs"/>
                        </a:rPr>
                        <a:t>Customize the background of the Teams Rooms displays</a:t>
                      </a:r>
                    </a:p>
                  </a:txBody>
                  <a:tcPr anchor="ctr"/>
                </a:tc>
                <a:extLst>
                  <a:ext uri="{0D108BD9-81ED-4DB2-BD59-A6C34878D82A}">
                    <a16:rowId xmlns:a16="http://schemas.microsoft.com/office/drawing/2014/main" val="3806655061"/>
                  </a:ext>
                </a:extLst>
              </a:tr>
              <a:tr h="637164">
                <a:tc>
                  <a:txBody>
                    <a:bodyPr/>
                    <a:lstStyle/>
                    <a:p>
                      <a:endParaRPr lang="en-US"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solidFill>
                            <a:schemeClr val="tx1"/>
                          </a:solidFill>
                          <a:effectLst/>
                          <a:uLnTx/>
                          <a:uFillTx/>
                          <a:latin typeface="+mn-lt"/>
                          <a:ea typeface="+mn-ea"/>
                          <a:cs typeface="+mn-cs"/>
                        </a:rPr>
                        <a:t>Image must be exactly 3840x1080 pixels</a:t>
                      </a:r>
                    </a:p>
                  </a:txBody>
                  <a:tcPr anchor="ctr"/>
                </a:tc>
                <a:extLst>
                  <a:ext uri="{0D108BD9-81ED-4DB2-BD59-A6C34878D82A}">
                    <a16:rowId xmlns:a16="http://schemas.microsoft.com/office/drawing/2014/main" val="3098206439"/>
                  </a:ext>
                </a:extLst>
              </a:tr>
              <a:tr h="637164">
                <a:tc>
                  <a:txBody>
                    <a:bodyPr/>
                    <a:lstStyle/>
                    <a:p>
                      <a:endParaRPr lang="en-US"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solidFill>
                            <a:schemeClr val="tx1"/>
                          </a:solidFill>
                          <a:effectLst/>
                          <a:uLnTx/>
                          <a:uFillTx/>
                          <a:latin typeface="+mn-lt"/>
                          <a:ea typeface="+mn-ea"/>
                          <a:cs typeface="+mn-cs"/>
                        </a:rPr>
                        <a:t>Must be .jpg, .jpeg, .png, or .bmp file type</a:t>
                      </a:r>
                    </a:p>
                  </a:txBody>
                  <a:tcPr anchor="ctr"/>
                </a:tc>
                <a:extLst>
                  <a:ext uri="{0D108BD9-81ED-4DB2-BD59-A6C34878D82A}">
                    <a16:rowId xmlns:a16="http://schemas.microsoft.com/office/drawing/2014/main" val="3117938706"/>
                  </a:ext>
                </a:extLst>
              </a:tr>
              <a:tr h="637164">
                <a:tc>
                  <a:txBody>
                    <a:bodyPr/>
                    <a:lstStyle/>
                    <a:p>
                      <a:endParaRPr lang="en-US" sz="1600" dirty="0">
                        <a:solidFill>
                          <a:schemeClr val="tx1"/>
                        </a:solidFill>
                      </a:endParaRPr>
                    </a:p>
                  </a:txBody>
                  <a:tcPr/>
                </a:tc>
                <a:tc>
                  <a:txBody>
                    <a:bodyPr/>
                    <a:lstStyle/>
                    <a:p>
                      <a:pPr>
                        <a:spcAft>
                          <a:spcPts val="3400"/>
                        </a:spcAft>
                      </a:pPr>
                      <a:r>
                        <a:rPr lang="en-US" sz="1400" dirty="0"/>
                        <a:t>A custom photoshop template is available on docs.microsoft.com to assist in creating a custom image</a:t>
                      </a:r>
                    </a:p>
                  </a:txBody>
                  <a:tcPr anchor="ctr"/>
                </a:tc>
                <a:extLst>
                  <a:ext uri="{0D108BD9-81ED-4DB2-BD59-A6C34878D82A}">
                    <a16:rowId xmlns:a16="http://schemas.microsoft.com/office/drawing/2014/main" val="1426226983"/>
                  </a:ext>
                </a:extLst>
              </a:tr>
            </a:tbl>
          </a:graphicData>
        </a:graphic>
      </p:graphicFrame>
      <p:sp>
        <p:nvSpPr>
          <p:cNvPr id="15" name="Freeform 5">
            <a:extLst>
              <a:ext uri="{FF2B5EF4-FFF2-40B4-BE49-F238E27FC236}">
                <a16:creationId xmlns:a16="http://schemas.microsoft.com/office/drawing/2014/main" id="{EEFCDC1B-F763-4DC6-AE9F-C3318C646906}"/>
              </a:ext>
              <a:ext uri="{C183D7F6-B498-43B3-948B-1728B52AA6E4}">
                <adec:decorative xmlns:adec="http://schemas.microsoft.com/office/drawing/2017/decorative" val="1"/>
              </a:ext>
            </a:extLst>
          </p:cNvPr>
          <p:cNvSpPr>
            <a:spLocks noEditPoints="1"/>
          </p:cNvSpPr>
          <p:nvPr/>
        </p:nvSpPr>
        <p:spPr bwMode="auto">
          <a:xfrm>
            <a:off x="535799" y="1366290"/>
            <a:ext cx="333046" cy="333046"/>
          </a:xfrm>
          <a:custGeom>
            <a:avLst/>
            <a:gdLst>
              <a:gd name="T0" fmla="*/ 173 w 426"/>
              <a:gd name="T1" fmla="*/ 298 h 426"/>
              <a:gd name="T2" fmla="*/ 173 w 426"/>
              <a:gd name="T3" fmla="*/ 298 h 426"/>
              <a:gd name="T4" fmla="*/ 97 w 426"/>
              <a:gd name="T5" fmla="*/ 222 h 426"/>
              <a:gd name="T6" fmla="*/ 115 w 426"/>
              <a:gd name="T7" fmla="*/ 203 h 426"/>
              <a:gd name="T8" fmla="*/ 173 w 426"/>
              <a:gd name="T9" fmla="*/ 260 h 426"/>
              <a:gd name="T10" fmla="*/ 310 w 426"/>
              <a:gd name="T11" fmla="*/ 123 h 426"/>
              <a:gd name="T12" fmla="*/ 329 w 426"/>
              <a:gd name="T13" fmla="*/ 142 h 426"/>
              <a:gd name="T14" fmla="*/ 173 w 426"/>
              <a:gd name="T15" fmla="*/ 298 h 426"/>
              <a:gd name="T16" fmla="*/ 419 w 426"/>
              <a:gd name="T17" fmla="*/ 156 h 426"/>
              <a:gd name="T18" fmla="*/ 419 w 426"/>
              <a:gd name="T19" fmla="*/ 156 h 426"/>
              <a:gd name="T20" fmla="*/ 397 w 426"/>
              <a:gd name="T21" fmla="*/ 104 h 426"/>
              <a:gd name="T22" fmla="*/ 364 w 426"/>
              <a:gd name="T23" fmla="*/ 61 h 426"/>
              <a:gd name="T24" fmla="*/ 321 w 426"/>
              <a:gd name="T25" fmla="*/ 28 h 426"/>
              <a:gd name="T26" fmla="*/ 269 w 426"/>
              <a:gd name="T27" fmla="*/ 6 h 426"/>
              <a:gd name="T28" fmla="*/ 213 w 426"/>
              <a:gd name="T29" fmla="*/ 0 h 426"/>
              <a:gd name="T30" fmla="*/ 156 w 426"/>
              <a:gd name="T31" fmla="*/ 6 h 426"/>
              <a:gd name="T32" fmla="*/ 105 w 426"/>
              <a:gd name="T33" fmla="*/ 28 h 426"/>
              <a:gd name="T34" fmla="*/ 62 w 426"/>
              <a:gd name="T35" fmla="*/ 61 h 426"/>
              <a:gd name="T36" fmla="*/ 29 w 426"/>
              <a:gd name="T37" fmla="*/ 104 h 426"/>
              <a:gd name="T38" fmla="*/ 7 w 426"/>
              <a:gd name="T39" fmla="*/ 156 h 426"/>
              <a:gd name="T40" fmla="*/ 0 w 426"/>
              <a:gd name="T41" fmla="*/ 212 h 426"/>
              <a:gd name="T42" fmla="*/ 7 w 426"/>
              <a:gd name="T43" fmla="*/ 269 h 426"/>
              <a:gd name="T44" fmla="*/ 29 w 426"/>
              <a:gd name="T45" fmla="*/ 320 h 426"/>
              <a:gd name="T46" fmla="*/ 62 w 426"/>
              <a:gd name="T47" fmla="*/ 363 h 426"/>
              <a:gd name="T48" fmla="*/ 105 w 426"/>
              <a:gd name="T49" fmla="*/ 396 h 426"/>
              <a:gd name="T50" fmla="*/ 156 w 426"/>
              <a:gd name="T51" fmla="*/ 418 h 426"/>
              <a:gd name="T52" fmla="*/ 213 w 426"/>
              <a:gd name="T53" fmla="*/ 426 h 426"/>
              <a:gd name="T54" fmla="*/ 269 w 426"/>
              <a:gd name="T55" fmla="*/ 418 h 426"/>
              <a:gd name="T56" fmla="*/ 321 w 426"/>
              <a:gd name="T57" fmla="*/ 396 h 426"/>
              <a:gd name="T58" fmla="*/ 364 w 426"/>
              <a:gd name="T59" fmla="*/ 363 h 426"/>
              <a:gd name="T60" fmla="*/ 397 w 426"/>
              <a:gd name="T61" fmla="*/ 320 h 426"/>
              <a:gd name="T62" fmla="*/ 419 w 426"/>
              <a:gd name="T63" fmla="*/ 269 h 426"/>
              <a:gd name="T64" fmla="*/ 426 w 426"/>
              <a:gd name="T65" fmla="*/ 212 h 426"/>
              <a:gd name="T66" fmla="*/ 419 w 426"/>
              <a:gd name="T67" fmla="*/ 15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5" y="203"/>
                </a:lnTo>
                <a:lnTo>
                  <a:pt x="173" y="260"/>
                </a:lnTo>
                <a:lnTo>
                  <a:pt x="310" y="123"/>
                </a:lnTo>
                <a:lnTo>
                  <a:pt x="329" y="142"/>
                </a:lnTo>
                <a:lnTo>
                  <a:pt x="173" y="298"/>
                </a:lnTo>
                <a:close/>
                <a:moveTo>
                  <a:pt x="419" y="156"/>
                </a:moveTo>
                <a:lnTo>
                  <a:pt x="419" y="156"/>
                </a:lnTo>
                <a:cubicBezTo>
                  <a:pt x="413" y="137"/>
                  <a:pt x="406" y="120"/>
                  <a:pt x="397" y="104"/>
                </a:cubicBez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78D4"/>
              </a:solidFill>
              <a:effectLst/>
              <a:uLnTx/>
              <a:uFillTx/>
              <a:latin typeface="Segoe UI"/>
              <a:ea typeface="+mn-ea"/>
              <a:cs typeface="+mn-cs"/>
            </a:endParaRPr>
          </a:p>
        </p:txBody>
      </p:sp>
      <p:sp>
        <p:nvSpPr>
          <p:cNvPr id="16" name="Freeform 5">
            <a:extLst>
              <a:ext uri="{FF2B5EF4-FFF2-40B4-BE49-F238E27FC236}">
                <a16:creationId xmlns:a16="http://schemas.microsoft.com/office/drawing/2014/main" id="{B9E40D8A-B39F-400B-9E74-55A895CD129A}"/>
              </a:ext>
              <a:ext uri="{C183D7F6-B498-43B3-948B-1728B52AA6E4}">
                <adec:decorative xmlns:adec="http://schemas.microsoft.com/office/drawing/2017/decorative" val="1"/>
              </a:ext>
            </a:extLst>
          </p:cNvPr>
          <p:cNvSpPr>
            <a:spLocks noEditPoints="1"/>
          </p:cNvSpPr>
          <p:nvPr/>
        </p:nvSpPr>
        <p:spPr bwMode="auto">
          <a:xfrm>
            <a:off x="535799" y="1993669"/>
            <a:ext cx="333046" cy="333046"/>
          </a:xfrm>
          <a:custGeom>
            <a:avLst/>
            <a:gdLst>
              <a:gd name="T0" fmla="*/ 173 w 426"/>
              <a:gd name="T1" fmla="*/ 298 h 426"/>
              <a:gd name="T2" fmla="*/ 173 w 426"/>
              <a:gd name="T3" fmla="*/ 298 h 426"/>
              <a:gd name="T4" fmla="*/ 97 w 426"/>
              <a:gd name="T5" fmla="*/ 222 h 426"/>
              <a:gd name="T6" fmla="*/ 115 w 426"/>
              <a:gd name="T7" fmla="*/ 203 h 426"/>
              <a:gd name="T8" fmla="*/ 173 w 426"/>
              <a:gd name="T9" fmla="*/ 260 h 426"/>
              <a:gd name="T10" fmla="*/ 310 w 426"/>
              <a:gd name="T11" fmla="*/ 123 h 426"/>
              <a:gd name="T12" fmla="*/ 329 w 426"/>
              <a:gd name="T13" fmla="*/ 142 h 426"/>
              <a:gd name="T14" fmla="*/ 173 w 426"/>
              <a:gd name="T15" fmla="*/ 298 h 426"/>
              <a:gd name="T16" fmla="*/ 419 w 426"/>
              <a:gd name="T17" fmla="*/ 156 h 426"/>
              <a:gd name="T18" fmla="*/ 419 w 426"/>
              <a:gd name="T19" fmla="*/ 156 h 426"/>
              <a:gd name="T20" fmla="*/ 397 w 426"/>
              <a:gd name="T21" fmla="*/ 104 h 426"/>
              <a:gd name="T22" fmla="*/ 364 w 426"/>
              <a:gd name="T23" fmla="*/ 61 h 426"/>
              <a:gd name="T24" fmla="*/ 321 w 426"/>
              <a:gd name="T25" fmla="*/ 28 h 426"/>
              <a:gd name="T26" fmla="*/ 269 w 426"/>
              <a:gd name="T27" fmla="*/ 6 h 426"/>
              <a:gd name="T28" fmla="*/ 213 w 426"/>
              <a:gd name="T29" fmla="*/ 0 h 426"/>
              <a:gd name="T30" fmla="*/ 156 w 426"/>
              <a:gd name="T31" fmla="*/ 6 h 426"/>
              <a:gd name="T32" fmla="*/ 105 w 426"/>
              <a:gd name="T33" fmla="*/ 28 h 426"/>
              <a:gd name="T34" fmla="*/ 62 w 426"/>
              <a:gd name="T35" fmla="*/ 61 h 426"/>
              <a:gd name="T36" fmla="*/ 29 w 426"/>
              <a:gd name="T37" fmla="*/ 104 h 426"/>
              <a:gd name="T38" fmla="*/ 7 w 426"/>
              <a:gd name="T39" fmla="*/ 156 h 426"/>
              <a:gd name="T40" fmla="*/ 0 w 426"/>
              <a:gd name="T41" fmla="*/ 212 h 426"/>
              <a:gd name="T42" fmla="*/ 7 w 426"/>
              <a:gd name="T43" fmla="*/ 269 h 426"/>
              <a:gd name="T44" fmla="*/ 29 w 426"/>
              <a:gd name="T45" fmla="*/ 320 h 426"/>
              <a:gd name="T46" fmla="*/ 62 w 426"/>
              <a:gd name="T47" fmla="*/ 363 h 426"/>
              <a:gd name="T48" fmla="*/ 105 w 426"/>
              <a:gd name="T49" fmla="*/ 396 h 426"/>
              <a:gd name="T50" fmla="*/ 156 w 426"/>
              <a:gd name="T51" fmla="*/ 418 h 426"/>
              <a:gd name="T52" fmla="*/ 213 w 426"/>
              <a:gd name="T53" fmla="*/ 426 h 426"/>
              <a:gd name="T54" fmla="*/ 269 w 426"/>
              <a:gd name="T55" fmla="*/ 418 h 426"/>
              <a:gd name="T56" fmla="*/ 321 w 426"/>
              <a:gd name="T57" fmla="*/ 396 h 426"/>
              <a:gd name="T58" fmla="*/ 364 w 426"/>
              <a:gd name="T59" fmla="*/ 363 h 426"/>
              <a:gd name="T60" fmla="*/ 397 w 426"/>
              <a:gd name="T61" fmla="*/ 320 h 426"/>
              <a:gd name="T62" fmla="*/ 419 w 426"/>
              <a:gd name="T63" fmla="*/ 269 h 426"/>
              <a:gd name="T64" fmla="*/ 426 w 426"/>
              <a:gd name="T65" fmla="*/ 212 h 426"/>
              <a:gd name="T66" fmla="*/ 419 w 426"/>
              <a:gd name="T67" fmla="*/ 15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5" y="203"/>
                </a:lnTo>
                <a:lnTo>
                  <a:pt x="173" y="260"/>
                </a:lnTo>
                <a:lnTo>
                  <a:pt x="310" y="123"/>
                </a:lnTo>
                <a:lnTo>
                  <a:pt x="329" y="142"/>
                </a:lnTo>
                <a:lnTo>
                  <a:pt x="173" y="298"/>
                </a:lnTo>
                <a:close/>
                <a:moveTo>
                  <a:pt x="419" y="156"/>
                </a:moveTo>
                <a:lnTo>
                  <a:pt x="419" y="156"/>
                </a:lnTo>
                <a:cubicBezTo>
                  <a:pt x="413" y="137"/>
                  <a:pt x="406" y="120"/>
                  <a:pt x="397" y="104"/>
                </a:cubicBez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78D4"/>
              </a:solidFill>
              <a:effectLst/>
              <a:uLnTx/>
              <a:uFillTx/>
              <a:latin typeface="Segoe UI"/>
              <a:ea typeface="+mn-ea"/>
              <a:cs typeface="+mn-cs"/>
            </a:endParaRPr>
          </a:p>
        </p:txBody>
      </p:sp>
      <p:sp>
        <p:nvSpPr>
          <p:cNvPr id="17" name="Freeform 5">
            <a:extLst>
              <a:ext uri="{FF2B5EF4-FFF2-40B4-BE49-F238E27FC236}">
                <a16:creationId xmlns:a16="http://schemas.microsoft.com/office/drawing/2014/main" id="{19B61D00-37B5-4454-8D46-BD2AD37888AC}"/>
              </a:ext>
              <a:ext uri="{C183D7F6-B498-43B3-948B-1728B52AA6E4}">
                <adec:decorative xmlns:adec="http://schemas.microsoft.com/office/drawing/2017/decorative" val="1"/>
              </a:ext>
            </a:extLst>
          </p:cNvPr>
          <p:cNvSpPr>
            <a:spLocks noEditPoints="1"/>
          </p:cNvSpPr>
          <p:nvPr/>
        </p:nvSpPr>
        <p:spPr bwMode="auto">
          <a:xfrm>
            <a:off x="535799" y="3248427"/>
            <a:ext cx="333046" cy="333046"/>
          </a:xfrm>
          <a:custGeom>
            <a:avLst/>
            <a:gdLst>
              <a:gd name="T0" fmla="*/ 173 w 426"/>
              <a:gd name="T1" fmla="*/ 298 h 426"/>
              <a:gd name="T2" fmla="*/ 173 w 426"/>
              <a:gd name="T3" fmla="*/ 298 h 426"/>
              <a:gd name="T4" fmla="*/ 97 w 426"/>
              <a:gd name="T5" fmla="*/ 222 h 426"/>
              <a:gd name="T6" fmla="*/ 115 w 426"/>
              <a:gd name="T7" fmla="*/ 203 h 426"/>
              <a:gd name="T8" fmla="*/ 173 w 426"/>
              <a:gd name="T9" fmla="*/ 260 h 426"/>
              <a:gd name="T10" fmla="*/ 310 w 426"/>
              <a:gd name="T11" fmla="*/ 123 h 426"/>
              <a:gd name="T12" fmla="*/ 329 w 426"/>
              <a:gd name="T13" fmla="*/ 142 h 426"/>
              <a:gd name="T14" fmla="*/ 173 w 426"/>
              <a:gd name="T15" fmla="*/ 298 h 426"/>
              <a:gd name="T16" fmla="*/ 419 w 426"/>
              <a:gd name="T17" fmla="*/ 156 h 426"/>
              <a:gd name="T18" fmla="*/ 419 w 426"/>
              <a:gd name="T19" fmla="*/ 156 h 426"/>
              <a:gd name="T20" fmla="*/ 397 w 426"/>
              <a:gd name="T21" fmla="*/ 104 h 426"/>
              <a:gd name="T22" fmla="*/ 364 w 426"/>
              <a:gd name="T23" fmla="*/ 61 h 426"/>
              <a:gd name="T24" fmla="*/ 321 w 426"/>
              <a:gd name="T25" fmla="*/ 28 h 426"/>
              <a:gd name="T26" fmla="*/ 269 w 426"/>
              <a:gd name="T27" fmla="*/ 6 h 426"/>
              <a:gd name="T28" fmla="*/ 213 w 426"/>
              <a:gd name="T29" fmla="*/ 0 h 426"/>
              <a:gd name="T30" fmla="*/ 156 w 426"/>
              <a:gd name="T31" fmla="*/ 6 h 426"/>
              <a:gd name="T32" fmla="*/ 105 w 426"/>
              <a:gd name="T33" fmla="*/ 28 h 426"/>
              <a:gd name="T34" fmla="*/ 62 w 426"/>
              <a:gd name="T35" fmla="*/ 61 h 426"/>
              <a:gd name="T36" fmla="*/ 29 w 426"/>
              <a:gd name="T37" fmla="*/ 104 h 426"/>
              <a:gd name="T38" fmla="*/ 7 w 426"/>
              <a:gd name="T39" fmla="*/ 156 h 426"/>
              <a:gd name="T40" fmla="*/ 0 w 426"/>
              <a:gd name="T41" fmla="*/ 212 h 426"/>
              <a:gd name="T42" fmla="*/ 7 w 426"/>
              <a:gd name="T43" fmla="*/ 269 h 426"/>
              <a:gd name="T44" fmla="*/ 29 w 426"/>
              <a:gd name="T45" fmla="*/ 320 h 426"/>
              <a:gd name="T46" fmla="*/ 62 w 426"/>
              <a:gd name="T47" fmla="*/ 363 h 426"/>
              <a:gd name="T48" fmla="*/ 105 w 426"/>
              <a:gd name="T49" fmla="*/ 396 h 426"/>
              <a:gd name="T50" fmla="*/ 156 w 426"/>
              <a:gd name="T51" fmla="*/ 418 h 426"/>
              <a:gd name="T52" fmla="*/ 213 w 426"/>
              <a:gd name="T53" fmla="*/ 426 h 426"/>
              <a:gd name="T54" fmla="*/ 269 w 426"/>
              <a:gd name="T55" fmla="*/ 418 h 426"/>
              <a:gd name="T56" fmla="*/ 321 w 426"/>
              <a:gd name="T57" fmla="*/ 396 h 426"/>
              <a:gd name="T58" fmla="*/ 364 w 426"/>
              <a:gd name="T59" fmla="*/ 363 h 426"/>
              <a:gd name="T60" fmla="*/ 397 w 426"/>
              <a:gd name="T61" fmla="*/ 320 h 426"/>
              <a:gd name="T62" fmla="*/ 419 w 426"/>
              <a:gd name="T63" fmla="*/ 269 h 426"/>
              <a:gd name="T64" fmla="*/ 426 w 426"/>
              <a:gd name="T65" fmla="*/ 212 h 426"/>
              <a:gd name="T66" fmla="*/ 419 w 426"/>
              <a:gd name="T67" fmla="*/ 15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5" y="203"/>
                </a:lnTo>
                <a:lnTo>
                  <a:pt x="173" y="260"/>
                </a:lnTo>
                <a:lnTo>
                  <a:pt x="310" y="123"/>
                </a:lnTo>
                <a:lnTo>
                  <a:pt x="329" y="142"/>
                </a:lnTo>
                <a:lnTo>
                  <a:pt x="173" y="298"/>
                </a:lnTo>
                <a:close/>
                <a:moveTo>
                  <a:pt x="419" y="156"/>
                </a:moveTo>
                <a:lnTo>
                  <a:pt x="419" y="156"/>
                </a:lnTo>
                <a:cubicBezTo>
                  <a:pt x="413" y="137"/>
                  <a:pt x="406" y="120"/>
                  <a:pt x="397" y="104"/>
                </a:cubicBez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78D4"/>
              </a:solidFill>
              <a:effectLst/>
              <a:uLnTx/>
              <a:uFillTx/>
              <a:latin typeface="Segoe UI"/>
              <a:ea typeface="+mn-ea"/>
              <a:cs typeface="+mn-cs"/>
            </a:endParaRPr>
          </a:p>
        </p:txBody>
      </p:sp>
      <p:sp>
        <p:nvSpPr>
          <p:cNvPr id="18" name="Freeform 5">
            <a:extLst>
              <a:ext uri="{FF2B5EF4-FFF2-40B4-BE49-F238E27FC236}">
                <a16:creationId xmlns:a16="http://schemas.microsoft.com/office/drawing/2014/main" id="{CD8C2AA0-3B14-45BB-A164-185A9DD345F1}"/>
              </a:ext>
              <a:ext uri="{C183D7F6-B498-43B3-948B-1728B52AA6E4}">
                <adec:decorative xmlns:adec="http://schemas.microsoft.com/office/drawing/2017/decorative" val="1"/>
              </a:ext>
            </a:extLst>
          </p:cNvPr>
          <p:cNvSpPr>
            <a:spLocks noEditPoints="1"/>
          </p:cNvSpPr>
          <p:nvPr/>
        </p:nvSpPr>
        <p:spPr bwMode="auto">
          <a:xfrm>
            <a:off x="535799" y="2621048"/>
            <a:ext cx="333046" cy="333046"/>
          </a:xfrm>
          <a:custGeom>
            <a:avLst/>
            <a:gdLst>
              <a:gd name="T0" fmla="*/ 173 w 426"/>
              <a:gd name="T1" fmla="*/ 298 h 426"/>
              <a:gd name="T2" fmla="*/ 173 w 426"/>
              <a:gd name="T3" fmla="*/ 298 h 426"/>
              <a:gd name="T4" fmla="*/ 97 w 426"/>
              <a:gd name="T5" fmla="*/ 222 h 426"/>
              <a:gd name="T6" fmla="*/ 115 w 426"/>
              <a:gd name="T7" fmla="*/ 203 h 426"/>
              <a:gd name="T8" fmla="*/ 173 w 426"/>
              <a:gd name="T9" fmla="*/ 260 h 426"/>
              <a:gd name="T10" fmla="*/ 310 w 426"/>
              <a:gd name="T11" fmla="*/ 123 h 426"/>
              <a:gd name="T12" fmla="*/ 329 w 426"/>
              <a:gd name="T13" fmla="*/ 142 h 426"/>
              <a:gd name="T14" fmla="*/ 173 w 426"/>
              <a:gd name="T15" fmla="*/ 298 h 426"/>
              <a:gd name="T16" fmla="*/ 419 w 426"/>
              <a:gd name="T17" fmla="*/ 156 h 426"/>
              <a:gd name="T18" fmla="*/ 419 w 426"/>
              <a:gd name="T19" fmla="*/ 156 h 426"/>
              <a:gd name="T20" fmla="*/ 397 w 426"/>
              <a:gd name="T21" fmla="*/ 104 h 426"/>
              <a:gd name="T22" fmla="*/ 364 w 426"/>
              <a:gd name="T23" fmla="*/ 61 h 426"/>
              <a:gd name="T24" fmla="*/ 321 w 426"/>
              <a:gd name="T25" fmla="*/ 28 h 426"/>
              <a:gd name="T26" fmla="*/ 269 w 426"/>
              <a:gd name="T27" fmla="*/ 6 h 426"/>
              <a:gd name="T28" fmla="*/ 213 w 426"/>
              <a:gd name="T29" fmla="*/ 0 h 426"/>
              <a:gd name="T30" fmla="*/ 156 w 426"/>
              <a:gd name="T31" fmla="*/ 6 h 426"/>
              <a:gd name="T32" fmla="*/ 105 w 426"/>
              <a:gd name="T33" fmla="*/ 28 h 426"/>
              <a:gd name="T34" fmla="*/ 62 w 426"/>
              <a:gd name="T35" fmla="*/ 61 h 426"/>
              <a:gd name="T36" fmla="*/ 29 w 426"/>
              <a:gd name="T37" fmla="*/ 104 h 426"/>
              <a:gd name="T38" fmla="*/ 7 w 426"/>
              <a:gd name="T39" fmla="*/ 156 h 426"/>
              <a:gd name="T40" fmla="*/ 0 w 426"/>
              <a:gd name="T41" fmla="*/ 212 h 426"/>
              <a:gd name="T42" fmla="*/ 7 w 426"/>
              <a:gd name="T43" fmla="*/ 269 h 426"/>
              <a:gd name="T44" fmla="*/ 29 w 426"/>
              <a:gd name="T45" fmla="*/ 320 h 426"/>
              <a:gd name="T46" fmla="*/ 62 w 426"/>
              <a:gd name="T47" fmla="*/ 363 h 426"/>
              <a:gd name="T48" fmla="*/ 105 w 426"/>
              <a:gd name="T49" fmla="*/ 396 h 426"/>
              <a:gd name="T50" fmla="*/ 156 w 426"/>
              <a:gd name="T51" fmla="*/ 418 h 426"/>
              <a:gd name="T52" fmla="*/ 213 w 426"/>
              <a:gd name="T53" fmla="*/ 426 h 426"/>
              <a:gd name="T54" fmla="*/ 269 w 426"/>
              <a:gd name="T55" fmla="*/ 418 h 426"/>
              <a:gd name="T56" fmla="*/ 321 w 426"/>
              <a:gd name="T57" fmla="*/ 396 h 426"/>
              <a:gd name="T58" fmla="*/ 364 w 426"/>
              <a:gd name="T59" fmla="*/ 363 h 426"/>
              <a:gd name="T60" fmla="*/ 397 w 426"/>
              <a:gd name="T61" fmla="*/ 320 h 426"/>
              <a:gd name="T62" fmla="*/ 419 w 426"/>
              <a:gd name="T63" fmla="*/ 269 h 426"/>
              <a:gd name="T64" fmla="*/ 426 w 426"/>
              <a:gd name="T65" fmla="*/ 212 h 426"/>
              <a:gd name="T66" fmla="*/ 419 w 426"/>
              <a:gd name="T67" fmla="*/ 15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5" y="203"/>
                </a:lnTo>
                <a:lnTo>
                  <a:pt x="173" y="260"/>
                </a:lnTo>
                <a:lnTo>
                  <a:pt x="310" y="123"/>
                </a:lnTo>
                <a:lnTo>
                  <a:pt x="329" y="142"/>
                </a:lnTo>
                <a:lnTo>
                  <a:pt x="173" y="298"/>
                </a:lnTo>
                <a:close/>
                <a:moveTo>
                  <a:pt x="419" y="156"/>
                </a:moveTo>
                <a:lnTo>
                  <a:pt x="419" y="156"/>
                </a:lnTo>
                <a:cubicBezTo>
                  <a:pt x="413" y="137"/>
                  <a:pt x="406" y="120"/>
                  <a:pt x="397" y="104"/>
                </a:cubicBez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78D4"/>
              </a:solidFill>
              <a:effectLst/>
              <a:uLnTx/>
              <a:uFillTx/>
              <a:latin typeface="Segoe UI"/>
              <a:ea typeface="+mn-ea"/>
              <a:cs typeface="+mn-cs"/>
            </a:endParaRPr>
          </a:p>
        </p:txBody>
      </p:sp>
    </p:spTree>
    <p:extLst>
      <p:ext uri="{BB962C8B-B14F-4D97-AF65-F5344CB8AC3E}">
        <p14:creationId xmlns:p14="http://schemas.microsoft.com/office/powerpoint/2010/main" val="3128173535"/>
      </p:ext>
    </p:extLst>
  </p:cSld>
  <p:clrMapOvr>
    <a:masterClrMapping/>
  </p:clrMapOvr>
  <p:transition>
    <p:fad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Custom Background</a:t>
            </a:r>
          </a:p>
        </p:txBody>
      </p:sp>
      <p:graphicFrame>
        <p:nvGraphicFramePr>
          <p:cNvPr id="14" name="Table 121">
            <a:extLst>
              <a:ext uri="{FF2B5EF4-FFF2-40B4-BE49-F238E27FC236}">
                <a16:creationId xmlns:a16="http://schemas.microsoft.com/office/drawing/2014/main" id="{D5228929-B870-4A42-809E-A74445A544A9}"/>
              </a:ext>
            </a:extLst>
          </p:cNvPr>
          <p:cNvGraphicFramePr>
            <a:graphicFrameLocks noGrp="1"/>
          </p:cNvGraphicFramePr>
          <p:nvPr>
            <p:extLst>
              <p:ext uri="{D42A27DB-BD31-4B8C-83A1-F6EECF244321}">
                <p14:modId xmlns:p14="http://schemas.microsoft.com/office/powerpoint/2010/main" val="2193118849"/>
              </p:ext>
            </p:extLst>
          </p:nvPr>
        </p:nvGraphicFramePr>
        <p:xfrm>
          <a:off x="461525" y="1190224"/>
          <a:ext cx="5676809" cy="2501432"/>
        </p:xfrm>
        <a:graphic>
          <a:graphicData uri="http://schemas.openxmlformats.org/drawingml/2006/table">
            <a:tbl>
              <a:tblPr firstRow="1" bandRow="1">
                <a:tableStyleId>{2D5ABB26-0587-4C30-8999-92F81FD0307C}</a:tableStyleId>
              </a:tblPr>
              <a:tblGrid>
                <a:gridCol w="616668">
                  <a:extLst>
                    <a:ext uri="{9D8B030D-6E8A-4147-A177-3AD203B41FA5}">
                      <a16:colId xmlns:a16="http://schemas.microsoft.com/office/drawing/2014/main" val="1699771041"/>
                    </a:ext>
                  </a:extLst>
                </a:gridCol>
                <a:gridCol w="5060141">
                  <a:extLst>
                    <a:ext uri="{9D8B030D-6E8A-4147-A177-3AD203B41FA5}">
                      <a16:colId xmlns:a16="http://schemas.microsoft.com/office/drawing/2014/main" val="3893017809"/>
                    </a:ext>
                  </a:extLst>
                </a:gridCol>
              </a:tblGrid>
              <a:tr h="625358">
                <a:tc>
                  <a:txBody>
                    <a:bodyPr/>
                    <a:lstStyle/>
                    <a:p>
                      <a:endParaRPr lang="en-US"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solidFill>
                          <a:effectLst/>
                          <a:uLnTx/>
                          <a:uFillTx/>
                          <a:latin typeface="+mn-lt"/>
                          <a:ea typeface="+mn-ea"/>
                          <a:cs typeface="+mn-cs"/>
                        </a:rPr>
                        <a:t>You can customize the background image</a:t>
                      </a:r>
                    </a:p>
                  </a:txBody>
                  <a:tcPr anchor="ctr"/>
                </a:tc>
                <a:extLst>
                  <a:ext uri="{0D108BD9-81ED-4DB2-BD59-A6C34878D82A}">
                    <a16:rowId xmlns:a16="http://schemas.microsoft.com/office/drawing/2014/main" val="3806655061"/>
                  </a:ext>
                </a:extLst>
              </a:tr>
              <a:tr h="625358">
                <a:tc>
                  <a:txBody>
                    <a:bodyPr/>
                    <a:lstStyle/>
                    <a:p>
                      <a:endParaRPr lang="en-US"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solidFill>
                            <a:schemeClr val="tx1"/>
                          </a:solidFill>
                          <a:effectLst/>
                          <a:uLnTx/>
                          <a:uFillTx/>
                          <a:latin typeface="+mn-lt"/>
                          <a:ea typeface="+mn-ea"/>
                          <a:cs typeface="+mn-cs"/>
                        </a:rPr>
                        <a:t>Add company-specific look and feel</a:t>
                      </a:r>
                    </a:p>
                  </a:txBody>
                  <a:tcPr anchor="ctr"/>
                </a:tc>
                <a:extLst>
                  <a:ext uri="{0D108BD9-81ED-4DB2-BD59-A6C34878D82A}">
                    <a16:rowId xmlns:a16="http://schemas.microsoft.com/office/drawing/2014/main" val="3098206439"/>
                  </a:ext>
                </a:extLst>
              </a:tr>
              <a:tr h="625358">
                <a:tc>
                  <a:txBody>
                    <a:bodyPr/>
                    <a:lstStyle/>
                    <a:p>
                      <a:endParaRPr lang="en-US"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solidFill>
                            <a:schemeClr val="tx1"/>
                          </a:solidFill>
                          <a:effectLst/>
                          <a:uLnTx/>
                          <a:uFillTx/>
                          <a:latin typeface="+mn-lt"/>
                          <a:ea typeface="+mn-ea"/>
                          <a:cs typeface="+mn-cs"/>
                        </a:rPr>
                        <a:t>Add support options directly on the displays</a:t>
                      </a:r>
                    </a:p>
                  </a:txBody>
                  <a:tcPr anchor="ctr"/>
                </a:tc>
                <a:extLst>
                  <a:ext uri="{0D108BD9-81ED-4DB2-BD59-A6C34878D82A}">
                    <a16:rowId xmlns:a16="http://schemas.microsoft.com/office/drawing/2014/main" val="3117938706"/>
                  </a:ext>
                </a:extLst>
              </a:tr>
              <a:tr h="625358">
                <a:tc>
                  <a:txBody>
                    <a:bodyPr/>
                    <a:lstStyle/>
                    <a:p>
                      <a:endParaRPr lang="en-US" sz="1600" dirty="0">
                        <a:solidFill>
                          <a:schemeClr val="tx1"/>
                        </a:solidFill>
                      </a:endParaRPr>
                    </a:p>
                  </a:txBody>
                  <a:tcPr/>
                </a:tc>
                <a:tc>
                  <a:txBody>
                    <a:bodyPr/>
                    <a:lstStyle/>
                    <a:p>
                      <a:pPr>
                        <a:spcAft>
                          <a:spcPts val="3400"/>
                        </a:spcAft>
                      </a:pPr>
                      <a:r>
                        <a:rPr lang="en-US" sz="1400" dirty="0"/>
                        <a:t>A Photoshop template can be downloaded from </a:t>
                      </a:r>
                      <a:r>
                        <a:rPr lang="en-US" sz="1400" dirty="0">
                          <a:hlinkClick r:id="rId3"/>
                        </a:rPr>
                        <a:t>here</a:t>
                      </a:r>
                      <a:r>
                        <a:rPr lang="en-US" sz="1400" dirty="0"/>
                        <a:t>.</a:t>
                      </a:r>
                    </a:p>
                  </a:txBody>
                  <a:tcPr anchor="ctr"/>
                </a:tc>
                <a:extLst>
                  <a:ext uri="{0D108BD9-81ED-4DB2-BD59-A6C34878D82A}">
                    <a16:rowId xmlns:a16="http://schemas.microsoft.com/office/drawing/2014/main" val="1426226983"/>
                  </a:ext>
                </a:extLst>
              </a:tr>
            </a:tbl>
          </a:graphicData>
        </a:graphic>
      </p:graphicFrame>
      <p:sp>
        <p:nvSpPr>
          <p:cNvPr id="20" name="Rectangle 19">
            <a:extLst>
              <a:ext uri="{FF2B5EF4-FFF2-40B4-BE49-F238E27FC236}">
                <a16:creationId xmlns:a16="http://schemas.microsoft.com/office/drawing/2014/main" id="{F3ADDE05-CCBE-416A-A9E9-62A47EE12C56}"/>
              </a:ext>
              <a:ext uri="{C183D7F6-B498-43B3-948B-1728B52AA6E4}">
                <adec:decorative xmlns:adec="http://schemas.microsoft.com/office/drawing/2017/decorative" val="1"/>
              </a:ext>
            </a:extLst>
          </p:cNvPr>
          <p:cNvSpPr/>
          <p:nvPr/>
        </p:nvSpPr>
        <p:spPr bwMode="auto">
          <a:xfrm>
            <a:off x="0" y="3725524"/>
            <a:ext cx="12192000" cy="3132476"/>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pic>
        <p:nvPicPr>
          <p:cNvPr id="7" name="Picture 6">
            <a:extLst>
              <a:ext uri="{FF2B5EF4-FFF2-40B4-BE49-F238E27FC236}">
                <a16:creationId xmlns:a16="http://schemas.microsoft.com/office/drawing/2014/main" id="{CBCFB8CD-DF50-4CEF-8120-C7EA3E08C5FF}"/>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4602974" y="4092728"/>
            <a:ext cx="3912376" cy="2398068"/>
          </a:xfrm>
          <a:prstGeom prst="rect">
            <a:avLst/>
          </a:prstGeom>
          <a:solidFill>
            <a:srgbClr val="FFFFFF"/>
          </a:solidFill>
          <a:effectLst>
            <a:outerShdw blurRad="127000" sx="101000" sy="101000" algn="ctr" rotWithShape="0">
              <a:srgbClr val="000000">
                <a:alpha val="30000"/>
              </a:srgbClr>
            </a:outerShdw>
          </a:effectLst>
        </p:spPr>
      </p:pic>
      <p:pic>
        <p:nvPicPr>
          <p:cNvPr id="5" name="Picture 4">
            <a:extLst>
              <a:ext uri="{FF2B5EF4-FFF2-40B4-BE49-F238E27FC236}">
                <a16:creationId xmlns:a16="http://schemas.microsoft.com/office/drawing/2014/main" id="{A85F8441-221A-47A7-BD39-47A754DBE4FC}"/>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535799" y="4092728"/>
            <a:ext cx="3912376" cy="2398068"/>
          </a:xfrm>
          <a:prstGeom prst="rect">
            <a:avLst/>
          </a:prstGeom>
          <a:solidFill>
            <a:srgbClr val="FFFFFF"/>
          </a:solidFill>
          <a:effectLst>
            <a:outerShdw blurRad="127000" sx="101000" sy="101000" algn="ctr" rotWithShape="0">
              <a:srgbClr val="000000">
                <a:alpha val="30000"/>
              </a:srgbClr>
            </a:outerShdw>
          </a:effectLst>
        </p:spPr>
      </p:pic>
      <p:sp>
        <p:nvSpPr>
          <p:cNvPr id="15" name="Freeform 5">
            <a:extLst>
              <a:ext uri="{FF2B5EF4-FFF2-40B4-BE49-F238E27FC236}">
                <a16:creationId xmlns:a16="http://schemas.microsoft.com/office/drawing/2014/main" id="{D0983D4A-E570-453F-90C1-D1A143059961}"/>
              </a:ext>
              <a:ext uri="{C183D7F6-B498-43B3-948B-1728B52AA6E4}">
                <adec:decorative xmlns:adec="http://schemas.microsoft.com/office/drawing/2017/decorative" val="1"/>
              </a:ext>
            </a:extLst>
          </p:cNvPr>
          <p:cNvSpPr>
            <a:spLocks noEditPoints="1"/>
          </p:cNvSpPr>
          <p:nvPr/>
        </p:nvSpPr>
        <p:spPr bwMode="auto">
          <a:xfrm>
            <a:off x="535799" y="1366290"/>
            <a:ext cx="333046" cy="333046"/>
          </a:xfrm>
          <a:custGeom>
            <a:avLst/>
            <a:gdLst>
              <a:gd name="T0" fmla="*/ 173 w 426"/>
              <a:gd name="T1" fmla="*/ 298 h 426"/>
              <a:gd name="T2" fmla="*/ 173 w 426"/>
              <a:gd name="T3" fmla="*/ 298 h 426"/>
              <a:gd name="T4" fmla="*/ 97 w 426"/>
              <a:gd name="T5" fmla="*/ 222 h 426"/>
              <a:gd name="T6" fmla="*/ 115 w 426"/>
              <a:gd name="T7" fmla="*/ 203 h 426"/>
              <a:gd name="T8" fmla="*/ 173 w 426"/>
              <a:gd name="T9" fmla="*/ 260 h 426"/>
              <a:gd name="T10" fmla="*/ 310 w 426"/>
              <a:gd name="T11" fmla="*/ 123 h 426"/>
              <a:gd name="T12" fmla="*/ 329 w 426"/>
              <a:gd name="T13" fmla="*/ 142 h 426"/>
              <a:gd name="T14" fmla="*/ 173 w 426"/>
              <a:gd name="T15" fmla="*/ 298 h 426"/>
              <a:gd name="T16" fmla="*/ 419 w 426"/>
              <a:gd name="T17" fmla="*/ 156 h 426"/>
              <a:gd name="T18" fmla="*/ 419 w 426"/>
              <a:gd name="T19" fmla="*/ 156 h 426"/>
              <a:gd name="T20" fmla="*/ 397 w 426"/>
              <a:gd name="T21" fmla="*/ 104 h 426"/>
              <a:gd name="T22" fmla="*/ 364 w 426"/>
              <a:gd name="T23" fmla="*/ 61 h 426"/>
              <a:gd name="T24" fmla="*/ 321 w 426"/>
              <a:gd name="T25" fmla="*/ 28 h 426"/>
              <a:gd name="T26" fmla="*/ 269 w 426"/>
              <a:gd name="T27" fmla="*/ 6 h 426"/>
              <a:gd name="T28" fmla="*/ 213 w 426"/>
              <a:gd name="T29" fmla="*/ 0 h 426"/>
              <a:gd name="T30" fmla="*/ 156 w 426"/>
              <a:gd name="T31" fmla="*/ 6 h 426"/>
              <a:gd name="T32" fmla="*/ 105 w 426"/>
              <a:gd name="T33" fmla="*/ 28 h 426"/>
              <a:gd name="T34" fmla="*/ 62 w 426"/>
              <a:gd name="T35" fmla="*/ 61 h 426"/>
              <a:gd name="T36" fmla="*/ 29 w 426"/>
              <a:gd name="T37" fmla="*/ 104 h 426"/>
              <a:gd name="T38" fmla="*/ 7 w 426"/>
              <a:gd name="T39" fmla="*/ 156 h 426"/>
              <a:gd name="T40" fmla="*/ 0 w 426"/>
              <a:gd name="T41" fmla="*/ 212 h 426"/>
              <a:gd name="T42" fmla="*/ 7 w 426"/>
              <a:gd name="T43" fmla="*/ 269 h 426"/>
              <a:gd name="T44" fmla="*/ 29 w 426"/>
              <a:gd name="T45" fmla="*/ 320 h 426"/>
              <a:gd name="T46" fmla="*/ 62 w 426"/>
              <a:gd name="T47" fmla="*/ 363 h 426"/>
              <a:gd name="T48" fmla="*/ 105 w 426"/>
              <a:gd name="T49" fmla="*/ 396 h 426"/>
              <a:gd name="T50" fmla="*/ 156 w 426"/>
              <a:gd name="T51" fmla="*/ 418 h 426"/>
              <a:gd name="T52" fmla="*/ 213 w 426"/>
              <a:gd name="T53" fmla="*/ 426 h 426"/>
              <a:gd name="T54" fmla="*/ 269 w 426"/>
              <a:gd name="T55" fmla="*/ 418 h 426"/>
              <a:gd name="T56" fmla="*/ 321 w 426"/>
              <a:gd name="T57" fmla="*/ 396 h 426"/>
              <a:gd name="T58" fmla="*/ 364 w 426"/>
              <a:gd name="T59" fmla="*/ 363 h 426"/>
              <a:gd name="T60" fmla="*/ 397 w 426"/>
              <a:gd name="T61" fmla="*/ 320 h 426"/>
              <a:gd name="T62" fmla="*/ 419 w 426"/>
              <a:gd name="T63" fmla="*/ 269 h 426"/>
              <a:gd name="T64" fmla="*/ 426 w 426"/>
              <a:gd name="T65" fmla="*/ 212 h 426"/>
              <a:gd name="T66" fmla="*/ 419 w 426"/>
              <a:gd name="T67" fmla="*/ 15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5" y="203"/>
                </a:lnTo>
                <a:lnTo>
                  <a:pt x="173" y="260"/>
                </a:lnTo>
                <a:lnTo>
                  <a:pt x="310" y="123"/>
                </a:lnTo>
                <a:lnTo>
                  <a:pt x="329" y="142"/>
                </a:lnTo>
                <a:lnTo>
                  <a:pt x="173" y="298"/>
                </a:lnTo>
                <a:close/>
                <a:moveTo>
                  <a:pt x="419" y="156"/>
                </a:moveTo>
                <a:lnTo>
                  <a:pt x="419" y="156"/>
                </a:lnTo>
                <a:cubicBezTo>
                  <a:pt x="413" y="137"/>
                  <a:pt x="406" y="120"/>
                  <a:pt x="397" y="104"/>
                </a:cubicBez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78D4"/>
              </a:solidFill>
              <a:effectLst/>
              <a:uLnTx/>
              <a:uFillTx/>
              <a:latin typeface="Segoe UI"/>
              <a:ea typeface="+mn-ea"/>
              <a:cs typeface="+mn-cs"/>
            </a:endParaRPr>
          </a:p>
        </p:txBody>
      </p:sp>
      <p:sp>
        <p:nvSpPr>
          <p:cNvPr id="16" name="Freeform 5">
            <a:extLst>
              <a:ext uri="{FF2B5EF4-FFF2-40B4-BE49-F238E27FC236}">
                <a16:creationId xmlns:a16="http://schemas.microsoft.com/office/drawing/2014/main" id="{B551C12F-DA74-48EF-89E3-BFE514C24D55}"/>
              </a:ext>
              <a:ext uri="{C183D7F6-B498-43B3-948B-1728B52AA6E4}">
                <adec:decorative xmlns:adec="http://schemas.microsoft.com/office/drawing/2017/decorative" val="1"/>
              </a:ext>
            </a:extLst>
          </p:cNvPr>
          <p:cNvSpPr>
            <a:spLocks noEditPoints="1"/>
          </p:cNvSpPr>
          <p:nvPr/>
        </p:nvSpPr>
        <p:spPr bwMode="auto">
          <a:xfrm>
            <a:off x="535799" y="1993669"/>
            <a:ext cx="333046" cy="333046"/>
          </a:xfrm>
          <a:custGeom>
            <a:avLst/>
            <a:gdLst>
              <a:gd name="T0" fmla="*/ 173 w 426"/>
              <a:gd name="T1" fmla="*/ 298 h 426"/>
              <a:gd name="T2" fmla="*/ 173 w 426"/>
              <a:gd name="T3" fmla="*/ 298 h 426"/>
              <a:gd name="T4" fmla="*/ 97 w 426"/>
              <a:gd name="T5" fmla="*/ 222 h 426"/>
              <a:gd name="T6" fmla="*/ 115 w 426"/>
              <a:gd name="T7" fmla="*/ 203 h 426"/>
              <a:gd name="T8" fmla="*/ 173 w 426"/>
              <a:gd name="T9" fmla="*/ 260 h 426"/>
              <a:gd name="T10" fmla="*/ 310 w 426"/>
              <a:gd name="T11" fmla="*/ 123 h 426"/>
              <a:gd name="T12" fmla="*/ 329 w 426"/>
              <a:gd name="T13" fmla="*/ 142 h 426"/>
              <a:gd name="T14" fmla="*/ 173 w 426"/>
              <a:gd name="T15" fmla="*/ 298 h 426"/>
              <a:gd name="T16" fmla="*/ 419 w 426"/>
              <a:gd name="T17" fmla="*/ 156 h 426"/>
              <a:gd name="T18" fmla="*/ 419 w 426"/>
              <a:gd name="T19" fmla="*/ 156 h 426"/>
              <a:gd name="T20" fmla="*/ 397 w 426"/>
              <a:gd name="T21" fmla="*/ 104 h 426"/>
              <a:gd name="T22" fmla="*/ 364 w 426"/>
              <a:gd name="T23" fmla="*/ 61 h 426"/>
              <a:gd name="T24" fmla="*/ 321 w 426"/>
              <a:gd name="T25" fmla="*/ 28 h 426"/>
              <a:gd name="T26" fmla="*/ 269 w 426"/>
              <a:gd name="T27" fmla="*/ 6 h 426"/>
              <a:gd name="T28" fmla="*/ 213 w 426"/>
              <a:gd name="T29" fmla="*/ 0 h 426"/>
              <a:gd name="T30" fmla="*/ 156 w 426"/>
              <a:gd name="T31" fmla="*/ 6 h 426"/>
              <a:gd name="T32" fmla="*/ 105 w 426"/>
              <a:gd name="T33" fmla="*/ 28 h 426"/>
              <a:gd name="T34" fmla="*/ 62 w 426"/>
              <a:gd name="T35" fmla="*/ 61 h 426"/>
              <a:gd name="T36" fmla="*/ 29 w 426"/>
              <a:gd name="T37" fmla="*/ 104 h 426"/>
              <a:gd name="T38" fmla="*/ 7 w 426"/>
              <a:gd name="T39" fmla="*/ 156 h 426"/>
              <a:gd name="T40" fmla="*/ 0 w 426"/>
              <a:gd name="T41" fmla="*/ 212 h 426"/>
              <a:gd name="T42" fmla="*/ 7 w 426"/>
              <a:gd name="T43" fmla="*/ 269 h 426"/>
              <a:gd name="T44" fmla="*/ 29 w 426"/>
              <a:gd name="T45" fmla="*/ 320 h 426"/>
              <a:gd name="T46" fmla="*/ 62 w 426"/>
              <a:gd name="T47" fmla="*/ 363 h 426"/>
              <a:gd name="T48" fmla="*/ 105 w 426"/>
              <a:gd name="T49" fmla="*/ 396 h 426"/>
              <a:gd name="T50" fmla="*/ 156 w 426"/>
              <a:gd name="T51" fmla="*/ 418 h 426"/>
              <a:gd name="T52" fmla="*/ 213 w 426"/>
              <a:gd name="T53" fmla="*/ 426 h 426"/>
              <a:gd name="T54" fmla="*/ 269 w 426"/>
              <a:gd name="T55" fmla="*/ 418 h 426"/>
              <a:gd name="T56" fmla="*/ 321 w 426"/>
              <a:gd name="T57" fmla="*/ 396 h 426"/>
              <a:gd name="T58" fmla="*/ 364 w 426"/>
              <a:gd name="T59" fmla="*/ 363 h 426"/>
              <a:gd name="T60" fmla="*/ 397 w 426"/>
              <a:gd name="T61" fmla="*/ 320 h 426"/>
              <a:gd name="T62" fmla="*/ 419 w 426"/>
              <a:gd name="T63" fmla="*/ 269 h 426"/>
              <a:gd name="T64" fmla="*/ 426 w 426"/>
              <a:gd name="T65" fmla="*/ 212 h 426"/>
              <a:gd name="T66" fmla="*/ 419 w 426"/>
              <a:gd name="T67" fmla="*/ 15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5" y="203"/>
                </a:lnTo>
                <a:lnTo>
                  <a:pt x="173" y="260"/>
                </a:lnTo>
                <a:lnTo>
                  <a:pt x="310" y="123"/>
                </a:lnTo>
                <a:lnTo>
                  <a:pt x="329" y="142"/>
                </a:lnTo>
                <a:lnTo>
                  <a:pt x="173" y="298"/>
                </a:lnTo>
                <a:close/>
                <a:moveTo>
                  <a:pt x="419" y="156"/>
                </a:moveTo>
                <a:lnTo>
                  <a:pt x="419" y="156"/>
                </a:lnTo>
                <a:cubicBezTo>
                  <a:pt x="413" y="137"/>
                  <a:pt x="406" y="120"/>
                  <a:pt x="397" y="104"/>
                </a:cubicBez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78D4"/>
              </a:solidFill>
              <a:effectLst/>
              <a:uLnTx/>
              <a:uFillTx/>
              <a:latin typeface="Segoe UI"/>
              <a:ea typeface="+mn-ea"/>
              <a:cs typeface="+mn-cs"/>
            </a:endParaRPr>
          </a:p>
        </p:txBody>
      </p:sp>
      <p:sp>
        <p:nvSpPr>
          <p:cNvPr id="18" name="Freeform 5">
            <a:extLst>
              <a:ext uri="{FF2B5EF4-FFF2-40B4-BE49-F238E27FC236}">
                <a16:creationId xmlns:a16="http://schemas.microsoft.com/office/drawing/2014/main" id="{A00318BD-CFD2-47B6-945B-E5E578771931}"/>
              </a:ext>
              <a:ext uri="{C183D7F6-B498-43B3-948B-1728B52AA6E4}">
                <adec:decorative xmlns:adec="http://schemas.microsoft.com/office/drawing/2017/decorative" val="1"/>
              </a:ext>
            </a:extLst>
          </p:cNvPr>
          <p:cNvSpPr>
            <a:spLocks noEditPoints="1"/>
          </p:cNvSpPr>
          <p:nvPr/>
        </p:nvSpPr>
        <p:spPr bwMode="auto">
          <a:xfrm>
            <a:off x="535799" y="3248427"/>
            <a:ext cx="333046" cy="333046"/>
          </a:xfrm>
          <a:custGeom>
            <a:avLst/>
            <a:gdLst>
              <a:gd name="T0" fmla="*/ 173 w 426"/>
              <a:gd name="T1" fmla="*/ 298 h 426"/>
              <a:gd name="T2" fmla="*/ 173 w 426"/>
              <a:gd name="T3" fmla="*/ 298 h 426"/>
              <a:gd name="T4" fmla="*/ 97 w 426"/>
              <a:gd name="T5" fmla="*/ 222 h 426"/>
              <a:gd name="T6" fmla="*/ 115 w 426"/>
              <a:gd name="T7" fmla="*/ 203 h 426"/>
              <a:gd name="T8" fmla="*/ 173 w 426"/>
              <a:gd name="T9" fmla="*/ 260 h 426"/>
              <a:gd name="T10" fmla="*/ 310 w 426"/>
              <a:gd name="T11" fmla="*/ 123 h 426"/>
              <a:gd name="T12" fmla="*/ 329 w 426"/>
              <a:gd name="T13" fmla="*/ 142 h 426"/>
              <a:gd name="T14" fmla="*/ 173 w 426"/>
              <a:gd name="T15" fmla="*/ 298 h 426"/>
              <a:gd name="T16" fmla="*/ 419 w 426"/>
              <a:gd name="T17" fmla="*/ 156 h 426"/>
              <a:gd name="T18" fmla="*/ 419 w 426"/>
              <a:gd name="T19" fmla="*/ 156 h 426"/>
              <a:gd name="T20" fmla="*/ 397 w 426"/>
              <a:gd name="T21" fmla="*/ 104 h 426"/>
              <a:gd name="T22" fmla="*/ 364 w 426"/>
              <a:gd name="T23" fmla="*/ 61 h 426"/>
              <a:gd name="T24" fmla="*/ 321 w 426"/>
              <a:gd name="T25" fmla="*/ 28 h 426"/>
              <a:gd name="T26" fmla="*/ 269 w 426"/>
              <a:gd name="T27" fmla="*/ 6 h 426"/>
              <a:gd name="T28" fmla="*/ 213 w 426"/>
              <a:gd name="T29" fmla="*/ 0 h 426"/>
              <a:gd name="T30" fmla="*/ 156 w 426"/>
              <a:gd name="T31" fmla="*/ 6 h 426"/>
              <a:gd name="T32" fmla="*/ 105 w 426"/>
              <a:gd name="T33" fmla="*/ 28 h 426"/>
              <a:gd name="T34" fmla="*/ 62 w 426"/>
              <a:gd name="T35" fmla="*/ 61 h 426"/>
              <a:gd name="T36" fmla="*/ 29 w 426"/>
              <a:gd name="T37" fmla="*/ 104 h 426"/>
              <a:gd name="T38" fmla="*/ 7 w 426"/>
              <a:gd name="T39" fmla="*/ 156 h 426"/>
              <a:gd name="T40" fmla="*/ 0 w 426"/>
              <a:gd name="T41" fmla="*/ 212 h 426"/>
              <a:gd name="T42" fmla="*/ 7 w 426"/>
              <a:gd name="T43" fmla="*/ 269 h 426"/>
              <a:gd name="T44" fmla="*/ 29 w 426"/>
              <a:gd name="T45" fmla="*/ 320 h 426"/>
              <a:gd name="T46" fmla="*/ 62 w 426"/>
              <a:gd name="T47" fmla="*/ 363 h 426"/>
              <a:gd name="T48" fmla="*/ 105 w 426"/>
              <a:gd name="T49" fmla="*/ 396 h 426"/>
              <a:gd name="T50" fmla="*/ 156 w 426"/>
              <a:gd name="T51" fmla="*/ 418 h 426"/>
              <a:gd name="T52" fmla="*/ 213 w 426"/>
              <a:gd name="T53" fmla="*/ 426 h 426"/>
              <a:gd name="T54" fmla="*/ 269 w 426"/>
              <a:gd name="T55" fmla="*/ 418 h 426"/>
              <a:gd name="T56" fmla="*/ 321 w 426"/>
              <a:gd name="T57" fmla="*/ 396 h 426"/>
              <a:gd name="T58" fmla="*/ 364 w 426"/>
              <a:gd name="T59" fmla="*/ 363 h 426"/>
              <a:gd name="T60" fmla="*/ 397 w 426"/>
              <a:gd name="T61" fmla="*/ 320 h 426"/>
              <a:gd name="T62" fmla="*/ 419 w 426"/>
              <a:gd name="T63" fmla="*/ 269 h 426"/>
              <a:gd name="T64" fmla="*/ 426 w 426"/>
              <a:gd name="T65" fmla="*/ 212 h 426"/>
              <a:gd name="T66" fmla="*/ 419 w 426"/>
              <a:gd name="T67" fmla="*/ 15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5" y="203"/>
                </a:lnTo>
                <a:lnTo>
                  <a:pt x="173" y="260"/>
                </a:lnTo>
                <a:lnTo>
                  <a:pt x="310" y="123"/>
                </a:lnTo>
                <a:lnTo>
                  <a:pt x="329" y="142"/>
                </a:lnTo>
                <a:lnTo>
                  <a:pt x="173" y="298"/>
                </a:lnTo>
                <a:close/>
                <a:moveTo>
                  <a:pt x="419" y="156"/>
                </a:moveTo>
                <a:lnTo>
                  <a:pt x="419" y="156"/>
                </a:lnTo>
                <a:cubicBezTo>
                  <a:pt x="413" y="137"/>
                  <a:pt x="406" y="120"/>
                  <a:pt x="397" y="104"/>
                </a:cubicBez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78D4"/>
              </a:solidFill>
              <a:effectLst/>
              <a:uLnTx/>
              <a:uFillTx/>
              <a:latin typeface="Segoe UI"/>
              <a:ea typeface="+mn-ea"/>
              <a:cs typeface="+mn-cs"/>
            </a:endParaRPr>
          </a:p>
        </p:txBody>
      </p:sp>
      <p:sp>
        <p:nvSpPr>
          <p:cNvPr id="19" name="Freeform 5">
            <a:extLst>
              <a:ext uri="{FF2B5EF4-FFF2-40B4-BE49-F238E27FC236}">
                <a16:creationId xmlns:a16="http://schemas.microsoft.com/office/drawing/2014/main" id="{35A752C2-D3F9-4ED2-ABC8-20B7A5FA7F9B}"/>
              </a:ext>
              <a:ext uri="{C183D7F6-B498-43B3-948B-1728B52AA6E4}">
                <adec:decorative xmlns:adec="http://schemas.microsoft.com/office/drawing/2017/decorative" val="1"/>
              </a:ext>
            </a:extLst>
          </p:cNvPr>
          <p:cNvSpPr>
            <a:spLocks noEditPoints="1"/>
          </p:cNvSpPr>
          <p:nvPr/>
        </p:nvSpPr>
        <p:spPr bwMode="auto">
          <a:xfrm>
            <a:off x="535799" y="2621048"/>
            <a:ext cx="333046" cy="333046"/>
          </a:xfrm>
          <a:custGeom>
            <a:avLst/>
            <a:gdLst>
              <a:gd name="T0" fmla="*/ 173 w 426"/>
              <a:gd name="T1" fmla="*/ 298 h 426"/>
              <a:gd name="T2" fmla="*/ 173 w 426"/>
              <a:gd name="T3" fmla="*/ 298 h 426"/>
              <a:gd name="T4" fmla="*/ 97 w 426"/>
              <a:gd name="T5" fmla="*/ 222 h 426"/>
              <a:gd name="T6" fmla="*/ 115 w 426"/>
              <a:gd name="T7" fmla="*/ 203 h 426"/>
              <a:gd name="T8" fmla="*/ 173 w 426"/>
              <a:gd name="T9" fmla="*/ 260 h 426"/>
              <a:gd name="T10" fmla="*/ 310 w 426"/>
              <a:gd name="T11" fmla="*/ 123 h 426"/>
              <a:gd name="T12" fmla="*/ 329 w 426"/>
              <a:gd name="T13" fmla="*/ 142 h 426"/>
              <a:gd name="T14" fmla="*/ 173 w 426"/>
              <a:gd name="T15" fmla="*/ 298 h 426"/>
              <a:gd name="T16" fmla="*/ 419 w 426"/>
              <a:gd name="T17" fmla="*/ 156 h 426"/>
              <a:gd name="T18" fmla="*/ 419 w 426"/>
              <a:gd name="T19" fmla="*/ 156 h 426"/>
              <a:gd name="T20" fmla="*/ 397 w 426"/>
              <a:gd name="T21" fmla="*/ 104 h 426"/>
              <a:gd name="T22" fmla="*/ 364 w 426"/>
              <a:gd name="T23" fmla="*/ 61 h 426"/>
              <a:gd name="T24" fmla="*/ 321 w 426"/>
              <a:gd name="T25" fmla="*/ 28 h 426"/>
              <a:gd name="T26" fmla="*/ 269 w 426"/>
              <a:gd name="T27" fmla="*/ 6 h 426"/>
              <a:gd name="T28" fmla="*/ 213 w 426"/>
              <a:gd name="T29" fmla="*/ 0 h 426"/>
              <a:gd name="T30" fmla="*/ 156 w 426"/>
              <a:gd name="T31" fmla="*/ 6 h 426"/>
              <a:gd name="T32" fmla="*/ 105 w 426"/>
              <a:gd name="T33" fmla="*/ 28 h 426"/>
              <a:gd name="T34" fmla="*/ 62 w 426"/>
              <a:gd name="T35" fmla="*/ 61 h 426"/>
              <a:gd name="T36" fmla="*/ 29 w 426"/>
              <a:gd name="T37" fmla="*/ 104 h 426"/>
              <a:gd name="T38" fmla="*/ 7 w 426"/>
              <a:gd name="T39" fmla="*/ 156 h 426"/>
              <a:gd name="T40" fmla="*/ 0 w 426"/>
              <a:gd name="T41" fmla="*/ 212 h 426"/>
              <a:gd name="T42" fmla="*/ 7 w 426"/>
              <a:gd name="T43" fmla="*/ 269 h 426"/>
              <a:gd name="T44" fmla="*/ 29 w 426"/>
              <a:gd name="T45" fmla="*/ 320 h 426"/>
              <a:gd name="T46" fmla="*/ 62 w 426"/>
              <a:gd name="T47" fmla="*/ 363 h 426"/>
              <a:gd name="T48" fmla="*/ 105 w 426"/>
              <a:gd name="T49" fmla="*/ 396 h 426"/>
              <a:gd name="T50" fmla="*/ 156 w 426"/>
              <a:gd name="T51" fmla="*/ 418 h 426"/>
              <a:gd name="T52" fmla="*/ 213 w 426"/>
              <a:gd name="T53" fmla="*/ 426 h 426"/>
              <a:gd name="T54" fmla="*/ 269 w 426"/>
              <a:gd name="T55" fmla="*/ 418 h 426"/>
              <a:gd name="T56" fmla="*/ 321 w 426"/>
              <a:gd name="T57" fmla="*/ 396 h 426"/>
              <a:gd name="T58" fmla="*/ 364 w 426"/>
              <a:gd name="T59" fmla="*/ 363 h 426"/>
              <a:gd name="T60" fmla="*/ 397 w 426"/>
              <a:gd name="T61" fmla="*/ 320 h 426"/>
              <a:gd name="T62" fmla="*/ 419 w 426"/>
              <a:gd name="T63" fmla="*/ 269 h 426"/>
              <a:gd name="T64" fmla="*/ 426 w 426"/>
              <a:gd name="T65" fmla="*/ 212 h 426"/>
              <a:gd name="T66" fmla="*/ 419 w 426"/>
              <a:gd name="T67" fmla="*/ 15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5" y="203"/>
                </a:lnTo>
                <a:lnTo>
                  <a:pt x="173" y="260"/>
                </a:lnTo>
                <a:lnTo>
                  <a:pt x="310" y="123"/>
                </a:lnTo>
                <a:lnTo>
                  <a:pt x="329" y="142"/>
                </a:lnTo>
                <a:lnTo>
                  <a:pt x="173" y="298"/>
                </a:lnTo>
                <a:close/>
                <a:moveTo>
                  <a:pt x="419" y="156"/>
                </a:moveTo>
                <a:lnTo>
                  <a:pt x="419" y="156"/>
                </a:lnTo>
                <a:cubicBezTo>
                  <a:pt x="413" y="137"/>
                  <a:pt x="406" y="120"/>
                  <a:pt x="397" y="104"/>
                </a:cubicBez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78D4"/>
              </a:solidFill>
              <a:effectLst/>
              <a:uLnTx/>
              <a:uFillTx/>
              <a:latin typeface="Segoe UI"/>
              <a:ea typeface="+mn-ea"/>
              <a:cs typeface="+mn-cs"/>
            </a:endParaRPr>
          </a:p>
        </p:txBody>
      </p:sp>
    </p:spTree>
    <p:extLst>
      <p:ext uri="{BB962C8B-B14F-4D97-AF65-F5344CB8AC3E}">
        <p14:creationId xmlns:p14="http://schemas.microsoft.com/office/powerpoint/2010/main" val="2112976695"/>
      </p:ext>
    </p:extLst>
  </p:cSld>
  <p:clrMapOvr>
    <a:masterClrMapping/>
  </p:clrMapOvr>
  <p:transition>
    <p:fade/>
  </p:transition>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D2AB2D1-2907-424E-857C-A36059796A55}"/>
              </a:ext>
            </a:extLst>
          </p:cNvPr>
          <p:cNvSpPr>
            <a:spLocks noGrp="1"/>
          </p:cNvSpPr>
          <p:nvPr>
            <p:ph type="title"/>
          </p:nvPr>
        </p:nvSpPr>
        <p:spPr/>
        <p:txBody>
          <a:bodyPr/>
          <a:lstStyle/>
          <a:p>
            <a:r>
              <a:rPr lang="en-US" dirty="0"/>
              <a:t>Deploying custom theme</a:t>
            </a:r>
          </a:p>
        </p:txBody>
      </p:sp>
      <p:graphicFrame>
        <p:nvGraphicFramePr>
          <p:cNvPr id="10" name="Table 121">
            <a:extLst>
              <a:ext uri="{FF2B5EF4-FFF2-40B4-BE49-F238E27FC236}">
                <a16:creationId xmlns:a16="http://schemas.microsoft.com/office/drawing/2014/main" id="{9AD7697E-4674-4EBD-A595-8867B8196C5B}"/>
              </a:ext>
            </a:extLst>
          </p:cNvPr>
          <p:cNvGraphicFramePr>
            <a:graphicFrameLocks noGrp="1"/>
          </p:cNvGraphicFramePr>
          <p:nvPr>
            <p:extLst>
              <p:ext uri="{D42A27DB-BD31-4B8C-83A1-F6EECF244321}">
                <p14:modId xmlns:p14="http://schemas.microsoft.com/office/powerpoint/2010/main" val="1111961967"/>
              </p:ext>
            </p:extLst>
          </p:nvPr>
        </p:nvGraphicFramePr>
        <p:xfrm>
          <a:off x="461524" y="1198691"/>
          <a:ext cx="5668343" cy="4039118"/>
        </p:xfrm>
        <a:graphic>
          <a:graphicData uri="http://schemas.openxmlformats.org/drawingml/2006/table">
            <a:tbl>
              <a:tblPr firstRow="1" bandRow="1">
                <a:tableStyleId>{2D5ABB26-0587-4C30-8999-92F81FD0307C}</a:tableStyleId>
              </a:tblPr>
              <a:tblGrid>
                <a:gridCol w="615748">
                  <a:extLst>
                    <a:ext uri="{9D8B030D-6E8A-4147-A177-3AD203B41FA5}">
                      <a16:colId xmlns:a16="http://schemas.microsoft.com/office/drawing/2014/main" val="1699771041"/>
                    </a:ext>
                  </a:extLst>
                </a:gridCol>
                <a:gridCol w="5052595">
                  <a:extLst>
                    <a:ext uri="{9D8B030D-6E8A-4147-A177-3AD203B41FA5}">
                      <a16:colId xmlns:a16="http://schemas.microsoft.com/office/drawing/2014/main" val="3893017809"/>
                    </a:ext>
                  </a:extLst>
                </a:gridCol>
              </a:tblGrid>
              <a:tr h="625358">
                <a:tc>
                  <a:txBody>
                    <a:bodyPr/>
                    <a:lstStyle/>
                    <a:p>
                      <a:endParaRPr lang="en-US"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solidFill>
                          <a:effectLst/>
                          <a:uLnTx/>
                          <a:uFillTx/>
                          <a:latin typeface="+mn-lt"/>
                          <a:ea typeface="+mn-ea"/>
                          <a:cs typeface="+mn-cs"/>
                        </a:rPr>
                        <a:t>Using Notepad, create a file called skypesettings.xml</a:t>
                      </a:r>
                    </a:p>
                  </a:txBody>
                  <a:tcPr anchor="ctr"/>
                </a:tc>
                <a:extLst>
                  <a:ext uri="{0D108BD9-81ED-4DB2-BD59-A6C34878D82A}">
                    <a16:rowId xmlns:a16="http://schemas.microsoft.com/office/drawing/2014/main" val="3806655061"/>
                  </a:ext>
                </a:extLst>
              </a:tr>
              <a:tr h="625358">
                <a:tc>
                  <a:txBody>
                    <a:bodyPr/>
                    <a:lstStyle/>
                    <a:p>
                      <a:endParaRPr lang="en-US" sz="1600" dirty="0">
                        <a:solidFill>
                          <a:schemeClr val="tx1"/>
                        </a:solidFill>
                      </a:endParaRPr>
                    </a:p>
                  </a:txBody>
                  <a:tcPr/>
                </a:tc>
                <a:tc>
                  <a:txBody>
                    <a:bodyPr/>
                    <a:lstStyle/>
                    <a:p>
                      <a:pPr>
                        <a:lnSpc>
                          <a:spcPct val="100000"/>
                        </a:lnSpc>
                        <a:spcAft>
                          <a:spcPts val="1200"/>
                        </a:spcAft>
                      </a:pPr>
                      <a:r>
                        <a:rPr lang="en-US" sz="1400" dirty="0"/>
                        <a:t>Enter the following</a:t>
                      </a:r>
                    </a:p>
                    <a:p>
                      <a:pPr fontAlgn="base">
                        <a:lnSpc>
                          <a:spcPct val="100000"/>
                        </a:lnSpc>
                        <a:spcAft>
                          <a:spcPts val="600"/>
                        </a:spcAft>
                      </a:pPr>
                      <a:r>
                        <a:rPr lang="en-US" sz="1200" dirty="0">
                          <a:latin typeface="Consolas" panose="020B0609020204030204" pitchFamily="49" charset="0"/>
                        </a:rPr>
                        <a:t>&lt;SkypeSettings&gt;</a:t>
                      </a:r>
                    </a:p>
                    <a:p>
                      <a:pPr fontAlgn="base">
                        <a:lnSpc>
                          <a:spcPct val="100000"/>
                        </a:lnSpc>
                        <a:spcAft>
                          <a:spcPts val="600"/>
                        </a:spcAft>
                      </a:pPr>
                      <a:r>
                        <a:rPr lang="en-US" sz="1200" dirty="0">
                          <a:latin typeface="Consolas" panose="020B0609020204030204" pitchFamily="49" charset="0"/>
                        </a:rPr>
                        <a:t>&lt;Theming&gt;</a:t>
                      </a:r>
                    </a:p>
                    <a:p>
                      <a:pPr fontAlgn="base">
                        <a:lnSpc>
                          <a:spcPct val="100000"/>
                        </a:lnSpc>
                        <a:spcAft>
                          <a:spcPts val="600"/>
                        </a:spcAft>
                      </a:pPr>
                      <a:r>
                        <a:rPr lang="en-US" sz="1200" dirty="0">
                          <a:latin typeface="Consolas" panose="020B0609020204030204" pitchFamily="49" charset="0"/>
                        </a:rPr>
                        <a:t>	&lt;ThemeName&gt;Custom&lt;/ThemeName&gt;</a:t>
                      </a:r>
                    </a:p>
                    <a:p>
                      <a:pPr lvl="2" fontAlgn="base">
                        <a:lnSpc>
                          <a:spcPct val="100000"/>
                        </a:lnSpc>
                        <a:spcAft>
                          <a:spcPts val="600"/>
                        </a:spcAft>
                      </a:pPr>
                      <a:r>
                        <a:rPr lang="en-US" sz="1200" dirty="0">
                          <a:latin typeface="Consolas" panose="020B0609020204030204" pitchFamily="49" charset="0"/>
                        </a:rPr>
                        <a:t>&lt;CustomThemeImageUrl&gt;wallpaper.jpg&lt;/CustomThemeImageUrl&gt;</a:t>
                      </a:r>
                    </a:p>
                    <a:p>
                      <a:pPr fontAlgn="base">
                        <a:lnSpc>
                          <a:spcPct val="100000"/>
                        </a:lnSpc>
                        <a:spcAft>
                          <a:spcPts val="600"/>
                        </a:spcAft>
                      </a:pPr>
                      <a:r>
                        <a:rPr lang="en-US" sz="1200" dirty="0">
                          <a:latin typeface="Consolas" panose="020B0609020204030204" pitchFamily="49" charset="0"/>
                        </a:rPr>
                        <a:t>	&lt;CustomThemeColor&gt;</a:t>
                      </a:r>
                    </a:p>
                    <a:p>
                      <a:pPr fontAlgn="base">
                        <a:lnSpc>
                          <a:spcPct val="100000"/>
                        </a:lnSpc>
                        <a:spcAft>
                          <a:spcPts val="600"/>
                        </a:spcAft>
                      </a:pPr>
                      <a:r>
                        <a:rPr lang="en-US" sz="1200" dirty="0">
                          <a:latin typeface="Consolas" panose="020B0609020204030204" pitchFamily="49" charset="0"/>
                        </a:rPr>
                        <a:t>	&lt;RedComponent&gt;1&lt;/RedComponent&gt;</a:t>
                      </a:r>
                    </a:p>
                    <a:p>
                      <a:pPr fontAlgn="base">
                        <a:lnSpc>
                          <a:spcPct val="100000"/>
                        </a:lnSpc>
                        <a:spcAft>
                          <a:spcPts val="600"/>
                        </a:spcAft>
                      </a:pPr>
                      <a:r>
                        <a:rPr lang="en-US" sz="1200" dirty="0">
                          <a:latin typeface="Consolas" panose="020B0609020204030204" pitchFamily="49" charset="0"/>
                        </a:rPr>
                        <a:t>	&lt;GreenComponent&gt;1&lt;/GreenComponent&gt;</a:t>
                      </a:r>
                    </a:p>
                    <a:p>
                      <a:pPr fontAlgn="base">
                        <a:lnSpc>
                          <a:spcPct val="100000"/>
                        </a:lnSpc>
                        <a:spcAft>
                          <a:spcPts val="600"/>
                        </a:spcAft>
                      </a:pPr>
                      <a:r>
                        <a:rPr lang="en-US" sz="1200" dirty="0">
                          <a:latin typeface="Consolas" panose="020B0609020204030204" pitchFamily="49" charset="0"/>
                        </a:rPr>
                        <a:t>	&lt;BlueComponent&gt;1&lt;/BlueComponent&gt;</a:t>
                      </a:r>
                    </a:p>
                    <a:p>
                      <a:pPr fontAlgn="base">
                        <a:lnSpc>
                          <a:spcPct val="100000"/>
                        </a:lnSpc>
                        <a:spcAft>
                          <a:spcPts val="600"/>
                        </a:spcAft>
                      </a:pPr>
                      <a:r>
                        <a:rPr lang="en-US" sz="1200" dirty="0">
                          <a:latin typeface="Consolas" panose="020B0609020204030204" pitchFamily="49" charset="0"/>
                        </a:rPr>
                        <a:t>	&lt;/CustomThemeColor&gt;</a:t>
                      </a:r>
                    </a:p>
                    <a:p>
                      <a:pPr fontAlgn="base">
                        <a:lnSpc>
                          <a:spcPct val="100000"/>
                        </a:lnSpc>
                        <a:spcAft>
                          <a:spcPts val="600"/>
                        </a:spcAft>
                      </a:pPr>
                      <a:r>
                        <a:rPr lang="en-US" sz="1200" dirty="0">
                          <a:latin typeface="Consolas" panose="020B0609020204030204" pitchFamily="49" charset="0"/>
                        </a:rPr>
                        <a:t>&lt;/Theming&gt;</a:t>
                      </a:r>
                    </a:p>
                    <a:p>
                      <a:pPr fontAlgn="base">
                        <a:lnSpc>
                          <a:spcPct val="100000"/>
                        </a:lnSpc>
                        <a:spcAft>
                          <a:spcPts val="600"/>
                        </a:spcAft>
                      </a:pPr>
                      <a:r>
                        <a:rPr lang="en-US" sz="1200" dirty="0">
                          <a:latin typeface="Consolas" panose="020B0609020204030204" pitchFamily="49" charset="0"/>
                        </a:rPr>
                        <a:t>&lt;/SkypeSettings&gt;</a:t>
                      </a:r>
                    </a:p>
                  </a:txBody>
                  <a:tcPr anchor="ctr"/>
                </a:tc>
                <a:extLst>
                  <a:ext uri="{0D108BD9-81ED-4DB2-BD59-A6C34878D82A}">
                    <a16:rowId xmlns:a16="http://schemas.microsoft.com/office/drawing/2014/main" val="3098206439"/>
                  </a:ext>
                </a:extLst>
              </a:tr>
            </a:tbl>
          </a:graphicData>
        </a:graphic>
      </p:graphicFrame>
      <p:sp>
        <p:nvSpPr>
          <p:cNvPr id="12" name="Freeform 5">
            <a:extLst>
              <a:ext uri="{FF2B5EF4-FFF2-40B4-BE49-F238E27FC236}">
                <a16:creationId xmlns:a16="http://schemas.microsoft.com/office/drawing/2014/main" id="{9E64140F-FDC8-44D5-BCFA-66146E452A0B}"/>
              </a:ext>
              <a:ext uri="{C183D7F6-B498-43B3-948B-1728B52AA6E4}">
                <adec:decorative xmlns:adec="http://schemas.microsoft.com/office/drawing/2017/decorative" val="1"/>
              </a:ext>
            </a:extLst>
          </p:cNvPr>
          <p:cNvSpPr>
            <a:spLocks noEditPoints="1"/>
          </p:cNvSpPr>
          <p:nvPr/>
        </p:nvSpPr>
        <p:spPr bwMode="auto">
          <a:xfrm>
            <a:off x="535799" y="1366290"/>
            <a:ext cx="333046" cy="333046"/>
          </a:xfrm>
          <a:custGeom>
            <a:avLst/>
            <a:gdLst>
              <a:gd name="T0" fmla="*/ 173 w 426"/>
              <a:gd name="T1" fmla="*/ 298 h 426"/>
              <a:gd name="T2" fmla="*/ 173 w 426"/>
              <a:gd name="T3" fmla="*/ 298 h 426"/>
              <a:gd name="T4" fmla="*/ 97 w 426"/>
              <a:gd name="T5" fmla="*/ 222 h 426"/>
              <a:gd name="T6" fmla="*/ 115 w 426"/>
              <a:gd name="T7" fmla="*/ 203 h 426"/>
              <a:gd name="T8" fmla="*/ 173 w 426"/>
              <a:gd name="T9" fmla="*/ 260 h 426"/>
              <a:gd name="T10" fmla="*/ 310 w 426"/>
              <a:gd name="T11" fmla="*/ 123 h 426"/>
              <a:gd name="T12" fmla="*/ 329 w 426"/>
              <a:gd name="T13" fmla="*/ 142 h 426"/>
              <a:gd name="T14" fmla="*/ 173 w 426"/>
              <a:gd name="T15" fmla="*/ 298 h 426"/>
              <a:gd name="T16" fmla="*/ 419 w 426"/>
              <a:gd name="T17" fmla="*/ 156 h 426"/>
              <a:gd name="T18" fmla="*/ 419 w 426"/>
              <a:gd name="T19" fmla="*/ 156 h 426"/>
              <a:gd name="T20" fmla="*/ 397 w 426"/>
              <a:gd name="T21" fmla="*/ 104 h 426"/>
              <a:gd name="T22" fmla="*/ 364 w 426"/>
              <a:gd name="T23" fmla="*/ 61 h 426"/>
              <a:gd name="T24" fmla="*/ 321 w 426"/>
              <a:gd name="T25" fmla="*/ 28 h 426"/>
              <a:gd name="T26" fmla="*/ 269 w 426"/>
              <a:gd name="T27" fmla="*/ 6 h 426"/>
              <a:gd name="T28" fmla="*/ 213 w 426"/>
              <a:gd name="T29" fmla="*/ 0 h 426"/>
              <a:gd name="T30" fmla="*/ 156 w 426"/>
              <a:gd name="T31" fmla="*/ 6 h 426"/>
              <a:gd name="T32" fmla="*/ 105 w 426"/>
              <a:gd name="T33" fmla="*/ 28 h 426"/>
              <a:gd name="T34" fmla="*/ 62 w 426"/>
              <a:gd name="T35" fmla="*/ 61 h 426"/>
              <a:gd name="T36" fmla="*/ 29 w 426"/>
              <a:gd name="T37" fmla="*/ 104 h 426"/>
              <a:gd name="T38" fmla="*/ 7 w 426"/>
              <a:gd name="T39" fmla="*/ 156 h 426"/>
              <a:gd name="T40" fmla="*/ 0 w 426"/>
              <a:gd name="T41" fmla="*/ 212 h 426"/>
              <a:gd name="T42" fmla="*/ 7 w 426"/>
              <a:gd name="T43" fmla="*/ 269 h 426"/>
              <a:gd name="T44" fmla="*/ 29 w 426"/>
              <a:gd name="T45" fmla="*/ 320 h 426"/>
              <a:gd name="T46" fmla="*/ 62 w 426"/>
              <a:gd name="T47" fmla="*/ 363 h 426"/>
              <a:gd name="T48" fmla="*/ 105 w 426"/>
              <a:gd name="T49" fmla="*/ 396 h 426"/>
              <a:gd name="T50" fmla="*/ 156 w 426"/>
              <a:gd name="T51" fmla="*/ 418 h 426"/>
              <a:gd name="T52" fmla="*/ 213 w 426"/>
              <a:gd name="T53" fmla="*/ 426 h 426"/>
              <a:gd name="T54" fmla="*/ 269 w 426"/>
              <a:gd name="T55" fmla="*/ 418 h 426"/>
              <a:gd name="T56" fmla="*/ 321 w 426"/>
              <a:gd name="T57" fmla="*/ 396 h 426"/>
              <a:gd name="T58" fmla="*/ 364 w 426"/>
              <a:gd name="T59" fmla="*/ 363 h 426"/>
              <a:gd name="T60" fmla="*/ 397 w 426"/>
              <a:gd name="T61" fmla="*/ 320 h 426"/>
              <a:gd name="T62" fmla="*/ 419 w 426"/>
              <a:gd name="T63" fmla="*/ 269 h 426"/>
              <a:gd name="T64" fmla="*/ 426 w 426"/>
              <a:gd name="T65" fmla="*/ 212 h 426"/>
              <a:gd name="T66" fmla="*/ 419 w 426"/>
              <a:gd name="T67" fmla="*/ 15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5" y="203"/>
                </a:lnTo>
                <a:lnTo>
                  <a:pt x="173" y="260"/>
                </a:lnTo>
                <a:lnTo>
                  <a:pt x="310" y="123"/>
                </a:lnTo>
                <a:lnTo>
                  <a:pt x="329" y="142"/>
                </a:lnTo>
                <a:lnTo>
                  <a:pt x="173" y="298"/>
                </a:lnTo>
                <a:close/>
                <a:moveTo>
                  <a:pt x="419" y="156"/>
                </a:moveTo>
                <a:lnTo>
                  <a:pt x="419" y="156"/>
                </a:lnTo>
                <a:cubicBezTo>
                  <a:pt x="413" y="137"/>
                  <a:pt x="406" y="120"/>
                  <a:pt x="397" y="104"/>
                </a:cubicBez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78D4"/>
              </a:solidFill>
              <a:effectLst/>
              <a:uLnTx/>
              <a:uFillTx/>
              <a:latin typeface="Segoe UI"/>
              <a:ea typeface="+mn-ea"/>
              <a:cs typeface="+mn-cs"/>
            </a:endParaRPr>
          </a:p>
        </p:txBody>
      </p:sp>
      <p:sp>
        <p:nvSpPr>
          <p:cNvPr id="13" name="Freeform 5">
            <a:extLst>
              <a:ext uri="{FF2B5EF4-FFF2-40B4-BE49-F238E27FC236}">
                <a16:creationId xmlns:a16="http://schemas.microsoft.com/office/drawing/2014/main" id="{E13F14B9-9CEC-4C43-A793-7ABB068EE1CF}"/>
              </a:ext>
              <a:ext uri="{C183D7F6-B498-43B3-948B-1728B52AA6E4}">
                <adec:decorative xmlns:adec="http://schemas.microsoft.com/office/drawing/2017/decorative" val="1"/>
              </a:ext>
            </a:extLst>
          </p:cNvPr>
          <p:cNvSpPr>
            <a:spLocks noEditPoints="1"/>
          </p:cNvSpPr>
          <p:nvPr/>
        </p:nvSpPr>
        <p:spPr bwMode="auto">
          <a:xfrm>
            <a:off x="535799" y="1993669"/>
            <a:ext cx="333046" cy="333046"/>
          </a:xfrm>
          <a:custGeom>
            <a:avLst/>
            <a:gdLst>
              <a:gd name="T0" fmla="*/ 173 w 426"/>
              <a:gd name="T1" fmla="*/ 298 h 426"/>
              <a:gd name="T2" fmla="*/ 173 w 426"/>
              <a:gd name="T3" fmla="*/ 298 h 426"/>
              <a:gd name="T4" fmla="*/ 97 w 426"/>
              <a:gd name="T5" fmla="*/ 222 h 426"/>
              <a:gd name="T6" fmla="*/ 115 w 426"/>
              <a:gd name="T7" fmla="*/ 203 h 426"/>
              <a:gd name="T8" fmla="*/ 173 w 426"/>
              <a:gd name="T9" fmla="*/ 260 h 426"/>
              <a:gd name="T10" fmla="*/ 310 w 426"/>
              <a:gd name="T11" fmla="*/ 123 h 426"/>
              <a:gd name="T12" fmla="*/ 329 w 426"/>
              <a:gd name="T13" fmla="*/ 142 h 426"/>
              <a:gd name="T14" fmla="*/ 173 w 426"/>
              <a:gd name="T15" fmla="*/ 298 h 426"/>
              <a:gd name="T16" fmla="*/ 419 w 426"/>
              <a:gd name="T17" fmla="*/ 156 h 426"/>
              <a:gd name="T18" fmla="*/ 419 w 426"/>
              <a:gd name="T19" fmla="*/ 156 h 426"/>
              <a:gd name="T20" fmla="*/ 397 w 426"/>
              <a:gd name="T21" fmla="*/ 104 h 426"/>
              <a:gd name="T22" fmla="*/ 364 w 426"/>
              <a:gd name="T23" fmla="*/ 61 h 426"/>
              <a:gd name="T24" fmla="*/ 321 w 426"/>
              <a:gd name="T25" fmla="*/ 28 h 426"/>
              <a:gd name="T26" fmla="*/ 269 w 426"/>
              <a:gd name="T27" fmla="*/ 6 h 426"/>
              <a:gd name="T28" fmla="*/ 213 w 426"/>
              <a:gd name="T29" fmla="*/ 0 h 426"/>
              <a:gd name="T30" fmla="*/ 156 w 426"/>
              <a:gd name="T31" fmla="*/ 6 h 426"/>
              <a:gd name="T32" fmla="*/ 105 w 426"/>
              <a:gd name="T33" fmla="*/ 28 h 426"/>
              <a:gd name="T34" fmla="*/ 62 w 426"/>
              <a:gd name="T35" fmla="*/ 61 h 426"/>
              <a:gd name="T36" fmla="*/ 29 w 426"/>
              <a:gd name="T37" fmla="*/ 104 h 426"/>
              <a:gd name="T38" fmla="*/ 7 w 426"/>
              <a:gd name="T39" fmla="*/ 156 h 426"/>
              <a:gd name="T40" fmla="*/ 0 w 426"/>
              <a:gd name="T41" fmla="*/ 212 h 426"/>
              <a:gd name="T42" fmla="*/ 7 w 426"/>
              <a:gd name="T43" fmla="*/ 269 h 426"/>
              <a:gd name="T44" fmla="*/ 29 w 426"/>
              <a:gd name="T45" fmla="*/ 320 h 426"/>
              <a:gd name="T46" fmla="*/ 62 w 426"/>
              <a:gd name="T47" fmla="*/ 363 h 426"/>
              <a:gd name="T48" fmla="*/ 105 w 426"/>
              <a:gd name="T49" fmla="*/ 396 h 426"/>
              <a:gd name="T50" fmla="*/ 156 w 426"/>
              <a:gd name="T51" fmla="*/ 418 h 426"/>
              <a:gd name="T52" fmla="*/ 213 w 426"/>
              <a:gd name="T53" fmla="*/ 426 h 426"/>
              <a:gd name="T54" fmla="*/ 269 w 426"/>
              <a:gd name="T55" fmla="*/ 418 h 426"/>
              <a:gd name="T56" fmla="*/ 321 w 426"/>
              <a:gd name="T57" fmla="*/ 396 h 426"/>
              <a:gd name="T58" fmla="*/ 364 w 426"/>
              <a:gd name="T59" fmla="*/ 363 h 426"/>
              <a:gd name="T60" fmla="*/ 397 w 426"/>
              <a:gd name="T61" fmla="*/ 320 h 426"/>
              <a:gd name="T62" fmla="*/ 419 w 426"/>
              <a:gd name="T63" fmla="*/ 269 h 426"/>
              <a:gd name="T64" fmla="*/ 426 w 426"/>
              <a:gd name="T65" fmla="*/ 212 h 426"/>
              <a:gd name="T66" fmla="*/ 419 w 426"/>
              <a:gd name="T67" fmla="*/ 15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5" y="203"/>
                </a:lnTo>
                <a:lnTo>
                  <a:pt x="173" y="260"/>
                </a:lnTo>
                <a:lnTo>
                  <a:pt x="310" y="123"/>
                </a:lnTo>
                <a:lnTo>
                  <a:pt x="329" y="142"/>
                </a:lnTo>
                <a:lnTo>
                  <a:pt x="173" y="298"/>
                </a:lnTo>
                <a:close/>
                <a:moveTo>
                  <a:pt x="419" y="156"/>
                </a:moveTo>
                <a:lnTo>
                  <a:pt x="419" y="156"/>
                </a:lnTo>
                <a:cubicBezTo>
                  <a:pt x="413" y="137"/>
                  <a:pt x="406" y="120"/>
                  <a:pt x="397" y="104"/>
                </a:cubicBez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78D4"/>
              </a:solidFill>
              <a:effectLst/>
              <a:uLnTx/>
              <a:uFillTx/>
              <a:latin typeface="Segoe UI"/>
              <a:ea typeface="+mn-ea"/>
              <a:cs typeface="+mn-cs"/>
            </a:endParaRPr>
          </a:p>
        </p:txBody>
      </p:sp>
    </p:spTree>
    <p:extLst>
      <p:ext uri="{BB962C8B-B14F-4D97-AF65-F5344CB8AC3E}">
        <p14:creationId xmlns:p14="http://schemas.microsoft.com/office/powerpoint/2010/main" val="2601946406"/>
      </p:ext>
    </p:extLst>
  </p:cSld>
  <p:clrMapOvr>
    <a:masterClrMapping/>
  </p:clrMapOvr>
  <p:transition>
    <p:fade/>
  </p:transition>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4736E5-0CDF-4976-A6C7-29F7350E9329}"/>
              </a:ext>
            </a:extLst>
          </p:cNvPr>
          <p:cNvSpPr>
            <a:spLocks noGrp="1"/>
          </p:cNvSpPr>
          <p:nvPr>
            <p:ph type="title"/>
          </p:nvPr>
        </p:nvSpPr>
        <p:spPr/>
        <p:txBody>
          <a:bodyPr/>
          <a:lstStyle/>
          <a:p>
            <a:r>
              <a:rPr lang="en-US" dirty="0"/>
              <a:t>Deploying custom theme </a:t>
            </a:r>
            <a:r>
              <a:rPr lang="en-US" dirty="0">
                <a:noFill/>
              </a:rPr>
              <a:t>(a)</a:t>
            </a:r>
            <a:endParaRPr lang="en-US" dirty="0"/>
          </a:p>
        </p:txBody>
      </p:sp>
      <p:graphicFrame>
        <p:nvGraphicFramePr>
          <p:cNvPr id="15" name="Table 121">
            <a:extLst>
              <a:ext uri="{FF2B5EF4-FFF2-40B4-BE49-F238E27FC236}">
                <a16:creationId xmlns:a16="http://schemas.microsoft.com/office/drawing/2014/main" id="{9D82523C-2E7F-4379-9FF8-D29E9F752305}"/>
              </a:ext>
            </a:extLst>
          </p:cNvPr>
          <p:cNvGraphicFramePr>
            <a:graphicFrameLocks noGrp="1"/>
          </p:cNvGraphicFramePr>
          <p:nvPr>
            <p:extLst>
              <p:ext uri="{D42A27DB-BD31-4B8C-83A1-F6EECF244321}">
                <p14:modId xmlns:p14="http://schemas.microsoft.com/office/powerpoint/2010/main" val="2292683830"/>
              </p:ext>
            </p:extLst>
          </p:nvPr>
        </p:nvGraphicFramePr>
        <p:xfrm>
          <a:off x="461526" y="1190223"/>
          <a:ext cx="5676809" cy="2602843"/>
        </p:xfrm>
        <a:graphic>
          <a:graphicData uri="http://schemas.openxmlformats.org/drawingml/2006/table">
            <a:tbl>
              <a:tblPr firstRow="1" bandRow="1">
                <a:tableStyleId>{2D5ABB26-0587-4C30-8999-92F81FD0307C}</a:tableStyleId>
              </a:tblPr>
              <a:tblGrid>
                <a:gridCol w="616669">
                  <a:extLst>
                    <a:ext uri="{9D8B030D-6E8A-4147-A177-3AD203B41FA5}">
                      <a16:colId xmlns:a16="http://schemas.microsoft.com/office/drawing/2014/main" val="1699771041"/>
                    </a:ext>
                  </a:extLst>
                </a:gridCol>
                <a:gridCol w="5060140">
                  <a:extLst>
                    <a:ext uri="{9D8B030D-6E8A-4147-A177-3AD203B41FA5}">
                      <a16:colId xmlns:a16="http://schemas.microsoft.com/office/drawing/2014/main" val="3893017809"/>
                    </a:ext>
                  </a:extLst>
                </a:gridCol>
              </a:tblGrid>
              <a:tr h="639161">
                <a:tc>
                  <a:txBody>
                    <a:bodyPr/>
                    <a:lstStyle/>
                    <a:p>
                      <a:endParaRPr lang="en-US"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solidFill>
                          <a:effectLst/>
                          <a:uLnTx/>
                          <a:uFillTx/>
                          <a:latin typeface="+mn-lt"/>
                          <a:ea typeface="+mn-ea"/>
                          <a:cs typeface="+mn-cs"/>
                        </a:rPr>
                        <a:t>Log in to the device as a Windows Administrator</a:t>
                      </a:r>
                    </a:p>
                  </a:txBody>
                  <a:tcPr anchor="ctr"/>
                </a:tc>
                <a:extLst>
                  <a:ext uri="{0D108BD9-81ED-4DB2-BD59-A6C34878D82A}">
                    <a16:rowId xmlns:a16="http://schemas.microsoft.com/office/drawing/2014/main" val="3806655061"/>
                  </a:ext>
                </a:extLst>
              </a:tr>
              <a:tr h="685360">
                <a:tc>
                  <a:txBody>
                    <a:bodyPr/>
                    <a:lstStyle/>
                    <a:p>
                      <a:endParaRPr lang="en-US"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solidFill>
                            <a:schemeClr val="tx1"/>
                          </a:solidFill>
                          <a:effectLst/>
                          <a:uLnTx/>
                          <a:uFillTx/>
                          <a:latin typeface="+mn-lt"/>
                          <a:ea typeface="+mn-ea"/>
                          <a:cs typeface="+mn-cs"/>
                        </a:rPr>
                        <a:t>Navigate to </a:t>
                      </a:r>
                      <a:r>
                        <a:rPr kumimoji="0" lang="en-US" sz="1200" b="0" i="0" u="none" strike="noStrike" kern="1200" cap="none" spc="0" normalizeH="0" baseline="0" noProof="0" dirty="0">
                          <a:solidFill>
                            <a:schemeClr val="accent1"/>
                          </a:solidFill>
                          <a:effectLst/>
                          <a:uLnTx/>
                          <a:uFillTx/>
                          <a:latin typeface="+mj-lt"/>
                          <a:ea typeface="+mn-ea"/>
                          <a:cs typeface="+mn-cs"/>
                        </a:rPr>
                        <a:t>C:\Users\Skype\AppData\Local\Packages\Microsoft.SkypeRoomSystem_8wekyb3d8bbwe\LocalState</a:t>
                      </a:r>
                      <a:endParaRPr kumimoji="0" lang="en-US" sz="1400" b="0" i="0" u="none" strike="noStrike" kern="1200" cap="none" spc="0" normalizeH="0" baseline="0" noProof="0" dirty="0">
                        <a:solidFill>
                          <a:schemeClr val="accent1"/>
                        </a:solidFill>
                        <a:effectLst/>
                        <a:uLnTx/>
                        <a:uFillTx/>
                        <a:latin typeface="+mj-lt"/>
                        <a:ea typeface="+mn-ea"/>
                        <a:cs typeface="+mn-cs"/>
                      </a:endParaRPr>
                    </a:p>
                  </a:txBody>
                  <a:tcPr anchor="ctr"/>
                </a:tc>
                <a:extLst>
                  <a:ext uri="{0D108BD9-81ED-4DB2-BD59-A6C34878D82A}">
                    <a16:rowId xmlns:a16="http://schemas.microsoft.com/office/drawing/2014/main" val="3098206439"/>
                  </a:ext>
                </a:extLst>
              </a:tr>
              <a:tr h="639161">
                <a:tc>
                  <a:txBody>
                    <a:bodyPr/>
                    <a:lstStyle/>
                    <a:p>
                      <a:endParaRPr lang="en-US"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solidFill>
                            <a:schemeClr val="tx1"/>
                          </a:solidFill>
                          <a:effectLst/>
                          <a:uLnTx/>
                          <a:uFillTx/>
                          <a:latin typeface="+mn-lt"/>
                          <a:ea typeface="+mn-ea"/>
                          <a:cs typeface="+mn-cs"/>
                        </a:rPr>
                        <a:t>Copy the wallpaper file and the SkypeSettings.xml file </a:t>
                      </a:r>
                      <a:br>
                        <a:rPr kumimoji="0" lang="en-US" sz="1400" b="0" i="0" u="none" strike="noStrike" kern="1200" cap="none" spc="0" normalizeH="0" baseline="0" noProof="0" dirty="0">
                          <a:solidFill>
                            <a:schemeClr val="tx1"/>
                          </a:solidFill>
                          <a:effectLst/>
                          <a:uLnTx/>
                          <a:uFillTx/>
                          <a:latin typeface="+mn-lt"/>
                          <a:ea typeface="+mn-ea"/>
                          <a:cs typeface="+mn-cs"/>
                        </a:rPr>
                      </a:br>
                      <a:r>
                        <a:rPr kumimoji="0" lang="en-US" sz="1400" b="0" i="0" u="none" strike="noStrike" kern="1200" cap="none" spc="0" normalizeH="0" baseline="0" noProof="0" dirty="0">
                          <a:solidFill>
                            <a:schemeClr val="tx1"/>
                          </a:solidFill>
                          <a:effectLst/>
                          <a:uLnTx/>
                          <a:uFillTx/>
                          <a:latin typeface="+mn-lt"/>
                          <a:ea typeface="+mn-ea"/>
                          <a:cs typeface="+mn-cs"/>
                        </a:rPr>
                        <a:t>to the directory</a:t>
                      </a:r>
                    </a:p>
                  </a:txBody>
                  <a:tcPr anchor="ctr"/>
                </a:tc>
                <a:extLst>
                  <a:ext uri="{0D108BD9-81ED-4DB2-BD59-A6C34878D82A}">
                    <a16:rowId xmlns:a16="http://schemas.microsoft.com/office/drawing/2014/main" val="3117938706"/>
                  </a:ext>
                </a:extLst>
              </a:tr>
              <a:tr h="639161">
                <a:tc>
                  <a:txBody>
                    <a:bodyPr/>
                    <a:lstStyle/>
                    <a:p>
                      <a:endParaRPr lang="en-US"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solidFill>
                          <a:effectLst/>
                          <a:uLnTx/>
                          <a:uFillTx/>
                          <a:latin typeface="+mn-lt"/>
                          <a:ea typeface="+mn-ea"/>
                          <a:cs typeface="+mn-cs"/>
                        </a:rPr>
                        <a:t>Restart the device</a:t>
                      </a:r>
                    </a:p>
                  </a:txBody>
                  <a:tcPr anchor="ctr"/>
                </a:tc>
                <a:extLst>
                  <a:ext uri="{0D108BD9-81ED-4DB2-BD59-A6C34878D82A}">
                    <a16:rowId xmlns:a16="http://schemas.microsoft.com/office/drawing/2014/main" val="1426226983"/>
                  </a:ext>
                </a:extLst>
              </a:tr>
            </a:tbl>
          </a:graphicData>
        </a:graphic>
      </p:graphicFrame>
      <p:sp>
        <p:nvSpPr>
          <p:cNvPr id="17" name="Freeform 5">
            <a:extLst>
              <a:ext uri="{FF2B5EF4-FFF2-40B4-BE49-F238E27FC236}">
                <a16:creationId xmlns:a16="http://schemas.microsoft.com/office/drawing/2014/main" id="{DACD2058-51F2-4AB2-AA86-CE9F5BF2BB0F}"/>
              </a:ext>
              <a:ext uri="{C183D7F6-B498-43B3-948B-1728B52AA6E4}">
                <adec:decorative xmlns:adec="http://schemas.microsoft.com/office/drawing/2017/decorative" val="1"/>
              </a:ext>
            </a:extLst>
          </p:cNvPr>
          <p:cNvSpPr>
            <a:spLocks noEditPoints="1"/>
          </p:cNvSpPr>
          <p:nvPr/>
        </p:nvSpPr>
        <p:spPr bwMode="auto">
          <a:xfrm>
            <a:off x="535799" y="1366290"/>
            <a:ext cx="333046" cy="333046"/>
          </a:xfrm>
          <a:custGeom>
            <a:avLst/>
            <a:gdLst>
              <a:gd name="T0" fmla="*/ 173 w 426"/>
              <a:gd name="T1" fmla="*/ 298 h 426"/>
              <a:gd name="T2" fmla="*/ 173 w 426"/>
              <a:gd name="T3" fmla="*/ 298 h 426"/>
              <a:gd name="T4" fmla="*/ 97 w 426"/>
              <a:gd name="T5" fmla="*/ 222 h 426"/>
              <a:gd name="T6" fmla="*/ 115 w 426"/>
              <a:gd name="T7" fmla="*/ 203 h 426"/>
              <a:gd name="T8" fmla="*/ 173 w 426"/>
              <a:gd name="T9" fmla="*/ 260 h 426"/>
              <a:gd name="T10" fmla="*/ 310 w 426"/>
              <a:gd name="T11" fmla="*/ 123 h 426"/>
              <a:gd name="T12" fmla="*/ 329 w 426"/>
              <a:gd name="T13" fmla="*/ 142 h 426"/>
              <a:gd name="T14" fmla="*/ 173 w 426"/>
              <a:gd name="T15" fmla="*/ 298 h 426"/>
              <a:gd name="T16" fmla="*/ 419 w 426"/>
              <a:gd name="T17" fmla="*/ 156 h 426"/>
              <a:gd name="T18" fmla="*/ 419 w 426"/>
              <a:gd name="T19" fmla="*/ 156 h 426"/>
              <a:gd name="T20" fmla="*/ 397 w 426"/>
              <a:gd name="T21" fmla="*/ 104 h 426"/>
              <a:gd name="T22" fmla="*/ 364 w 426"/>
              <a:gd name="T23" fmla="*/ 61 h 426"/>
              <a:gd name="T24" fmla="*/ 321 w 426"/>
              <a:gd name="T25" fmla="*/ 28 h 426"/>
              <a:gd name="T26" fmla="*/ 269 w 426"/>
              <a:gd name="T27" fmla="*/ 6 h 426"/>
              <a:gd name="T28" fmla="*/ 213 w 426"/>
              <a:gd name="T29" fmla="*/ 0 h 426"/>
              <a:gd name="T30" fmla="*/ 156 w 426"/>
              <a:gd name="T31" fmla="*/ 6 h 426"/>
              <a:gd name="T32" fmla="*/ 105 w 426"/>
              <a:gd name="T33" fmla="*/ 28 h 426"/>
              <a:gd name="T34" fmla="*/ 62 w 426"/>
              <a:gd name="T35" fmla="*/ 61 h 426"/>
              <a:gd name="T36" fmla="*/ 29 w 426"/>
              <a:gd name="T37" fmla="*/ 104 h 426"/>
              <a:gd name="T38" fmla="*/ 7 w 426"/>
              <a:gd name="T39" fmla="*/ 156 h 426"/>
              <a:gd name="T40" fmla="*/ 0 w 426"/>
              <a:gd name="T41" fmla="*/ 212 h 426"/>
              <a:gd name="T42" fmla="*/ 7 w 426"/>
              <a:gd name="T43" fmla="*/ 269 h 426"/>
              <a:gd name="T44" fmla="*/ 29 w 426"/>
              <a:gd name="T45" fmla="*/ 320 h 426"/>
              <a:gd name="T46" fmla="*/ 62 w 426"/>
              <a:gd name="T47" fmla="*/ 363 h 426"/>
              <a:gd name="T48" fmla="*/ 105 w 426"/>
              <a:gd name="T49" fmla="*/ 396 h 426"/>
              <a:gd name="T50" fmla="*/ 156 w 426"/>
              <a:gd name="T51" fmla="*/ 418 h 426"/>
              <a:gd name="T52" fmla="*/ 213 w 426"/>
              <a:gd name="T53" fmla="*/ 426 h 426"/>
              <a:gd name="T54" fmla="*/ 269 w 426"/>
              <a:gd name="T55" fmla="*/ 418 h 426"/>
              <a:gd name="T56" fmla="*/ 321 w 426"/>
              <a:gd name="T57" fmla="*/ 396 h 426"/>
              <a:gd name="T58" fmla="*/ 364 w 426"/>
              <a:gd name="T59" fmla="*/ 363 h 426"/>
              <a:gd name="T60" fmla="*/ 397 w 426"/>
              <a:gd name="T61" fmla="*/ 320 h 426"/>
              <a:gd name="T62" fmla="*/ 419 w 426"/>
              <a:gd name="T63" fmla="*/ 269 h 426"/>
              <a:gd name="T64" fmla="*/ 426 w 426"/>
              <a:gd name="T65" fmla="*/ 212 h 426"/>
              <a:gd name="T66" fmla="*/ 419 w 426"/>
              <a:gd name="T67" fmla="*/ 15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5" y="203"/>
                </a:lnTo>
                <a:lnTo>
                  <a:pt x="173" y="260"/>
                </a:lnTo>
                <a:lnTo>
                  <a:pt x="310" y="123"/>
                </a:lnTo>
                <a:lnTo>
                  <a:pt x="329" y="142"/>
                </a:lnTo>
                <a:lnTo>
                  <a:pt x="173" y="298"/>
                </a:lnTo>
                <a:close/>
                <a:moveTo>
                  <a:pt x="419" y="156"/>
                </a:moveTo>
                <a:lnTo>
                  <a:pt x="419" y="156"/>
                </a:lnTo>
                <a:cubicBezTo>
                  <a:pt x="413" y="137"/>
                  <a:pt x="406" y="120"/>
                  <a:pt x="397" y="104"/>
                </a:cubicBez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78D4"/>
              </a:solidFill>
              <a:effectLst/>
              <a:uLnTx/>
              <a:uFillTx/>
              <a:latin typeface="Segoe UI"/>
              <a:ea typeface="+mn-ea"/>
              <a:cs typeface="+mn-cs"/>
            </a:endParaRPr>
          </a:p>
        </p:txBody>
      </p:sp>
      <p:sp>
        <p:nvSpPr>
          <p:cNvPr id="19" name="Freeform 5">
            <a:extLst>
              <a:ext uri="{FF2B5EF4-FFF2-40B4-BE49-F238E27FC236}">
                <a16:creationId xmlns:a16="http://schemas.microsoft.com/office/drawing/2014/main" id="{2596C532-6DEE-4469-80C4-E07AD7525BAE}"/>
              </a:ext>
              <a:ext uri="{C183D7F6-B498-43B3-948B-1728B52AA6E4}">
                <adec:decorative xmlns:adec="http://schemas.microsoft.com/office/drawing/2017/decorative" val="1"/>
              </a:ext>
            </a:extLst>
          </p:cNvPr>
          <p:cNvSpPr>
            <a:spLocks noEditPoints="1"/>
          </p:cNvSpPr>
          <p:nvPr/>
        </p:nvSpPr>
        <p:spPr bwMode="auto">
          <a:xfrm>
            <a:off x="535799" y="1993669"/>
            <a:ext cx="333046" cy="333046"/>
          </a:xfrm>
          <a:custGeom>
            <a:avLst/>
            <a:gdLst>
              <a:gd name="T0" fmla="*/ 173 w 426"/>
              <a:gd name="T1" fmla="*/ 298 h 426"/>
              <a:gd name="T2" fmla="*/ 173 w 426"/>
              <a:gd name="T3" fmla="*/ 298 h 426"/>
              <a:gd name="T4" fmla="*/ 97 w 426"/>
              <a:gd name="T5" fmla="*/ 222 h 426"/>
              <a:gd name="T6" fmla="*/ 115 w 426"/>
              <a:gd name="T7" fmla="*/ 203 h 426"/>
              <a:gd name="T8" fmla="*/ 173 w 426"/>
              <a:gd name="T9" fmla="*/ 260 h 426"/>
              <a:gd name="T10" fmla="*/ 310 w 426"/>
              <a:gd name="T11" fmla="*/ 123 h 426"/>
              <a:gd name="T12" fmla="*/ 329 w 426"/>
              <a:gd name="T13" fmla="*/ 142 h 426"/>
              <a:gd name="T14" fmla="*/ 173 w 426"/>
              <a:gd name="T15" fmla="*/ 298 h 426"/>
              <a:gd name="T16" fmla="*/ 419 w 426"/>
              <a:gd name="T17" fmla="*/ 156 h 426"/>
              <a:gd name="T18" fmla="*/ 419 w 426"/>
              <a:gd name="T19" fmla="*/ 156 h 426"/>
              <a:gd name="T20" fmla="*/ 397 w 426"/>
              <a:gd name="T21" fmla="*/ 104 h 426"/>
              <a:gd name="T22" fmla="*/ 364 w 426"/>
              <a:gd name="T23" fmla="*/ 61 h 426"/>
              <a:gd name="T24" fmla="*/ 321 w 426"/>
              <a:gd name="T25" fmla="*/ 28 h 426"/>
              <a:gd name="T26" fmla="*/ 269 w 426"/>
              <a:gd name="T27" fmla="*/ 6 h 426"/>
              <a:gd name="T28" fmla="*/ 213 w 426"/>
              <a:gd name="T29" fmla="*/ 0 h 426"/>
              <a:gd name="T30" fmla="*/ 156 w 426"/>
              <a:gd name="T31" fmla="*/ 6 h 426"/>
              <a:gd name="T32" fmla="*/ 105 w 426"/>
              <a:gd name="T33" fmla="*/ 28 h 426"/>
              <a:gd name="T34" fmla="*/ 62 w 426"/>
              <a:gd name="T35" fmla="*/ 61 h 426"/>
              <a:gd name="T36" fmla="*/ 29 w 426"/>
              <a:gd name="T37" fmla="*/ 104 h 426"/>
              <a:gd name="T38" fmla="*/ 7 w 426"/>
              <a:gd name="T39" fmla="*/ 156 h 426"/>
              <a:gd name="T40" fmla="*/ 0 w 426"/>
              <a:gd name="T41" fmla="*/ 212 h 426"/>
              <a:gd name="T42" fmla="*/ 7 w 426"/>
              <a:gd name="T43" fmla="*/ 269 h 426"/>
              <a:gd name="T44" fmla="*/ 29 w 426"/>
              <a:gd name="T45" fmla="*/ 320 h 426"/>
              <a:gd name="T46" fmla="*/ 62 w 426"/>
              <a:gd name="T47" fmla="*/ 363 h 426"/>
              <a:gd name="T48" fmla="*/ 105 w 426"/>
              <a:gd name="T49" fmla="*/ 396 h 426"/>
              <a:gd name="T50" fmla="*/ 156 w 426"/>
              <a:gd name="T51" fmla="*/ 418 h 426"/>
              <a:gd name="T52" fmla="*/ 213 w 426"/>
              <a:gd name="T53" fmla="*/ 426 h 426"/>
              <a:gd name="T54" fmla="*/ 269 w 426"/>
              <a:gd name="T55" fmla="*/ 418 h 426"/>
              <a:gd name="T56" fmla="*/ 321 w 426"/>
              <a:gd name="T57" fmla="*/ 396 h 426"/>
              <a:gd name="T58" fmla="*/ 364 w 426"/>
              <a:gd name="T59" fmla="*/ 363 h 426"/>
              <a:gd name="T60" fmla="*/ 397 w 426"/>
              <a:gd name="T61" fmla="*/ 320 h 426"/>
              <a:gd name="T62" fmla="*/ 419 w 426"/>
              <a:gd name="T63" fmla="*/ 269 h 426"/>
              <a:gd name="T64" fmla="*/ 426 w 426"/>
              <a:gd name="T65" fmla="*/ 212 h 426"/>
              <a:gd name="T66" fmla="*/ 419 w 426"/>
              <a:gd name="T67" fmla="*/ 15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5" y="203"/>
                </a:lnTo>
                <a:lnTo>
                  <a:pt x="173" y="260"/>
                </a:lnTo>
                <a:lnTo>
                  <a:pt x="310" y="123"/>
                </a:lnTo>
                <a:lnTo>
                  <a:pt x="329" y="142"/>
                </a:lnTo>
                <a:lnTo>
                  <a:pt x="173" y="298"/>
                </a:lnTo>
                <a:close/>
                <a:moveTo>
                  <a:pt x="419" y="156"/>
                </a:moveTo>
                <a:lnTo>
                  <a:pt x="419" y="156"/>
                </a:lnTo>
                <a:cubicBezTo>
                  <a:pt x="413" y="137"/>
                  <a:pt x="406" y="120"/>
                  <a:pt x="397" y="104"/>
                </a:cubicBez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78D4"/>
              </a:solidFill>
              <a:effectLst/>
              <a:uLnTx/>
              <a:uFillTx/>
              <a:latin typeface="Segoe UI"/>
              <a:ea typeface="+mn-ea"/>
              <a:cs typeface="+mn-cs"/>
            </a:endParaRPr>
          </a:p>
        </p:txBody>
      </p:sp>
      <p:sp>
        <p:nvSpPr>
          <p:cNvPr id="26" name="Freeform 5">
            <a:extLst>
              <a:ext uri="{FF2B5EF4-FFF2-40B4-BE49-F238E27FC236}">
                <a16:creationId xmlns:a16="http://schemas.microsoft.com/office/drawing/2014/main" id="{0765FD10-9119-4040-AD45-B092FC56D7ED}"/>
              </a:ext>
              <a:ext uri="{C183D7F6-B498-43B3-948B-1728B52AA6E4}">
                <adec:decorative xmlns:adec="http://schemas.microsoft.com/office/drawing/2017/decorative" val="1"/>
              </a:ext>
            </a:extLst>
          </p:cNvPr>
          <p:cNvSpPr>
            <a:spLocks noEditPoints="1"/>
          </p:cNvSpPr>
          <p:nvPr/>
        </p:nvSpPr>
        <p:spPr bwMode="auto">
          <a:xfrm>
            <a:off x="535799" y="3248427"/>
            <a:ext cx="333046" cy="333046"/>
          </a:xfrm>
          <a:custGeom>
            <a:avLst/>
            <a:gdLst>
              <a:gd name="T0" fmla="*/ 173 w 426"/>
              <a:gd name="T1" fmla="*/ 298 h 426"/>
              <a:gd name="T2" fmla="*/ 173 w 426"/>
              <a:gd name="T3" fmla="*/ 298 h 426"/>
              <a:gd name="T4" fmla="*/ 97 w 426"/>
              <a:gd name="T5" fmla="*/ 222 h 426"/>
              <a:gd name="T6" fmla="*/ 115 w 426"/>
              <a:gd name="T7" fmla="*/ 203 h 426"/>
              <a:gd name="T8" fmla="*/ 173 w 426"/>
              <a:gd name="T9" fmla="*/ 260 h 426"/>
              <a:gd name="T10" fmla="*/ 310 w 426"/>
              <a:gd name="T11" fmla="*/ 123 h 426"/>
              <a:gd name="T12" fmla="*/ 329 w 426"/>
              <a:gd name="T13" fmla="*/ 142 h 426"/>
              <a:gd name="T14" fmla="*/ 173 w 426"/>
              <a:gd name="T15" fmla="*/ 298 h 426"/>
              <a:gd name="T16" fmla="*/ 419 w 426"/>
              <a:gd name="T17" fmla="*/ 156 h 426"/>
              <a:gd name="T18" fmla="*/ 419 w 426"/>
              <a:gd name="T19" fmla="*/ 156 h 426"/>
              <a:gd name="T20" fmla="*/ 397 w 426"/>
              <a:gd name="T21" fmla="*/ 104 h 426"/>
              <a:gd name="T22" fmla="*/ 364 w 426"/>
              <a:gd name="T23" fmla="*/ 61 h 426"/>
              <a:gd name="T24" fmla="*/ 321 w 426"/>
              <a:gd name="T25" fmla="*/ 28 h 426"/>
              <a:gd name="T26" fmla="*/ 269 w 426"/>
              <a:gd name="T27" fmla="*/ 6 h 426"/>
              <a:gd name="T28" fmla="*/ 213 w 426"/>
              <a:gd name="T29" fmla="*/ 0 h 426"/>
              <a:gd name="T30" fmla="*/ 156 w 426"/>
              <a:gd name="T31" fmla="*/ 6 h 426"/>
              <a:gd name="T32" fmla="*/ 105 w 426"/>
              <a:gd name="T33" fmla="*/ 28 h 426"/>
              <a:gd name="T34" fmla="*/ 62 w 426"/>
              <a:gd name="T35" fmla="*/ 61 h 426"/>
              <a:gd name="T36" fmla="*/ 29 w 426"/>
              <a:gd name="T37" fmla="*/ 104 h 426"/>
              <a:gd name="T38" fmla="*/ 7 w 426"/>
              <a:gd name="T39" fmla="*/ 156 h 426"/>
              <a:gd name="T40" fmla="*/ 0 w 426"/>
              <a:gd name="T41" fmla="*/ 212 h 426"/>
              <a:gd name="T42" fmla="*/ 7 w 426"/>
              <a:gd name="T43" fmla="*/ 269 h 426"/>
              <a:gd name="T44" fmla="*/ 29 w 426"/>
              <a:gd name="T45" fmla="*/ 320 h 426"/>
              <a:gd name="T46" fmla="*/ 62 w 426"/>
              <a:gd name="T47" fmla="*/ 363 h 426"/>
              <a:gd name="T48" fmla="*/ 105 w 426"/>
              <a:gd name="T49" fmla="*/ 396 h 426"/>
              <a:gd name="T50" fmla="*/ 156 w 426"/>
              <a:gd name="T51" fmla="*/ 418 h 426"/>
              <a:gd name="T52" fmla="*/ 213 w 426"/>
              <a:gd name="T53" fmla="*/ 426 h 426"/>
              <a:gd name="T54" fmla="*/ 269 w 426"/>
              <a:gd name="T55" fmla="*/ 418 h 426"/>
              <a:gd name="T56" fmla="*/ 321 w 426"/>
              <a:gd name="T57" fmla="*/ 396 h 426"/>
              <a:gd name="T58" fmla="*/ 364 w 426"/>
              <a:gd name="T59" fmla="*/ 363 h 426"/>
              <a:gd name="T60" fmla="*/ 397 w 426"/>
              <a:gd name="T61" fmla="*/ 320 h 426"/>
              <a:gd name="T62" fmla="*/ 419 w 426"/>
              <a:gd name="T63" fmla="*/ 269 h 426"/>
              <a:gd name="T64" fmla="*/ 426 w 426"/>
              <a:gd name="T65" fmla="*/ 212 h 426"/>
              <a:gd name="T66" fmla="*/ 419 w 426"/>
              <a:gd name="T67" fmla="*/ 15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5" y="203"/>
                </a:lnTo>
                <a:lnTo>
                  <a:pt x="173" y="260"/>
                </a:lnTo>
                <a:lnTo>
                  <a:pt x="310" y="123"/>
                </a:lnTo>
                <a:lnTo>
                  <a:pt x="329" y="142"/>
                </a:lnTo>
                <a:lnTo>
                  <a:pt x="173" y="298"/>
                </a:lnTo>
                <a:close/>
                <a:moveTo>
                  <a:pt x="419" y="156"/>
                </a:moveTo>
                <a:lnTo>
                  <a:pt x="419" y="156"/>
                </a:lnTo>
                <a:cubicBezTo>
                  <a:pt x="413" y="137"/>
                  <a:pt x="406" y="120"/>
                  <a:pt x="397" y="104"/>
                </a:cubicBez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78D4"/>
              </a:solidFill>
              <a:effectLst/>
              <a:uLnTx/>
              <a:uFillTx/>
              <a:latin typeface="Segoe UI"/>
              <a:ea typeface="+mn-ea"/>
              <a:cs typeface="+mn-cs"/>
            </a:endParaRPr>
          </a:p>
        </p:txBody>
      </p:sp>
      <p:sp>
        <p:nvSpPr>
          <p:cNvPr id="27" name="Freeform 5">
            <a:extLst>
              <a:ext uri="{FF2B5EF4-FFF2-40B4-BE49-F238E27FC236}">
                <a16:creationId xmlns:a16="http://schemas.microsoft.com/office/drawing/2014/main" id="{9323E4A4-7E86-4788-A2C9-C0FA507FE691}"/>
              </a:ext>
              <a:ext uri="{C183D7F6-B498-43B3-948B-1728B52AA6E4}">
                <adec:decorative xmlns:adec="http://schemas.microsoft.com/office/drawing/2017/decorative" val="1"/>
              </a:ext>
            </a:extLst>
          </p:cNvPr>
          <p:cNvSpPr>
            <a:spLocks noEditPoints="1"/>
          </p:cNvSpPr>
          <p:nvPr/>
        </p:nvSpPr>
        <p:spPr bwMode="auto">
          <a:xfrm>
            <a:off x="535799" y="2621048"/>
            <a:ext cx="333046" cy="333046"/>
          </a:xfrm>
          <a:custGeom>
            <a:avLst/>
            <a:gdLst>
              <a:gd name="T0" fmla="*/ 173 w 426"/>
              <a:gd name="T1" fmla="*/ 298 h 426"/>
              <a:gd name="T2" fmla="*/ 173 w 426"/>
              <a:gd name="T3" fmla="*/ 298 h 426"/>
              <a:gd name="T4" fmla="*/ 97 w 426"/>
              <a:gd name="T5" fmla="*/ 222 h 426"/>
              <a:gd name="T6" fmla="*/ 115 w 426"/>
              <a:gd name="T7" fmla="*/ 203 h 426"/>
              <a:gd name="T8" fmla="*/ 173 w 426"/>
              <a:gd name="T9" fmla="*/ 260 h 426"/>
              <a:gd name="T10" fmla="*/ 310 w 426"/>
              <a:gd name="T11" fmla="*/ 123 h 426"/>
              <a:gd name="T12" fmla="*/ 329 w 426"/>
              <a:gd name="T13" fmla="*/ 142 h 426"/>
              <a:gd name="T14" fmla="*/ 173 w 426"/>
              <a:gd name="T15" fmla="*/ 298 h 426"/>
              <a:gd name="T16" fmla="*/ 419 w 426"/>
              <a:gd name="T17" fmla="*/ 156 h 426"/>
              <a:gd name="T18" fmla="*/ 419 w 426"/>
              <a:gd name="T19" fmla="*/ 156 h 426"/>
              <a:gd name="T20" fmla="*/ 397 w 426"/>
              <a:gd name="T21" fmla="*/ 104 h 426"/>
              <a:gd name="T22" fmla="*/ 364 w 426"/>
              <a:gd name="T23" fmla="*/ 61 h 426"/>
              <a:gd name="T24" fmla="*/ 321 w 426"/>
              <a:gd name="T25" fmla="*/ 28 h 426"/>
              <a:gd name="T26" fmla="*/ 269 w 426"/>
              <a:gd name="T27" fmla="*/ 6 h 426"/>
              <a:gd name="T28" fmla="*/ 213 w 426"/>
              <a:gd name="T29" fmla="*/ 0 h 426"/>
              <a:gd name="T30" fmla="*/ 156 w 426"/>
              <a:gd name="T31" fmla="*/ 6 h 426"/>
              <a:gd name="T32" fmla="*/ 105 w 426"/>
              <a:gd name="T33" fmla="*/ 28 h 426"/>
              <a:gd name="T34" fmla="*/ 62 w 426"/>
              <a:gd name="T35" fmla="*/ 61 h 426"/>
              <a:gd name="T36" fmla="*/ 29 w 426"/>
              <a:gd name="T37" fmla="*/ 104 h 426"/>
              <a:gd name="T38" fmla="*/ 7 w 426"/>
              <a:gd name="T39" fmla="*/ 156 h 426"/>
              <a:gd name="T40" fmla="*/ 0 w 426"/>
              <a:gd name="T41" fmla="*/ 212 h 426"/>
              <a:gd name="T42" fmla="*/ 7 w 426"/>
              <a:gd name="T43" fmla="*/ 269 h 426"/>
              <a:gd name="T44" fmla="*/ 29 w 426"/>
              <a:gd name="T45" fmla="*/ 320 h 426"/>
              <a:gd name="T46" fmla="*/ 62 w 426"/>
              <a:gd name="T47" fmla="*/ 363 h 426"/>
              <a:gd name="T48" fmla="*/ 105 w 426"/>
              <a:gd name="T49" fmla="*/ 396 h 426"/>
              <a:gd name="T50" fmla="*/ 156 w 426"/>
              <a:gd name="T51" fmla="*/ 418 h 426"/>
              <a:gd name="T52" fmla="*/ 213 w 426"/>
              <a:gd name="T53" fmla="*/ 426 h 426"/>
              <a:gd name="T54" fmla="*/ 269 w 426"/>
              <a:gd name="T55" fmla="*/ 418 h 426"/>
              <a:gd name="T56" fmla="*/ 321 w 426"/>
              <a:gd name="T57" fmla="*/ 396 h 426"/>
              <a:gd name="T58" fmla="*/ 364 w 426"/>
              <a:gd name="T59" fmla="*/ 363 h 426"/>
              <a:gd name="T60" fmla="*/ 397 w 426"/>
              <a:gd name="T61" fmla="*/ 320 h 426"/>
              <a:gd name="T62" fmla="*/ 419 w 426"/>
              <a:gd name="T63" fmla="*/ 269 h 426"/>
              <a:gd name="T64" fmla="*/ 426 w 426"/>
              <a:gd name="T65" fmla="*/ 212 h 426"/>
              <a:gd name="T66" fmla="*/ 419 w 426"/>
              <a:gd name="T67" fmla="*/ 15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5" y="203"/>
                </a:lnTo>
                <a:lnTo>
                  <a:pt x="173" y="260"/>
                </a:lnTo>
                <a:lnTo>
                  <a:pt x="310" y="123"/>
                </a:lnTo>
                <a:lnTo>
                  <a:pt x="329" y="142"/>
                </a:lnTo>
                <a:lnTo>
                  <a:pt x="173" y="298"/>
                </a:lnTo>
                <a:close/>
                <a:moveTo>
                  <a:pt x="419" y="156"/>
                </a:moveTo>
                <a:lnTo>
                  <a:pt x="419" y="156"/>
                </a:lnTo>
                <a:cubicBezTo>
                  <a:pt x="413" y="137"/>
                  <a:pt x="406" y="120"/>
                  <a:pt x="397" y="104"/>
                </a:cubicBez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78D4"/>
              </a:solidFill>
              <a:effectLst/>
              <a:uLnTx/>
              <a:uFillTx/>
              <a:latin typeface="Segoe UI"/>
              <a:ea typeface="+mn-ea"/>
              <a:cs typeface="+mn-cs"/>
            </a:endParaRPr>
          </a:p>
        </p:txBody>
      </p:sp>
    </p:spTree>
    <p:extLst>
      <p:ext uri="{BB962C8B-B14F-4D97-AF65-F5344CB8AC3E}">
        <p14:creationId xmlns:p14="http://schemas.microsoft.com/office/powerpoint/2010/main" val="397834550"/>
      </p:ext>
    </p:extLst>
  </p:cSld>
  <p:clrMapOvr>
    <a:masterClrMapping/>
  </p:clrMapOvr>
  <p:transition>
    <p:fad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216" y="1864180"/>
            <a:ext cx="7227695" cy="997196"/>
          </a:xfrm>
        </p:spPr>
        <p:txBody>
          <a:bodyPr/>
          <a:lstStyle/>
          <a:p>
            <a:r>
              <a:rPr lang="en-US" dirty="0"/>
              <a:t>Remote Management using PowerShell</a:t>
            </a:r>
            <a:endParaRPr lang="en-US" sz="2800" i="1" dirty="0">
              <a:latin typeface="+mn-lt"/>
            </a:endParaRPr>
          </a:p>
        </p:txBody>
      </p:sp>
    </p:spTree>
    <p:extLst>
      <p:ext uri="{BB962C8B-B14F-4D97-AF65-F5344CB8AC3E}">
        <p14:creationId xmlns:p14="http://schemas.microsoft.com/office/powerpoint/2010/main" val="2465745139"/>
      </p:ext>
    </p:extLst>
  </p:cSld>
  <p:clrMapOvr>
    <a:masterClrMapping/>
  </p:clrMapOvr>
  <p:transition>
    <p:fade/>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What is PowerShell</a:t>
            </a:r>
          </a:p>
        </p:txBody>
      </p:sp>
      <p:sp>
        <p:nvSpPr>
          <p:cNvPr id="6" name="Text Placeholder 5"/>
          <p:cNvSpPr>
            <a:spLocks noGrp="1"/>
          </p:cNvSpPr>
          <p:nvPr>
            <p:ph type="body" sz="quarter" idx="10"/>
          </p:nvPr>
        </p:nvSpPr>
        <p:spPr/>
        <p:txBody>
          <a:bodyPr/>
          <a:lstStyle/>
          <a:p>
            <a:br>
              <a:rPr lang="en-US" dirty="0"/>
            </a:br>
            <a:endParaRPr lang="en-US" dirty="0"/>
          </a:p>
        </p:txBody>
      </p:sp>
      <p:sp>
        <p:nvSpPr>
          <p:cNvPr id="23" name="Rectangle 22">
            <a:extLst>
              <a:ext uri="{FF2B5EF4-FFF2-40B4-BE49-F238E27FC236}">
                <a16:creationId xmlns:a16="http://schemas.microsoft.com/office/drawing/2014/main" id="{DBBD7F97-76EE-417F-AD33-7C107F5B15CF}"/>
              </a:ext>
            </a:extLst>
          </p:cNvPr>
          <p:cNvSpPr/>
          <p:nvPr/>
        </p:nvSpPr>
        <p:spPr>
          <a:xfrm>
            <a:off x="586390" y="1605819"/>
            <a:ext cx="10141640" cy="1031051"/>
          </a:xfrm>
          <a:prstGeom prst="rect">
            <a:avLst/>
          </a:prstGeom>
        </p:spPr>
        <p:txBody>
          <a:bodyPr wrap="square" lIns="0" tIns="0">
            <a:spAutoFit/>
          </a:bodyPr>
          <a:lstStyle/>
          <a:p>
            <a:r>
              <a:rPr lang="en-US" sz="1600" dirty="0"/>
              <a:t>Windows PowerShell is a Windows command-line shell designed especially for system administrators. </a:t>
            </a:r>
          </a:p>
          <a:p>
            <a:endParaRPr lang="en-US" sz="1600" dirty="0"/>
          </a:p>
          <a:p>
            <a:r>
              <a:rPr lang="en-US" sz="1600" dirty="0"/>
              <a:t>Windows PowerShell includes an interactive prompt and a scripting environment that can be used independently or in combination.</a:t>
            </a:r>
          </a:p>
        </p:txBody>
      </p:sp>
      <p:pic>
        <p:nvPicPr>
          <p:cNvPr id="24" name="Picture 23">
            <a:extLst>
              <a:ext uri="{FF2B5EF4-FFF2-40B4-BE49-F238E27FC236}">
                <a16:creationId xmlns:a16="http://schemas.microsoft.com/office/drawing/2014/main" id="{A2741F77-71EE-482A-BFC0-52A65CDD166D}"/>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580037" y="3057869"/>
            <a:ext cx="6163663" cy="2276793"/>
          </a:xfrm>
          <a:prstGeom prst="rect">
            <a:avLst/>
          </a:prstGeom>
          <a:solidFill>
            <a:srgbClr val="FFFFFF"/>
          </a:solidFill>
          <a:effectLst>
            <a:outerShdw blurRad="127000" sx="101000" sy="101000" algn="ctr" rotWithShape="0">
              <a:srgbClr val="000000">
                <a:alpha val="30000"/>
              </a:srgbClr>
            </a:outerShdw>
          </a:effectLst>
        </p:spPr>
      </p:pic>
    </p:spTree>
    <p:extLst>
      <p:ext uri="{BB962C8B-B14F-4D97-AF65-F5344CB8AC3E}">
        <p14:creationId xmlns:p14="http://schemas.microsoft.com/office/powerpoint/2010/main" val="3161873816"/>
      </p:ext>
    </p:extLst>
  </p:cSld>
  <p:clrMapOvr>
    <a:masterClrMapping/>
  </p:clrMapOvr>
  <p:transition>
    <p:fade/>
  </p:transition>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Title 16"/>
          <p:cNvSpPr>
            <a:spLocks noGrp="1"/>
          </p:cNvSpPr>
          <p:nvPr>
            <p:ph type="title"/>
          </p:nvPr>
        </p:nvSpPr>
        <p:spPr>
          <a:xfrm>
            <a:off x="588263" y="457200"/>
            <a:ext cx="11018520" cy="666750"/>
          </a:xfrm>
          <a:prstGeom prst="rect">
            <a:avLst/>
          </a:prstGeom>
        </p:spPr>
        <p:txBody>
          <a:bodyPr wrap="square" anchor="t">
            <a:noAutofit/>
          </a:bodyPr>
          <a:lstStyle/>
          <a:p>
            <a:r>
              <a:rPr lang="en-US" dirty="0"/>
              <a:t>Remote management </a:t>
            </a:r>
            <a:br>
              <a:rPr lang="en-US" dirty="0"/>
            </a:br>
            <a:r>
              <a:rPr lang="en-US" dirty="0"/>
              <a:t>using PowerShell</a:t>
            </a:r>
          </a:p>
        </p:txBody>
      </p:sp>
      <p:sp>
        <p:nvSpPr>
          <p:cNvPr id="6" name="Text Placeholder 5"/>
          <p:cNvSpPr>
            <a:spLocks noGrp="1"/>
          </p:cNvSpPr>
          <p:nvPr>
            <p:ph type="body" sz="quarter" idx="10"/>
          </p:nvPr>
        </p:nvSpPr>
        <p:spPr>
          <a:xfrm>
            <a:off x="586390" y="1605819"/>
            <a:ext cx="4309460" cy="4709255"/>
          </a:xfrm>
          <a:prstGeom prst="rect">
            <a:avLst/>
          </a:prstGeom>
        </p:spPr>
        <p:txBody>
          <a:bodyPr wrap="square">
            <a:normAutofit/>
          </a:bodyPr>
          <a:lstStyle/>
          <a:p>
            <a:pPr marL="0" indent="0">
              <a:lnSpc>
                <a:spcPct val="100000"/>
              </a:lnSpc>
              <a:buNone/>
            </a:pPr>
            <a:r>
              <a:rPr lang="en-US" sz="1600" dirty="0">
                <a:solidFill>
                  <a:schemeClr val="accent1"/>
                </a:solidFill>
                <a:latin typeface="+mj-lt"/>
              </a:rPr>
              <a:t>You can perform the following management operations remotely by using PowerShell</a:t>
            </a:r>
          </a:p>
          <a:p>
            <a:pPr lvl="0">
              <a:lnSpc>
                <a:spcPct val="100000"/>
              </a:lnSpc>
            </a:pPr>
            <a:r>
              <a:rPr lang="en-US" sz="1400" dirty="0">
                <a:solidFill>
                  <a:schemeClr val="tx1"/>
                </a:solidFill>
              </a:rPr>
              <a:t>Get attached devices</a:t>
            </a:r>
          </a:p>
          <a:p>
            <a:pPr>
              <a:lnSpc>
                <a:spcPct val="100000"/>
              </a:lnSpc>
            </a:pPr>
            <a:r>
              <a:rPr lang="en-US" sz="1400" dirty="0">
                <a:solidFill>
                  <a:schemeClr val="tx1"/>
                </a:solidFill>
              </a:rPr>
              <a:t>Get app status</a:t>
            </a:r>
          </a:p>
          <a:p>
            <a:pPr>
              <a:lnSpc>
                <a:spcPct val="100000"/>
              </a:lnSpc>
            </a:pPr>
            <a:r>
              <a:rPr lang="en-US" sz="1400" dirty="0">
                <a:solidFill>
                  <a:schemeClr val="tx1"/>
                </a:solidFill>
              </a:rPr>
              <a:t>Get system info</a:t>
            </a:r>
          </a:p>
          <a:p>
            <a:pPr>
              <a:lnSpc>
                <a:spcPct val="100000"/>
              </a:lnSpc>
            </a:pPr>
            <a:r>
              <a:rPr lang="en-US" sz="1400" dirty="0">
                <a:solidFill>
                  <a:schemeClr val="tx1"/>
                </a:solidFill>
              </a:rPr>
              <a:t>Reboot system</a:t>
            </a:r>
          </a:p>
          <a:p>
            <a:pPr>
              <a:lnSpc>
                <a:spcPct val="100000"/>
              </a:lnSpc>
            </a:pPr>
            <a:r>
              <a:rPr lang="en-US" sz="1400" dirty="0">
                <a:solidFill>
                  <a:schemeClr val="tx1"/>
                </a:solidFill>
              </a:rPr>
              <a:t>Retrieve logs</a:t>
            </a:r>
          </a:p>
          <a:p>
            <a:pPr>
              <a:lnSpc>
                <a:spcPct val="100000"/>
              </a:lnSpc>
            </a:pPr>
            <a:r>
              <a:rPr lang="en-US" sz="1400" dirty="0">
                <a:solidFill>
                  <a:schemeClr val="tx1"/>
                </a:solidFill>
              </a:rPr>
              <a:t>Transfer files (requires a domain-joined Microsoft Teams Rooms)</a:t>
            </a:r>
          </a:p>
        </p:txBody>
      </p:sp>
      <p:pic>
        <p:nvPicPr>
          <p:cNvPr id="4" name="Picture 3">
            <a:extLst>
              <a:ext uri="{FF2B5EF4-FFF2-40B4-BE49-F238E27FC236}">
                <a16:creationId xmlns:a16="http://schemas.microsoft.com/office/drawing/2014/main" id="{CE110B39-2657-4DF1-A394-8CF76D155BFE}"/>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6196405" y="0"/>
            <a:ext cx="5995595" cy="6858000"/>
          </a:xfrm>
          <a:prstGeom prst="rect">
            <a:avLst/>
          </a:prstGeom>
          <a:noFill/>
        </p:spPr>
      </p:pic>
    </p:spTree>
    <p:extLst>
      <p:ext uri="{BB962C8B-B14F-4D97-AF65-F5344CB8AC3E}">
        <p14:creationId xmlns:p14="http://schemas.microsoft.com/office/powerpoint/2010/main" val="3849674516"/>
      </p:ext>
    </p:extLst>
  </p:cSld>
  <p:clrMapOvr>
    <a:masterClrMapping/>
  </p:clrMapOvr>
  <p:transition>
    <p:fade/>
  </p:transition>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687AC-F43F-4C41-8CB6-A67E1E0E1725}"/>
              </a:ext>
            </a:extLst>
          </p:cNvPr>
          <p:cNvSpPr>
            <a:spLocks noGrp="1"/>
          </p:cNvSpPr>
          <p:nvPr>
            <p:ph type="title"/>
          </p:nvPr>
        </p:nvSpPr>
        <p:spPr>
          <a:prstGeom prst="rect">
            <a:avLst/>
          </a:prstGeom>
        </p:spPr>
        <p:txBody>
          <a:bodyPr wrap="square" anchor="ctr">
            <a:normAutofit/>
          </a:bodyPr>
          <a:lstStyle/>
          <a:p>
            <a:r>
              <a:rPr lang="en-US" dirty="0"/>
              <a:t>Enable remote PowerShell</a:t>
            </a:r>
          </a:p>
        </p:txBody>
      </p:sp>
      <p:sp>
        <p:nvSpPr>
          <p:cNvPr id="13" name="Text Placeholder 2">
            <a:extLst>
              <a:ext uri="{FF2B5EF4-FFF2-40B4-BE49-F238E27FC236}">
                <a16:creationId xmlns:a16="http://schemas.microsoft.com/office/drawing/2014/main" id="{784539E1-8F7A-468A-905E-30F2A7D060AD}"/>
              </a:ext>
            </a:extLst>
          </p:cNvPr>
          <p:cNvSpPr>
            <a:spLocks noGrp="1"/>
          </p:cNvSpPr>
          <p:nvPr>
            <p:ph type="body" sz="quarter" idx="10"/>
          </p:nvPr>
        </p:nvSpPr>
        <p:spPr>
          <a:xfrm>
            <a:off x="589565" y="1624869"/>
            <a:ext cx="4814285" cy="4042505"/>
          </a:xfrm>
          <a:prstGeom prst="rect">
            <a:avLst/>
          </a:prstGeom>
        </p:spPr>
        <p:txBody>
          <a:bodyPr wrap="square" anchor="t">
            <a:noAutofit/>
          </a:bodyPr>
          <a:lstStyle/>
          <a:p>
            <a:pPr>
              <a:lnSpc>
                <a:spcPct val="90000"/>
              </a:lnSpc>
              <a:spcBef>
                <a:spcPts val="600"/>
              </a:spcBef>
              <a:spcAft>
                <a:spcPts val="600"/>
              </a:spcAft>
            </a:pPr>
            <a:r>
              <a:rPr lang="en-US" sz="1600" dirty="0"/>
              <a:t>Sign in as Admin on a Microsoft Teams Rooms device</a:t>
            </a:r>
          </a:p>
          <a:p>
            <a:pPr>
              <a:lnSpc>
                <a:spcPct val="90000"/>
              </a:lnSpc>
              <a:spcBef>
                <a:spcPts val="600"/>
              </a:spcBef>
              <a:spcAft>
                <a:spcPts val="600"/>
              </a:spcAft>
            </a:pPr>
            <a:r>
              <a:rPr lang="en-US" sz="1600" dirty="0"/>
              <a:t>Open an elevated PowerShell command prompt</a:t>
            </a:r>
          </a:p>
          <a:p>
            <a:pPr>
              <a:lnSpc>
                <a:spcPct val="90000"/>
              </a:lnSpc>
              <a:spcBef>
                <a:spcPts val="600"/>
              </a:spcBef>
              <a:spcAft>
                <a:spcPts val="600"/>
              </a:spcAft>
            </a:pPr>
            <a:r>
              <a:rPr lang="en-US" sz="1600" dirty="0"/>
              <a:t>Enter the following command</a:t>
            </a:r>
          </a:p>
          <a:p>
            <a:pPr marL="288925">
              <a:lnSpc>
                <a:spcPct val="90000"/>
              </a:lnSpc>
              <a:spcBef>
                <a:spcPts val="600"/>
              </a:spcBef>
              <a:spcAft>
                <a:spcPts val="600"/>
              </a:spcAft>
            </a:pPr>
            <a:r>
              <a:rPr lang="en-US" sz="1600" dirty="0">
                <a:solidFill>
                  <a:srgbClr val="4B53BC"/>
                </a:solidFill>
                <a:latin typeface="Consolas" panose="020B0609020204030204" pitchFamily="49" charset="0"/>
              </a:rPr>
              <a:t>Enable-PSRemoting –force</a:t>
            </a:r>
          </a:p>
          <a:p>
            <a:pPr>
              <a:lnSpc>
                <a:spcPct val="90000"/>
              </a:lnSpc>
              <a:spcBef>
                <a:spcPts val="600"/>
              </a:spcBef>
              <a:spcAft>
                <a:spcPts val="600"/>
              </a:spcAft>
            </a:pPr>
            <a:endParaRPr lang="en-US" sz="1600" dirty="0"/>
          </a:p>
          <a:p>
            <a:pPr>
              <a:lnSpc>
                <a:spcPct val="90000"/>
              </a:lnSpc>
              <a:spcBef>
                <a:spcPts val="600"/>
              </a:spcBef>
              <a:spcAft>
                <a:spcPts val="600"/>
              </a:spcAft>
            </a:pPr>
            <a:r>
              <a:rPr lang="en-US" sz="1600" dirty="0">
                <a:solidFill>
                  <a:srgbClr val="4B53BC"/>
                </a:solidFill>
                <a:latin typeface="+mj-lt"/>
              </a:rPr>
              <a:t>Once Enabled</a:t>
            </a:r>
          </a:p>
          <a:p>
            <a:pPr>
              <a:lnSpc>
                <a:spcPct val="90000"/>
              </a:lnSpc>
              <a:spcBef>
                <a:spcPts val="600"/>
              </a:spcBef>
              <a:spcAft>
                <a:spcPts val="600"/>
              </a:spcAft>
            </a:pPr>
            <a:r>
              <a:rPr lang="en-US" sz="1400" dirty="0"/>
              <a:t>Sign into a PC with account that has permission to run PowerShell commands on a Teams Rooms device</a:t>
            </a:r>
          </a:p>
          <a:p>
            <a:pPr>
              <a:lnSpc>
                <a:spcPct val="90000"/>
              </a:lnSpc>
              <a:spcBef>
                <a:spcPts val="600"/>
              </a:spcBef>
              <a:spcAft>
                <a:spcPts val="600"/>
              </a:spcAft>
            </a:pPr>
            <a:r>
              <a:rPr lang="en-US" sz="1400" dirty="0"/>
              <a:t>Open a regular PowerShell command prompt on the PC</a:t>
            </a:r>
          </a:p>
        </p:txBody>
      </p:sp>
      <p:pic>
        <p:nvPicPr>
          <p:cNvPr id="4" name="Picture 3">
            <a:extLst>
              <a:ext uri="{FF2B5EF4-FFF2-40B4-BE49-F238E27FC236}">
                <a16:creationId xmlns:a16="http://schemas.microsoft.com/office/drawing/2014/main" id="{19F0E1FD-DA7A-1740-98A5-50EC0D5C9AB2}"/>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6205369" y="0"/>
            <a:ext cx="5986631" cy="6858000"/>
          </a:xfrm>
          <a:prstGeom prst="rect">
            <a:avLst/>
          </a:prstGeom>
        </p:spPr>
      </p:pic>
      <p:pic>
        <p:nvPicPr>
          <p:cNvPr id="10" name="Picture 9">
            <a:extLst>
              <a:ext uri="{FF2B5EF4-FFF2-40B4-BE49-F238E27FC236}">
                <a16:creationId xmlns:a16="http://schemas.microsoft.com/office/drawing/2014/main" id="{E63F0942-7C21-473C-917C-0E9D78233D74}"/>
              </a:ext>
              <a:ext uri="{C183D7F6-B498-43B3-948B-1728B52AA6E4}">
                <adec:decorative xmlns:adec="http://schemas.microsoft.com/office/drawing/2017/decorative" val="1"/>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6141060" y="0"/>
            <a:ext cx="6151386" cy="6858000"/>
          </a:xfrm>
          <a:prstGeom prst="rect">
            <a:avLst/>
          </a:prstGeom>
        </p:spPr>
      </p:pic>
    </p:spTree>
    <p:extLst>
      <p:ext uri="{BB962C8B-B14F-4D97-AF65-F5344CB8AC3E}">
        <p14:creationId xmlns:p14="http://schemas.microsoft.com/office/powerpoint/2010/main" val="31971651"/>
      </p:ext>
    </p:extLst>
  </p:cSld>
  <p:clrMapOvr>
    <a:masterClrMapping/>
  </p:clrMapOvr>
  <p:transition>
    <p:fade/>
  </p:transition>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EAAC611-7597-4D90-8EB2-CB368376DB73}"/>
              </a:ext>
              <a:ext uri="{C183D7F6-B498-43B3-948B-1728B52AA6E4}">
                <adec:decorative xmlns:adec="http://schemas.microsoft.com/office/drawing/2017/decorative" val="1"/>
              </a:ext>
            </a:extLst>
          </p:cNvPr>
          <p:cNvSpPr/>
          <p:nvPr/>
        </p:nvSpPr>
        <p:spPr bwMode="auto">
          <a:xfrm>
            <a:off x="0" y="1604943"/>
            <a:ext cx="12191999" cy="4173967"/>
          </a:xfrm>
          <a:prstGeom prst="rect">
            <a:avLst/>
          </a:prstGeom>
          <a:solidFill>
            <a:srgbClr val="01245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B43FD09C-3B10-4B62-BFDC-A7CA5B3C9C8B}"/>
              </a:ext>
            </a:extLst>
          </p:cNvPr>
          <p:cNvSpPr>
            <a:spLocks noGrp="1"/>
          </p:cNvSpPr>
          <p:nvPr>
            <p:ph type="title"/>
          </p:nvPr>
        </p:nvSpPr>
        <p:spPr/>
        <p:txBody>
          <a:bodyPr/>
          <a:lstStyle/>
          <a:p>
            <a:r>
              <a:rPr lang="en-US" dirty="0"/>
              <a:t>Get attached devices</a:t>
            </a:r>
          </a:p>
        </p:txBody>
      </p:sp>
      <p:pic>
        <p:nvPicPr>
          <p:cNvPr id="4" name="Picture 3">
            <a:extLst>
              <a:ext uri="{FF2B5EF4-FFF2-40B4-BE49-F238E27FC236}">
                <a16:creationId xmlns:a16="http://schemas.microsoft.com/office/drawing/2014/main" id="{CFDA7772-C46B-4BA7-9A53-C4A329817044}"/>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570156" y="1832073"/>
            <a:ext cx="4346089" cy="3801124"/>
          </a:xfrm>
          <a:prstGeom prst="rect">
            <a:avLst/>
          </a:prstGeom>
          <a:noFill/>
        </p:spPr>
      </p:pic>
      <p:pic>
        <p:nvPicPr>
          <p:cNvPr id="18" name="Picture 17">
            <a:extLst>
              <a:ext uri="{FF2B5EF4-FFF2-40B4-BE49-F238E27FC236}">
                <a16:creationId xmlns:a16="http://schemas.microsoft.com/office/drawing/2014/main" id="{9EB8E1F1-7B45-EC40-B33F-5009AD421E56}"/>
              </a:ext>
              <a:ext uri="{C183D7F6-B498-43B3-948B-1728B52AA6E4}">
                <adec:decorative xmlns:adec="http://schemas.microsoft.com/office/drawing/2017/decorative" val="1"/>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6424110" y="1620594"/>
            <a:ext cx="4346089" cy="1695814"/>
          </a:xfrm>
          <a:prstGeom prst="rect">
            <a:avLst/>
          </a:prstGeom>
          <a:noFill/>
        </p:spPr>
      </p:pic>
      <p:cxnSp>
        <p:nvCxnSpPr>
          <p:cNvPr id="12" name="Straight Connector 11">
            <a:extLst>
              <a:ext uri="{FF2B5EF4-FFF2-40B4-BE49-F238E27FC236}">
                <a16:creationId xmlns:a16="http://schemas.microsoft.com/office/drawing/2014/main" id="{7B509228-7912-FA48-86D9-8F24C12FE4CD}"/>
              </a:ext>
              <a:ext uri="{C183D7F6-B498-43B3-948B-1728B52AA6E4}">
                <adec:decorative xmlns:adec="http://schemas.microsoft.com/office/drawing/2017/decorative" val="1"/>
              </a:ext>
            </a:extLst>
          </p:cNvPr>
          <p:cNvCxnSpPr>
            <a:cxnSpLocks/>
          </p:cNvCxnSpPr>
          <p:nvPr/>
        </p:nvCxnSpPr>
        <p:spPr>
          <a:xfrm>
            <a:off x="5713348" y="1789020"/>
            <a:ext cx="0" cy="3656030"/>
          </a:xfrm>
          <a:prstGeom prst="line">
            <a:avLst/>
          </a:prstGeom>
          <a:ln>
            <a:solidFill>
              <a:schemeClr val="bg1">
                <a:lumMod val="75000"/>
              </a:schemeClr>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8465402"/>
      </p:ext>
    </p:extLst>
  </p:cSld>
  <p:clrMapOvr>
    <a:masterClrMapping/>
  </p:clrMapOvr>
  <p:transition>
    <p:fad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0CFB07B-5FB7-4CAE-8E1E-977E77F7496D}"/>
              </a:ext>
              <a:ext uri="{C183D7F6-B498-43B3-948B-1728B52AA6E4}">
                <adec:decorative xmlns:adec="http://schemas.microsoft.com/office/drawing/2017/decorative" val="1"/>
              </a:ext>
            </a:extLst>
          </p:cNvPr>
          <p:cNvSpPr/>
          <p:nvPr/>
        </p:nvSpPr>
        <p:spPr bwMode="auto">
          <a:xfrm>
            <a:off x="0" y="1604943"/>
            <a:ext cx="12191999" cy="4173967"/>
          </a:xfrm>
          <a:prstGeom prst="rect">
            <a:avLst/>
          </a:prstGeom>
          <a:solidFill>
            <a:srgbClr val="01245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pic>
        <p:nvPicPr>
          <p:cNvPr id="3" name="Picture 2">
            <a:extLst>
              <a:ext uri="{FF2B5EF4-FFF2-40B4-BE49-F238E27FC236}">
                <a16:creationId xmlns:a16="http://schemas.microsoft.com/office/drawing/2014/main" id="{F55BDE0A-C25F-47BA-A5AC-1A9EA17FD8FC}"/>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396592" y="1802650"/>
            <a:ext cx="5690702" cy="3000119"/>
          </a:xfrm>
          <a:prstGeom prst="rect">
            <a:avLst/>
          </a:prstGeom>
        </p:spPr>
      </p:pic>
      <p:sp>
        <p:nvSpPr>
          <p:cNvPr id="11" name="Title 10">
            <a:extLst>
              <a:ext uri="{FF2B5EF4-FFF2-40B4-BE49-F238E27FC236}">
                <a16:creationId xmlns:a16="http://schemas.microsoft.com/office/drawing/2014/main" id="{6D168CE3-7F5B-3448-9A4A-43DFD050D357}"/>
              </a:ext>
            </a:extLst>
          </p:cNvPr>
          <p:cNvSpPr>
            <a:spLocks noGrp="1"/>
          </p:cNvSpPr>
          <p:nvPr>
            <p:ph type="title"/>
          </p:nvPr>
        </p:nvSpPr>
        <p:spPr/>
        <p:txBody>
          <a:bodyPr/>
          <a:lstStyle/>
          <a:p>
            <a:r>
              <a:rPr lang="en-US" dirty="0"/>
              <a:t>More PowerShell output examples</a:t>
            </a:r>
          </a:p>
        </p:txBody>
      </p:sp>
      <p:sp>
        <p:nvSpPr>
          <p:cNvPr id="14" name="Text Placeholder 13">
            <a:extLst>
              <a:ext uri="{FF2B5EF4-FFF2-40B4-BE49-F238E27FC236}">
                <a16:creationId xmlns:a16="http://schemas.microsoft.com/office/drawing/2014/main" id="{A40FD022-A1A2-8743-A37C-662455B3B6B0}"/>
              </a:ext>
            </a:extLst>
          </p:cNvPr>
          <p:cNvSpPr>
            <a:spLocks noGrp="1"/>
          </p:cNvSpPr>
          <p:nvPr>
            <p:ph type="body" sz="quarter" idx="4294967295"/>
          </p:nvPr>
        </p:nvSpPr>
        <p:spPr>
          <a:xfrm>
            <a:off x="588263" y="1279534"/>
            <a:ext cx="11156950" cy="246221"/>
          </a:xfrm>
        </p:spPr>
        <p:txBody>
          <a:bodyPr/>
          <a:lstStyle/>
          <a:p>
            <a:pPr marL="0" indent="0">
              <a:buNone/>
            </a:pPr>
            <a:r>
              <a:rPr lang="en-US" sz="1600" dirty="0"/>
              <a:t>App status  					    System info</a:t>
            </a:r>
          </a:p>
        </p:txBody>
      </p:sp>
      <p:cxnSp>
        <p:nvCxnSpPr>
          <p:cNvPr id="8" name="Straight Connector 7">
            <a:extLst>
              <a:ext uri="{FF2B5EF4-FFF2-40B4-BE49-F238E27FC236}">
                <a16:creationId xmlns:a16="http://schemas.microsoft.com/office/drawing/2014/main" id="{40C06F34-0AD7-424D-BF62-AB869CFD60B6}"/>
              </a:ext>
              <a:ext uri="{C183D7F6-B498-43B3-948B-1728B52AA6E4}">
                <adec:decorative xmlns:adec="http://schemas.microsoft.com/office/drawing/2017/decorative" val="1"/>
              </a:ext>
            </a:extLst>
          </p:cNvPr>
          <p:cNvCxnSpPr>
            <a:cxnSpLocks/>
          </p:cNvCxnSpPr>
          <p:nvPr/>
        </p:nvCxnSpPr>
        <p:spPr>
          <a:xfrm>
            <a:off x="5713348" y="1789020"/>
            <a:ext cx="0" cy="3656030"/>
          </a:xfrm>
          <a:prstGeom prst="line">
            <a:avLst/>
          </a:prstGeom>
          <a:ln>
            <a:solidFill>
              <a:schemeClr val="bg1">
                <a:lumMod val="75000"/>
              </a:schemeClr>
            </a:solidFill>
            <a:headEnd type="none"/>
            <a:tailEnd type="none"/>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10008DA1-0083-45D1-BD33-29FBB50C829A}"/>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485913" y="1802650"/>
            <a:ext cx="4912460" cy="1552874"/>
          </a:xfrm>
          <a:prstGeom prst="rect">
            <a:avLst/>
          </a:prstGeom>
        </p:spPr>
      </p:pic>
    </p:spTree>
    <p:extLst>
      <p:ext uri="{BB962C8B-B14F-4D97-AF65-F5344CB8AC3E}">
        <p14:creationId xmlns:p14="http://schemas.microsoft.com/office/powerpoint/2010/main" val="3445668944"/>
      </p:ext>
    </p:extLst>
  </p:cSld>
  <p:clrMapOvr>
    <a:masterClrMapping/>
  </p:clrMapOvr>
  <p:transition>
    <p:fade/>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4194" y="1516939"/>
            <a:ext cx="6949903" cy="997196"/>
          </a:xfrm>
        </p:spPr>
        <p:txBody>
          <a:bodyPr/>
          <a:lstStyle/>
          <a:p>
            <a:r>
              <a:rPr lang="en-GB" dirty="0"/>
              <a:t>Monitor Microsoft Teams Rooms devices with Azure Monitor</a:t>
            </a:r>
            <a:endParaRPr lang="en-US" i="1" dirty="0">
              <a:latin typeface="+mn-lt"/>
            </a:endParaRPr>
          </a:p>
        </p:txBody>
      </p:sp>
    </p:spTree>
    <p:extLst>
      <p:ext uri="{BB962C8B-B14F-4D97-AF65-F5344CB8AC3E}">
        <p14:creationId xmlns:p14="http://schemas.microsoft.com/office/powerpoint/2010/main" val="1180707786"/>
      </p:ext>
    </p:extLst>
  </p:cSld>
  <p:clrMapOvr>
    <a:masterClrMapping/>
  </p:clrMapOvr>
  <p:transition>
    <p:fade/>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Azure Monitor </a:t>
            </a:r>
            <a:r>
              <a:rPr lang="en-US" dirty="0">
                <a:noFill/>
              </a:rPr>
              <a:t>(a)</a:t>
            </a:r>
            <a:endParaRPr lang="en-US" dirty="0"/>
          </a:p>
        </p:txBody>
      </p:sp>
      <p:sp>
        <p:nvSpPr>
          <p:cNvPr id="4" name="Text Placeholder 3">
            <a:extLst>
              <a:ext uri="{FF2B5EF4-FFF2-40B4-BE49-F238E27FC236}">
                <a16:creationId xmlns:a16="http://schemas.microsoft.com/office/drawing/2014/main" id="{9FDDF84F-F32A-4689-A973-457907CCFF22}"/>
              </a:ext>
            </a:extLst>
          </p:cNvPr>
          <p:cNvSpPr>
            <a:spLocks noGrp="1"/>
          </p:cNvSpPr>
          <p:nvPr>
            <p:ph type="body" sz="quarter" idx="10"/>
          </p:nvPr>
        </p:nvSpPr>
        <p:spPr>
          <a:xfrm>
            <a:off x="586390" y="1434370"/>
            <a:ext cx="4880960" cy="1889748"/>
          </a:xfrm>
        </p:spPr>
        <p:txBody>
          <a:bodyPr/>
          <a:lstStyle/>
          <a:p>
            <a:r>
              <a:rPr lang="en-US" dirty="0">
                <a:solidFill>
                  <a:schemeClr val="accent1"/>
                </a:solidFill>
                <a:latin typeface="+mj-lt"/>
              </a:rPr>
              <a:t>What is Azure Monitor?</a:t>
            </a:r>
          </a:p>
          <a:p>
            <a:r>
              <a:rPr lang="en-US" sz="1400" dirty="0"/>
              <a:t>A collection of management services that were designed in the cloud</a:t>
            </a:r>
          </a:p>
          <a:p>
            <a:r>
              <a:rPr lang="en-US" sz="1400" dirty="0"/>
              <a:t>Get notifications of systems that are offline or are experiencing app, connectivity, or hardware failures as well as knowing if a system needs to be restarted</a:t>
            </a:r>
          </a:p>
          <a:p>
            <a:r>
              <a:rPr lang="en-US" sz="1400" dirty="0"/>
              <a:t>Can scale to managing thousands of Microsoft Teams Rooms</a:t>
            </a:r>
          </a:p>
        </p:txBody>
      </p:sp>
      <p:pic>
        <p:nvPicPr>
          <p:cNvPr id="7" name="Picture 6">
            <a:extLst>
              <a:ext uri="{FF2B5EF4-FFF2-40B4-BE49-F238E27FC236}">
                <a16:creationId xmlns:a16="http://schemas.microsoft.com/office/drawing/2014/main" id="{F5CD530B-8B6E-4A05-9706-2528FF145814}"/>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6096000" y="0"/>
            <a:ext cx="6096000" cy="6858000"/>
          </a:xfrm>
          <a:prstGeom prst="rect">
            <a:avLst/>
          </a:prstGeom>
        </p:spPr>
      </p:pic>
    </p:spTree>
    <p:extLst>
      <p:ext uri="{BB962C8B-B14F-4D97-AF65-F5344CB8AC3E}">
        <p14:creationId xmlns:p14="http://schemas.microsoft.com/office/powerpoint/2010/main" val="3045911484"/>
      </p:ext>
    </p:extLst>
  </p:cSld>
  <p:clrMapOvr>
    <a:masterClrMapping/>
  </p:clrMapOvr>
  <p:transition>
    <p:fade/>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Functional overview</a:t>
            </a:r>
          </a:p>
        </p:txBody>
      </p:sp>
      <p:sp>
        <p:nvSpPr>
          <p:cNvPr id="2" name="Rectangle 1">
            <a:extLst>
              <a:ext uri="{FF2B5EF4-FFF2-40B4-BE49-F238E27FC236}">
                <a16:creationId xmlns:a16="http://schemas.microsoft.com/office/drawing/2014/main" id="{066D0278-F501-4C7A-A4C9-AF42B2ABE70E}"/>
              </a:ext>
            </a:extLst>
          </p:cNvPr>
          <p:cNvSpPr/>
          <p:nvPr/>
        </p:nvSpPr>
        <p:spPr>
          <a:xfrm>
            <a:off x="594857" y="1408968"/>
            <a:ext cx="4434172" cy="2631490"/>
          </a:xfrm>
          <a:prstGeom prst="rect">
            <a:avLst/>
          </a:prstGeom>
        </p:spPr>
        <p:txBody>
          <a:bodyPr wrap="square" lIns="0" tIns="0">
            <a:spAutoFit/>
          </a:bodyPr>
          <a:lstStyle/>
          <a:p>
            <a:pPr>
              <a:spcBef>
                <a:spcPts val="1200"/>
              </a:spcBef>
              <a:spcAft>
                <a:spcPts val="1200"/>
              </a:spcAft>
            </a:pPr>
            <a:r>
              <a:rPr lang="en-US" sz="1600" dirty="0"/>
              <a:t>Microsoft Teams Rooms app on the console device writes events to its Windows Event Log</a:t>
            </a:r>
          </a:p>
          <a:p>
            <a:pPr>
              <a:spcBef>
                <a:spcPts val="1200"/>
              </a:spcBef>
              <a:spcAft>
                <a:spcPts val="1200"/>
              </a:spcAft>
            </a:pPr>
            <a:r>
              <a:rPr lang="en-US" sz="1600" dirty="0"/>
              <a:t>Microsoft Monitoring agent, once installed, passes the information to Azure Monitor service</a:t>
            </a:r>
          </a:p>
          <a:p>
            <a:pPr>
              <a:spcBef>
                <a:spcPts val="1200"/>
              </a:spcBef>
              <a:spcAft>
                <a:spcPts val="1200"/>
              </a:spcAft>
            </a:pPr>
            <a:r>
              <a:rPr lang="en-US" sz="1600" dirty="0"/>
              <a:t>Log Analytics parses the JSON payload embedded in the event descriptions to describe how each Microsoft Teams Rooms system is functioning and what faults are detected</a:t>
            </a:r>
          </a:p>
        </p:txBody>
      </p:sp>
      <p:grpSp>
        <p:nvGrpSpPr>
          <p:cNvPr id="5" name="Group 4" descr="Graphic of Microsoft Teams Rooms app on the console device writes events to its Windows Event Log&#10;Microsoft Monitoring agent, once installed, passes the information to Azure Monitor service&#10;Log Analytics parses the JSON payload embedded in the event descriptions to describe how each Microsoft Teams Rooms system is functioning and what faults are detected&#10;">
            <a:extLst>
              <a:ext uri="{FF2B5EF4-FFF2-40B4-BE49-F238E27FC236}">
                <a16:creationId xmlns:a16="http://schemas.microsoft.com/office/drawing/2014/main" id="{4C544897-C7B3-441F-927F-7922DD13BD0D}"/>
              </a:ext>
            </a:extLst>
          </p:cNvPr>
          <p:cNvGrpSpPr/>
          <p:nvPr/>
        </p:nvGrpSpPr>
        <p:grpSpPr>
          <a:xfrm>
            <a:off x="5157917" y="1434370"/>
            <a:ext cx="6447693" cy="3985847"/>
            <a:chOff x="5157917" y="1434370"/>
            <a:chExt cx="6447693" cy="3985847"/>
          </a:xfrm>
        </p:grpSpPr>
        <p:grpSp>
          <p:nvGrpSpPr>
            <p:cNvPr id="20" name="Group 19">
              <a:extLst>
                <a:ext uri="{FF2B5EF4-FFF2-40B4-BE49-F238E27FC236}">
                  <a16:creationId xmlns:a16="http://schemas.microsoft.com/office/drawing/2014/main" id="{BC2F14F2-9816-A340-9A85-5C998259F503}"/>
                </a:ext>
                <a:ext uri="{C183D7F6-B498-43B3-948B-1728B52AA6E4}">
                  <adec:decorative xmlns:adec="http://schemas.microsoft.com/office/drawing/2017/decorative" val="1"/>
                </a:ext>
              </a:extLst>
            </p:cNvPr>
            <p:cNvGrpSpPr/>
            <p:nvPr/>
          </p:nvGrpSpPr>
          <p:grpSpPr>
            <a:xfrm>
              <a:off x="5193086" y="1492989"/>
              <a:ext cx="3927232" cy="1629504"/>
              <a:chOff x="4853353" y="422033"/>
              <a:chExt cx="3927232" cy="1629504"/>
            </a:xfrm>
          </p:grpSpPr>
          <p:cxnSp>
            <p:nvCxnSpPr>
              <p:cNvPr id="18" name="Gerade Verbindung mit Pfeil 176">
                <a:extLst>
                  <a:ext uri="{FF2B5EF4-FFF2-40B4-BE49-F238E27FC236}">
                    <a16:creationId xmlns:a16="http://schemas.microsoft.com/office/drawing/2014/main" id="{CD0690C9-A5FB-E145-9AD8-0EDDC47D519C}"/>
                  </a:ext>
                  <a:ext uri="{C183D7F6-B498-43B3-948B-1728B52AA6E4}">
                    <adec:decorative xmlns:adec="http://schemas.microsoft.com/office/drawing/2017/decorative" val="1"/>
                  </a:ext>
                </a:extLst>
              </p:cNvPr>
              <p:cNvCxnSpPr>
                <a:cxnSpLocks/>
              </p:cNvCxnSpPr>
              <p:nvPr/>
            </p:nvCxnSpPr>
            <p:spPr>
              <a:xfrm>
                <a:off x="7233138" y="1263801"/>
                <a:ext cx="1547447" cy="0"/>
              </a:xfrm>
              <a:prstGeom prst="straightConnector1">
                <a:avLst/>
              </a:prstGeom>
              <a:ln w="19050">
                <a:solidFill>
                  <a:schemeClr val="tx1"/>
                </a:solidFill>
                <a:headEnd type="none"/>
                <a:tailEnd type="arrow"/>
              </a:ln>
            </p:spPr>
            <p:style>
              <a:lnRef idx="1">
                <a:schemeClr val="accent1"/>
              </a:lnRef>
              <a:fillRef idx="0">
                <a:schemeClr val="accent1"/>
              </a:fillRef>
              <a:effectRef idx="0">
                <a:schemeClr val="accent1"/>
              </a:effectRef>
              <a:fontRef idx="minor">
                <a:schemeClr val="tx1"/>
              </a:fontRef>
            </p:style>
          </p:cxnSp>
          <p:cxnSp>
            <p:nvCxnSpPr>
              <p:cNvPr id="14" name="Gerade Verbindung mit Pfeil 176">
                <a:extLst>
                  <a:ext uri="{FF2B5EF4-FFF2-40B4-BE49-F238E27FC236}">
                    <a16:creationId xmlns:a16="http://schemas.microsoft.com/office/drawing/2014/main" id="{29887DED-E7F3-174C-874D-84236565340B}"/>
                  </a:ext>
                  <a:ext uri="{C183D7F6-B498-43B3-948B-1728B52AA6E4}">
                    <adec:decorative xmlns:adec="http://schemas.microsoft.com/office/drawing/2017/decorative" val="1"/>
                  </a:ext>
                </a:extLst>
              </p:cNvPr>
              <p:cNvCxnSpPr>
                <a:cxnSpLocks/>
              </p:cNvCxnSpPr>
              <p:nvPr/>
            </p:nvCxnSpPr>
            <p:spPr>
              <a:xfrm>
                <a:off x="5591908" y="1263801"/>
                <a:ext cx="691663" cy="0"/>
              </a:xfrm>
              <a:prstGeom prst="straightConnector1">
                <a:avLst/>
              </a:prstGeom>
              <a:ln w="19050">
                <a:solidFill>
                  <a:schemeClr val="tx1"/>
                </a:solidFill>
                <a:headEnd type="none"/>
                <a:tailEnd type="arrow"/>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DBD42170-60B6-244A-9C9D-A2E5C4459EA9}"/>
                  </a:ext>
                </a:extLst>
              </p:cNvPr>
              <p:cNvPicPr>
                <a:picLocks noChangeAspect="1"/>
              </p:cNvPicPr>
              <p:nvPr/>
            </p:nvPicPr>
            <p:blipFill>
              <a:blip r:embed="rId3"/>
              <a:stretch>
                <a:fillRect/>
              </a:stretch>
            </p:blipFill>
            <p:spPr>
              <a:xfrm>
                <a:off x="6247168" y="854551"/>
                <a:ext cx="763234" cy="763234"/>
              </a:xfrm>
              <a:prstGeom prst="rect">
                <a:avLst/>
              </a:prstGeom>
            </p:spPr>
          </p:pic>
          <p:sp>
            <p:nvSpPr>
              <p:cNvPr id="3" name="Rectangle 2">
                <a:extLst>
                  <a:ext uri="{FF2B5EF4-FFF2-40B4-BE49-F238E27FC236}">
                    <a16:creationId xmlns:a16="http://schemas.microsoft.com/office/drawing/2014/main" id="{3CE67C71-49E1-2647-96B1-1CB3FF8C7C6E}"/>
                  </a:ext>
                </a:extLst>
              </p:cNvPr>
              <p:cNvSpPr/>
              <p:nvPr/>
            </p:nvSpPr>
            <p:spPr bwMode="auto">
              <a:xfrm>
                <a:off x="5052646" y="914401"/>
                <a:ext cx="844062" cy="621322"/>
              </a:xfrm>
              <a:prstGeom prst="rect">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1000" dirty="0">
                    <a:gradFill>
                      <a:gsLst>
                        <a:gs pos="0">
                          <a:srgbClr val="FFFFFF"/>
                        </a:gs>
                        <a:gs pos="100000">
                          <a:srgbClr val="FFFFFF"/>
                        </a:gs>
                      </a:gsLst>
                      <a:lin ang="5400000" scaled="0"/>
                    </a:gradFill>
                    <a:latin typeface="+mj-lt"/>
                    <a:ea typeface="Segoe UI" pitchFamily="34" charset="0"/>
                    <a:cs typeface="Segoe UI" pitchFamily="34" charset="0"/>
                  </a:rPr>
                  <a:t>MTR app</a:t>
                </a:r>
              </a:p>
            </p:txBody>
          </p:sp>
          <p:sp>
            <p:nvSpPr>
              <p:cNvPr id="12" name="Rectangle 11">
                <a:extLst>
                  <a:ext uri="{FF2B5EF4-FFF2-40B4-BE49-F238E27FC236}">
                    <a16:creationId xmlns:a16="http://schemas.microsoft.com/office/drawing/2014/main" id="{E047F1C2-E26D-7B47-A8AD-C062FD171601}"/>
                  </a:ext>
                </a:extLst>
              </p:cNvPr>
              <p:cNvSpPr/>
              <p:nvPr/>
            </p:nvSpPr>
            <p:spPr bwMode="auto">
              <a:xfrm>
                <a:off x="7338646" y="914401"/>
                <a:ext cx="844062" cy="621322"/>
              </a:xfrm>
              <a:prstGeom prst="rect">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1000" dirty="0">
                    <a:gradFill>
                      <a:gsLst>
                        <a:gs pos="0">
                          <a:srgbClr val="FFFFFF"/>
                        </a:gs>
                        <a:gs pos="100000">
                          <a:srgbClr val="FFFFFF"/>
                        </a:gs>
                      </a:gsLst>
                      <a:lin ang="5400000" scaled="0"/>
                    </a:gradFill>
                    <a:latin typeface="+mj-lt"/>
                    <a:ea typeface="Segoe UI" pitchFamily="34" charset="0"/>
                    <a:cs typeface="Segoe UI" pitchFamily="34" charset="0"/>
                  </a:rPr>
                  <a:t>Azure</a:t>
                </a:r>
              </a:p>
              <a:p>
                <a:pPr algn="ctr" defTabSz="932472" fontAlgn="base">
                  <a:lnSpc>
                    <a:spcPct val="90000"/>
                  </a:lnSpc>
                  <a:spcBef>
                    <a:spcPct val="0"/>
                  </a:spcBef>
                  <a:spcAft>
                    <a:spcPct val="0"/>
                  </a:spcAft>
                </a:pPr>
                <a:r>
                  <a:rPr lang="en-US" sz="1000" dirty="0">
                    <a:gradFill>
                      <a:gsLst>
                        <a:gs pos="0">
                          <a:srgbClr val="FFFFFF"/>
                        </a:gs>
                        <a:gs pos="100000">
                          <a:srgbClr val="FFFFFF"/>
                        </a:gs>
                      </a:gsLst>
                      <a:lin ang="5400000" scaled="0"/>
                    </a:gradFill>
                    <a:latin typeface="+mj-lt"/>
                    <a:ea typeface="Segoe UI" pitchFamily="34" charset="0"/>
                    <a:cs typeface="Segoe UI" pitchFamily="34" charset="0"/>
                  </a:rPr>
                  <a:t>Monitor</a:t>
                </a:r>
              </a:p>
              <a:p>
                <a:pPr algn="ctr" defTabSz="932472" fontAlgn="base">
                  <a:lnSpc>
                    <a:spcPct val="90000"/>
                  </a:lnSpc>
                  <a:spcBef>
                    <a:spcPct val="0"/>
                  </a:spcBef>
                  <a:spcAft>
                    <a:spcPct val="0"/>
                  </a:spcAft>
                </a:pPr>
                <a:r>
                  <a:rPr lang="en-US" sz="1000" dirty="0">
                    <a:gradFill>
                      <a:gsLst>
                        <a:gs pos="0">
                          <a:srgbClr val="FFFFFF"/>
                        </a:gs>
                        <a:gs pos="100000">
                          <a:srgbClr val="FFFFFF"/>
                        </a:gs>
                      </a:gsLst>
                      <a:lin ang="5400000" scaled="0"/>
                    </a:gradFill>
                    <a:latin typeface="+mj-lt"/>
                    <a:ea typeface="Segoe UI" pitchFamily="34" charset="0"/>
                    <a:cs typeface="Segoe UI" pitchFamily="34" charset="0"/>
                  </a:rPr>
                  <a:t>Agent</a:t>
                </a:r>
              </a:p>
            </p:txBody>
          </p:sp>
          <p:sp>
            <p:nvSpPr>
              <p:cNvPr id="13" name="Rectangle 12">
                <a:extLst>
                  <a:ext uri="{FF2B5EF4-FFF2-40B4-BE49-F238E27FC236}">
                    <a16:creationId xmlns:a16="http://schemas.microsoft.com/office/drawing/2014/main" id="{6D0E3BDF-B454-8144-B7BC-3F1A6AB4481D}"/>
                  </a:ext>
                </a:extLst>
              </p:cNvPr>
              <p:cNvSpPr/>
              <p:nvPr/>
            </p:nvSpPr>
            <p:spPr bwMode="auto">
              <a:xfrm>
                <a:off x="6131170" y="1664676"/>
                <a:ext cx="961292" cy="38686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1000" dirty="0">
                    <a:solidFill>
                      <a:schemeClr val="tx1"/>
                    </a:solidFill>
                    <a:latin typeface="+mj-lt"/>
                    <a:ea typeface="Segoe UI" pitchFamily="34" charset="0"/>
                    <a:cs typeface="Segoe UI" pitchFamily="34" charset="0"/>
                  </a:rPr>
                  <a:t>Windows</a:t>
                </a:r>
              </a:p>
              <a:p>
                <a:pPr algn="ctr" defTabSz="932472" fontAlgn="base">
                  <a:lnSpc>
                    <a:spcPct val="90000"/>
                  </a:lnSpc>
                  <a:spcBef>
                    <a:spcPct val="0"/>
                  </a:spcBef>
                  <a:spcAft>
                    <a:spcPct val="0"/>
                  </a:spcAft>
                </a:pPr>
                <a:r>
                  <a:rPr lang="en-US" sz="1000" dirty="0">
                    <a:solidFill>
                      <a:schemeClr val="tx1"/>
                    </a:solidFill>
                    <a:latin typeface="+mj-lt"/>
                    <a:ea typeface="Segoe UI" pitchFamily="34" charset="0"/>
                    <a:cs typeface="Segoe UI" pitchFamily="34" charset="0"/>
                  </a:rPr>
                  <a:t>Event log</a:t>
                </a:r>
              </a:p>
            </p:txBody>
          </p:sp>
          <p:sp>
            <p:nvSpPr>
              <p:cNvPr id="19" name="Rectangle 18">
                <a:extLst>
                  <a:ext uri="{FF2B5EF4-FFF2-40B4-BE49-F238E27FC236}">
                    <a16:creationId xmlns:a16="http://schemas.microsoft.com/office/drawing/2014/main" id="{5BE492CB-3777-5842-B728-11D661FB78A8}"/>
                  </a:ext>
                </a:extLst>
              </p:cNvPr>
              <p:cNvSpPr/>
              <p:nvPr/>
            </p:nvSpPr>
            <p:spPr bwMode="auto">
              <a:xfrm>
                <a:off x="4853353" y="422033"/>
                <a:ext cx="3341077" cy="36341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pPr>
                <a:r>
                  <a:rPr lang="en-US" sz="1600" dirty="0">
                    <a:solidFill>
                      <a:schemeClr val="tx1"/>
                    </a:solidFill>
                    <a:latin typeface="+mj-lt"/>
                    <a:ea typeface="Segoe UI" pitchFamily="34" charset="0"/>
                    <a:cs typeface="Segoe UI" pitchFamily="34" charset="0"/>
                  </a:rPr>
                  <a:t>MTR Device 1</a:t>
                </a:r>
              </a:p>
            </p:txBody>
          </p:sp>
        </p:grpSp>
        <p:cxnSp>
          <p:nvCxnSpPr>
            <p:cNvPr id="22" name="Gerade Verbindung mit Pfeil 176">
              <a:extLst>
                <a:ext uri="{FF2B5EF4-FFF2-40B4-BE49-F238E27FC236}">
                  <a16:creationId xmlns:a16="http://schemas.microsoft.com/office/drawing/2014/main" id="{71671A84-8883-5249-A0B5-43B8C8C076CB}"/>
                </a:ext>
                <a:ext uri="{C183D7F6-B498-43B3-948B-1728B52AA6E4}">
                  <adec:decorative xmlns:adec="http://schemas.microsoft.com/office/drawing/2017/decorative" val="1"/>
                </a:ext>
              </a:extLst>
            </p:cNvPr>
            <p:cNvCxnSpPr>
              <a:cxnSpLocks/>
            </p:cNvCxnSpPr>
            <p:nvPr/>
          </p:nvCxnSpPr>
          <p:spPr>
            <a:xfrm>
              <a:off x="7373579" y="4538696"/>
              <a:ext cx="1395047" cy="0"/>
            </a:xfrm>
            <a:prstGeom prst="straightConnector1">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3" name="Gerade Verbindung mit Pfeil 176">
              <a:extLst>
                <a:ext uri="{FF2B5EF4-FFF2-40B4-BE49-F238E27FC236}">
                  <a16:creationId xmlns:a16="http://schemas.microsoft.com/office/drawing/2014/main" id="{C4522452-05A5-4B4D-8681-3D5211D1343B}"/>
                </a:ext>
                <a:ext uri="{C183D7F6-B498-43B3-948B-1728B52AA6E4}">
                  <adec:decorative xmlns:adec="http://schemas.microsoft.com/office/drawing/2017/decorative" val="1"/>
                </a:ext>
              </a:extLst>
            </p:cNvPr>
            <p:cNvCxnSpPr>
              <a:cxnSpLocks/>
            </p:cNvCxnSpPr>
            <p:nvPr/>
          </p:nvCxnSpPr>
          <p:spPr>
            <a:xfrm>
              <a:off x="5931641" y="4538696"/>
              <a:ext cx="691663" cy="0"/>
            </a:xfrm>
            <a:prstGeom prst="straightConnector1">
              <a:avLst/>
            </a:prstGeom>
            <a:ln w="19050">
              <a:solidFill>
                <a:schemeClr val="tx1"/>
              </a:solidFill>
              <a:headEnd type="none"/>
              <a:tailEnd type="arrow"/>
            </a:ln>
          </p:spPr>
          <p:style>
            <a:lnRef idx="1">
              <a:schemeClr val="accent1"/>
            </a:lnRef>
            <a:fillRef idx="0">
              <a:schemeClr val="accent1"/>
            </a:fillRef>
            <a:effectRef idx="0">
              <a:schemeClr val="accent1"/>
            </a:effectRef>
            <a:fontRef idx="minor">
              <a:schemeClr val="tx1"/>
            </a:fontRef>
          </p:style>
        </p:cxnSp>
        <p:pic>
          <p:nvPicPr>
            <p:cNvPr id="24" name="Picture 23">
              <a:extLst>
                <a:ext uri="{FF2B5EF4-FFF2-40B4-BE49-F238E27FC236}">
                  <a16:creationId xmlns:a16="http://schemas.microsoft.com/office/drawing/2014/main" id="{0D8A9CE2-E38C-C74C-A73C-11BAAE0CA06A}"/>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586901" y="4129446"/>
              <a:ext cx="763234" cy="763234"/>
            </a:xfrm>
            <a:prstGeom prst="rect">
              <a:avLst/>
            </a:prstGeom>
          </p:spPr>
        </p:pic>
        <p:sp>
          <p:nvSpPr>
            <p:cNvPr id="25" name="Rectangle 24">
              <a:extLst>
                <a:ext uri="{FF2B5EF4-FFF2-40B4-BE49-F238E27FC236}">
                  <a16:creationId xmlns:a16="http://schemas.microsoft.com/office/drawing/2014/main" id="{7385F8C8-0203-0A4A-A057-452CD02E2DE2}"/>
                </a:ext>
              </a:extLst>
            </p:cNvPr>
            <p:cNvSpPr/>
            <p:nvPr/>
          </p:nvSpPr>
          <p:spPr bwMode="auto">
            <a:xfrm>
              <a:off x="5392379" y="4189296"/>
              <a:ext cx="844062" cy="621322"/>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1000" dirty="0">
                  <a:gradFill>
                    <a:gsLst>
                      <a:gs pos="0">
                        <a:srgbClr val="FFFFFF"/>
                      </a:gs>
                      <a:gs pos="100000">
                        <a:srgbClr val="FFFFFF"/>
                      </a:gs>
                    </a:gsLst>
                    <a:lin ang="5400000" scaled="0"/>
                  </a:gradFill>
                  <a:latin typeface="+mj-lt"/>
                  <a:ea typeface="Segoe UI" pitchFamily="34" charset="0"/>
                  <a:cs typeface="Segoe UI" pitchFamily="34" charset="0"/>
                </a:rPr>
                <a:t>MTR app</a:t>
              </a:r>
            </a:p>
          </p:txBody>
        </p:sp>
        <p:sp>
          <p:nvSpPr>
            <p:cNvPr id="26" name="Rectangle 25">
              <a:extLst>
                <a:ext uri="{FF2B5EF4-FFF2-40B4-BE49-F238E27FC236}">
                  <a16:creationId xmlns:a16="http://schemas.microsoft.com/office/drawing/2014/main" id="{96EB3B76-637F-8B4A-9763-8A92F86C8852}"/>
                </a:ext>
              </a:extLst>
            </p:cNvPr>
            <p:cNvSpPr/>
            <p:nvPr/>
          </p:nvSpPr>
          <p:spPr bwMode="auto">
            <a:xfrm>
              <a:off x="7678379" y="4189296"/>
              <a:ext cx="844062" cy="621322"/>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1000" dirty="0">
                  <a:gradFill>
                    <a:gsLst>
                      <a:gs pos="0">
                        <a:srgbClr val="FFFFFF"/>
                      </a:gs>
                      <a:gs pos="100000">
                        <a:srgbClr val="FFFFFF"/>
                      </a:gs>
                    </a:gsLst>
                    <a:lin ang="5400000" scaled="0"/>
                  </a:gradFill>
                  <a:latin typeface="+mj-lt"/>
                  <a:ea typeface="Segoe UI" pitchFamily="34" charset="0"/>
                  <a:cs typeface="Segoe UI" pitchFamily="34" charset="0"/>
                </a:rPr>
                <a:t>Azure</a:t>
              </a:r>
            </a:p>
            <a:p>
              <a:pPr algn="ctr" defTabSz="932472" fontAlgn="base">
                <a:lnSpc>
                  <a:spcPct val="90000"/>
                </a:lnSpc>
                <a:spcBef>
                  <a:spcPct val="0"/>
                </a:spcBef>
                <a:spcAft>
                  <a:spcPct val="0"/>
                </a:spcAft>
              </a:pPr>
              <a:r>
                <a:rPr lang="en-US" sz="1000" dirty="0">
                  <a:gradFill>
                    <a:gsLst>
                      <a:gs pos="0">
                        <a:srgbClr val="FFFFFF"/>
                      </a:gs>
                      <a:gs pos="100000">
                        <a:srgbClr val="FFFFFF"/>
                      </a:gs>
                    </a:gsLst>
                    <a:lin ang="5400000" scaled="0"/>
                  </a:gradFill>
                  <a:latin typeface="+mj-lt"/>
                  <a:ea typeface="Segoe UI" pitchFamily="34" charset="0"/>
                  <a:cs typeface="Segoe UI" pitchFamily="34" charset="0"/>
                </a:rPr>
                <a:t>Monitor</a:t>
              </a:r>
            </a:p>
            <a:p>
              <a:pPr algn="ctr" defTabSz="932472" fontAlgn="base">
                <a:lnSpc>
                  <a:spcPct val="90000"/>
                </a:lnSpc>
                <a:spcBef>
                  <a:spcPct val="0"/>
                </a:spcBef>
                <a:spcAft>
                  <a:spcPct val="0"/>
                </a:spcAft>
              </a:pPr>
              <a:r>
                <a:rPr lang="en-US" sz="1000" dirty="0">
                  <a:gradFill>
                    <a:gsLst>
                      <a:gs pos="0">
                        <a:srgbClr val="FFFFFF"/>
                      </a:gs>
                      <a:gs pos="100000">
                        <a:srgbClr val="FFFFFF"/>
                      </a:gs>
                    </a:gsLst>
                    <a:lin ang="5400000" scaled="0"/>
                  </a:gradFill>
                  <a:latin typeface="+mj-lt"/>
                  <a:ea typeface="Segoe UI" pitchFamily="34" charset="0"/>
                  <a:cs typeface="Segoe UI" pitchFamily="34" charset="0"/>
                </a:rPr>
                <a:t>Agent</a:t>
              </a:r>
            </a:p>
          </p:txBody>
        </p:sp>
        <p:sp>
          <p:nvSpPr>
            <p:cNvPr id="27" name="Rectangle 26">
              <a:extLst>
                <a:ext uri="{FF2B5EF4-FFF2-40B4-BE49-F238E27FC236}">
                  <a16:creationId xmlns:a16="http://schemas.microsoft.com/office/drawing/2014/main" id="{1E3D9B53-E728-5141-B838-28345FAF980D}"/>
                </a:ext>
              </a:extLst>
            </p:cNvPr>
            <p:cNvSpPr/>
            <p:nvPr/>
          </p:nvSpPr>
          <p:spPr bwMode="auto">
            <a:xfrm>
              <a:off x="6470903" y="4939571"/>
              <a:ext cx="961292" cy="38686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1000" dirty="0">
                  <a:solidFill>
                    <a:schemeClr val="tx1"/>
                  </a:solidFill>
                  <a:latin typeface="+mj-lt"/>
                  <a:ea typeface="Segoe UI" pitchFamily="34" charset="0"/>
                  <a:cs typeface="Segoe UI" pitchFamily="34" charset="0"/>
                </a:rPr>
                <a:t>Windows</a:t>
              </a:r>
            </a:p>
            <a:p>
              <a:pPr algn="ctr" defTabSz="932472" fontAlgn="base">
                <a:lnSpc>
                  <a:spcPct val="90000"/>
                </a:lnSpc>
                <a:spcBef>
                  <a:spcPct val="0"/>
                </a:spcBef>
                <a:spcAft>
                  <a:spcPct val="0"/>
                </a:spcAft>
              </a:pPr>
              <a:r>
                <a:rPr lang="en-US" sz="1000" dirty="0">
                  <a:solidFill>
                    <a:schemeClr val="tx1"/>
                  </a:solidFill>
                  <a:latin typeface="+mj-lt"/>
                  <a:ea typeface="Segoe UI" pitchFamily="34" charset="0"/>
                  <a:cs typeface="Segoe UI" pitchFamily="34" charset="0"/>
                </a:rPr>
                <a:t>Event log</a:t>
              </a:r>
            </a:p>
          </p:txBody>
        </p:sp>
        <p:sp>
          <p:nvSpPr>
            <p:cNvPr id="28" name="Rectangle 27">
              <a:extLst>
                <a:ext uri="{FF2B5EF4-FFF2-40B4-BE49-F238E27FC236}">
                  <a16:creationId xmlns:a16="http://schemas.microsoft.com/office/drawing/2014/main" id="{5EE1BD62-F628-0543-B21E-2468ABA9C0D7}"/>
                </a:ext>
              </a:extLst>
            </p:cNvPr>
            <p:cNvSpPr/>
            <p:nvPr/>
          </p:nvSpPr>
          <p:spPr bwMode="auto">
            <a:xfrm>
              <a:off x="5193087" y="3696928"/>
              <a:ext cx="3329354" cy="36341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pPr>
              <a:r>
                <a:rPr lang="en-US" sz="1600" dirty="0">
                  <a:solidFill>
                    <a:schemeClr val="tx1"/>
                  </a:solidFill>
                  <a:latin typeface="+mj-lt"/>
                  <a:ea typeface="Segoe UI" pitchFamily="34" charset="0"/>
                  <a:cs typeface="Segoe UI" pitchFamily="34" charset="0"/>
                </a:rPr>
                <a:t>MTR Device n</a:t>
              </a:r>
            </a:p>
          </p:txBody>
        </p:sp>
        <p:cxnSp>
          <p:nvCxnSpPr>
            <p:cNvPr id="31" name="Gerade Verbindung mit Pfeil 176">
              <a:extLst>
                <a:ext uri="{FF2B5EF4-FFF2-40B4-BE49-F238E27FC236}">
                  <a16:creationId xmlns:a16="http://schemas.microsoft.com/office/drawing/2014/main" id="{7125AFEB-52F9-0F40-8959-31E057D5670C}"/>
                </a:ext>
                <a:ext uri="{C183D7F6-B498-43B3-948B-1728B52AA6E4}">
                  <adec:decorative xmlns:adec="http://schemas.microsoft.com/office/drawing/2017/decorative" val="1"/>
                </a:ext>
              </a:extLst>
            </p:cNvPr>
            <p:cNvCxnSpPr>
              <a:cxnSpLocks/>
            </p:cNvCxnSpPr>
            <p:nvPr/>
          </p:nvCxnSpPr>
          <p:spPr>
            <a:xfrm>
              <a:off x="9940934" y="2334757"/>
              <a:ext cx="691663" cy="0"/>
            </a:xfrm>
            <a:prstGeom prst="straightConnector1">
              <a:avLst/>
            </a:prstGeom>
            <a:ln w="19050">
              <a:solidFill>
                <a:schemeClr val="tx1"/>
              </a:solidFill>
              <a:headEnd type="none"/>
              <a:tailEnd type="arrow"/>
            </a:ln>
          </p:spPr>
          <p:style>
            <a:lnRef idx="1">
              <a:schemeClr val="accent1"/>
            </a:lnRef>
            <a:fillRef idx="0">
              <a:schemeClr val="accent1"/>
            </a:fillRef>
            <a:effectRef idx="0">
              <a:schemeClr val="accent1"/>
            </a:effectRef>
            <a:fontRef idx="minor">
              <a:schemeClr val="tx1"/>
            </a:fontRef>
          </p:style>
        </p:cxnSp>
        <p:pic>
          <p:nvPicPr>
            <p:cNvPr id="32" name="Picture 31">
              <a:extLst>
                <a:ext uri="{FF2B5EF4-FFF2-40B4-BE49-F238E27FC236}">
                  <a16:creationId xmlns:a16="http://schemas.microsoft.com/office/drawing/2014/main" id="{61F0C9B9-3619-5247-B157-C7837673762E}"/>
                </a:ext>
              </a:extLst>
            </p:cNvPr>
            <p:cNvPicPr>
              <a:picLocks noChangeAspect="1"/>
            </p:cNvPicPr>
            <p:nvPr/>
          </p:nvPicPr>
          <p:blipFill>
            <a:blip r:embed="rId3"/>
            <a:stretch>
              <a:fillRect/>
            </a:stretch>
          </p:blipFill>
          <p:spPr>
            <a:xfrm>
              <a:off x="10678255" y="1925507"/>
              <a:ext cx="763234" cy="763234"/>
            </a:xfrm>
            <a:prstGeom prst="rect">
              <a:avLst/>
            </a:prstGeom>
          </p:spPr>
        </p:pic>
        <p:grpSp>
          <p:nvGrpSpPr>
            <p:cNvPr id="47" name="Group 46">
              <a:extLst>
                <a:ext uri="{FF2B5EF4-FFF2-40B4-BE49-F238E27FC236}">
                  <a16:creationId xmlns:a16="http://schemas.microsoft.com/office/drawing/2014/main" id="{212EDBA5-2EB4-8645-95B5-F33718DC7A81}"/>
                </a:ext>
              </a:extLst>
            </p:cNvPr>
            <p:cNvGrpSpPr/>
            <p:nvPr/>
          </p:nvGrpSpPr>
          <p:grpSpPr>
            <a:xfrm>
              <a:off x="9132041" y="1950187"/>
              <a:ext cx="1031631" cy="762000"/>
              <a:chOff x="8839200" y="2414955"/>
              <a:chExt cx="1031631" cy="762000"/>
            </a:xfrm>
          </p:grpSpPr>
          <p:sp>
            <p:nvSpPr>
              <p:cNvPr id="43" name="Oval 42">
                <a:extLst>
                  <a:ext uri="{FF2B5EF4-FFF2-40B4-BE49-F238E27FC236}">
                    <a16:creationId xmlns:a16="http://schemas.microsoft.com/office/drawing/2014/main" id="{604D19AE-74E4-7944-8FCC-D51B6CD7C2AA}"/>
                  </a:ext>
                </a:extLst>
              </p:cNvPr>
              <p:cNvSpPr/>
              <p:nvPr/>
            </p:nvSpPr>
            <p:spPr bwMode="auto">
              <a:xfrm>
                <a:off x="8968154" y="2414955"/>
                <a:ext cx="762000" cy="762000"/>
              </a:xfrm>
              <a:prstGeom prst="ellipse">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3" name="Rectangle 32">
                <a:extLst>
                  <a:ext uri="{FF2B5EF4-FFF2-40B4-BE49-F238E27FC236}">
                    <a16:creationId xmlns:a16="http://schemas.microsoft.com/office/drawing/2014/main" id="{B4E57853-3B9A-3E41-B360-A5D3638197AD}"/>
                  </a:ext>
                </a:extLst>
              </p:cNvPr>
              <p:cNvSpPr/>
              <p:nvPr/>
            </p:nvSpPr>
            <p:spPr bwMode="auto">
              <a:xfrm>
                <a:off x="8839200" y="2543909"/>
                <a:ext cx="1031631" cy="527537"/>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spcBef>
                    <a:spcPct val="0"/>
                  </a:spcBef>
                  <a:spcAft>
                    <a:spcPct val="0"/>
                  </a:spcAft>
                </a:pPr>
                <a:r>
                  <a:rPr lang="en-US" sz="1000" dirty="0">
                    <a:solidFill>
                      <a:schemeClr val="bg1"/>
                    </a:solidFill>
                    <a:latin typeface="+mj-lt"/>
                    <a:ea typeface="Segoe UI" pitchFamily="34" charset="0"/>
                    <a:cs typeface="Segoe UI" pitchFamily="34" charset="0"/>
                  </a:rPr>
                  <a:t>Workplace ID</a:t>
                </a:r>
              </a:p>
            </p:txBody>
          </p:sp>
        </p:grpSp>
        <p:sp>
          <p:nvSpPr>
            <p:cNvPr id="35" name="Rectangle 34">
              <a:extLst>
                <a:ext uri="{FF2B5EF4-FFF2-40B4-BE49-F238E27FC236}">
                  <a16:creationId xmlns:a16="http://schemas.microsoft.com/office/drawing/2014/main" id="{ED8B44C9-AACB-3C45-A972-78E931303082}"/>
                </a:ext>
              </a:extLst>
            </p:cNvPr>
            <p:cNvSpPr/>
            <p:nvPr/>
          </p:nvSpPr>
          <p:spPr bwMode="auto">
            <a:xfrm>
              <a:off x="10609150" y="2735632"/>
              <a:ext cx="961292" cy="38686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1000" dirty="0">
                  <a:solidFill>
                    <a:schemeClr val="tx1"/>
                  </a:solidFill>
                  <a:latin typeface="+mj-lt"/>
                  <a:ea typeface="Segoe UI" pitchFamily="34" charset="0"/>
                  <a:cs typeface="Segoe UI" pitchFamily="34" charset="0"/>
                </a:rPr>
                <a:t>Azure Monitor storage</a:t>
              </a:r>
            </a:p>
          </p:txBody>
        </p:sp>
        <p:sp>
          <p:nvSpPr>
            <p:cNvPr id="36" name="Rectangle 35">
              <a:extLst>
                <a:ext uri="{FF2B5EF4-FFF2-40B4-BE49-F238E27FC236}">
                  <a16:creationId xmlns:a16="http://schemas.microsoft.com/office/drawing/2014/main" id="{29F96499-6C4C-964D-BC17-35308F356DCC}"/>
                </a:ext>
              </a:extLst>
            </p:cNvPr>
            <p:cNvSpPr/>
            <p:nvPr/>
          </p:nvSpPr>
          <p:spPr bwMode="auto">
            <a:xfrm>
              <a:off x="9073426" y="1492989"/>
              <a:ext cx="2274278" cy="36341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pPr>
              <a:r>
                <a:rPr lang="en-US" sz="1600" dirty="0">
                  <a:solidFill>
                    <a:schemeClr val="tx1"/>
                  </a:solidFill>
                  <a:latin typeface="+mj-lt"/>
                  <a:ea typeface="Segoe UI" pitchFamily="34" charset="0"/>
                  <a:cs typeface="Segoe UI" pitchFamily="34" charset="0"/>
                </a:rPr>
                <a:t>Azure Monitor</a:t>
              </a:r>
            </a:p>
          </p:txBody>
        </p:sp>
        <p:cxnSp>
          <p:nvCxnSpPr>
            <p:cNvPr id="30" name="Gerade Verbindung mit Pfeil 176">
              <a:extLst>
                <a:ext uri="{FF2B5EF4-FFF2-40B4-BE49-F238E27FC236}">
                  <a16:creationId xmlns:a16="http://schemas.microsoft.com/office/drawing/2014/main" id="{4A4BE69E-A6B1-1A43-ACF7-94542B740834}"/>
                </a:ext>
                <a:ext uri="{C183D7F6-B498-43B3-948B-1728B52AA6E4}">
                  <adec:decorative xmlns:adec="http://schemas.microsoft.com/office/drawing/2017/decorative" val="1"/>
                </a:ext>
              </a:extLst>
            </p:cNvPr>
            <p:cNvCxnSpPr>
              <a:cxnSpLocks/>
            </p:cNvCxnSpPr>
            <p:nvPr/>
          </p:nvCxnSpPr>
          <p:spPr>
            <a:xfrm>
              <a:off x="8768627" y="3178818"/>
              <a:ext cx="328246" cy="0"/>
            </a:xfrm>
            <a:prstGeom prst="straightConnector1">
              <a:avLst/>
            </a:prstGeom>
            <a:ln w="19050">
              <a:solidFill>
                <a:schemeClr val="tx1"/>
              </a:solidFill>
              <a:headEnd type="none"/>
              <a:tailEnd type="arrow"/>
            </a:ln>
          </p:spPr>
          <p:style>
            <a:lnRef idx="1">
              <a:schemeClr val="accent1"/>
            </a:lnRef>
            <a:fillRef idx="0">
              <a:schemeClr val="accent1"/>
            </a:fillRef>
            <a:effectRef idx="0">
              <a:schemeClr val="accent1"/>
            </a:effectRef>
            <a:fontRef idx="minor">
              <a:schemeClr val="tx1"/>
            </a:fontRef>
          </p:style>
        </p:cxnSp>
        <p:cxnSp>
          <p:nvCxnSpPr>
            <p:cNvPr id="37" name="Gerade Verbindung mit Pfeil 176">
              <a:extLst>
                <a:ext uri="{FF2B5EF4-FFF2-40B4-BE49-F238E27FC236}">
                  <a16:creationId xmlns:a16="http://schemas.microsoft.com/office/drawing/2014/main" id="{E819DD4F-5318-4A44-999A-2E2B1A8C4CC5}"/>
                </a:ext>
                <a:ext uri="{C183D7F6-B498-43B3-948B-1728B52AA6E4}">
                  <adec:decorative xmlns:adec="http://schemas.microsoft.com/office/drawing/2017/decorative" val="1"/>
                </a:ext>
              </a:extLst>
            </p:cNvPr>
            <p:cNvCxnSpPr>
              <a:cxnSpLocks/>
            </p:cNvCxnSpPr>
            <p:nvPr/>
          </p:nvCxnSpPr>
          <p:spPr>
            <a:xfrm>
              <a:off x="8768625" y="3181109"/>
              <a:ext cx="0" cy="1369310"/>
            </a:xfrm>
            <a:prstGeom prst="straightConnector1">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48" name="Group 47">
              <a:extLst>
                <a:ext uri="{FF2B5EF4-FFF2-40B4-BE49-F238E27FC236}">
                  <a16:creationId xmlns:a16="http://schemas.microsoft.com/office/drawing/2014/main" id="{3C281282-A96B-DE4A-BA9F-61221A6EEA6A}"/>
                </a:ext>
              </a:extLst>
            </p:cNvPr>
            <p:cNvGrpSpPr/>
            <p:nvPr/>
          </p:nvGrpSpPr>
          <p:grpSpPr>
            <a:xfrm>
              <a:off x="9284442" y="2794248"/>
              <a:ext cx="762000" cy="762000"/>
              <a:chOff x="9507416" y="3962401"/>
              <a:chExt cx="762000" cy="762000"/>
            </a:xfrm>
          </p:grpSpPr>
          <p:sp>
            <p:nvSpPr>
              <p:cNvPr id="44" name="Oval 43">
                <a:extLst>
                  <a:ext uri="{FF2B5EF4-FFF2-40B4-BE49-F238E27FC236}">
                    <a16:creationId xmlns:a16="http://schemas.microsoft.com/office/drawing/2014/main" id="{1074E81A-0BA4-4C41-BC4F-E8669C4A317B}"/>
                  </a:ext>
                </a:extLst>
              </p:cNvPr>
              <p:cNvSpPr/>
              <p:nvPr/>
            </p:nvSpPr>
            <p:spPr bwMode="auto">
              <a:xfrm>
                <a:off x="9507416" y="3962401"/>
                <a:ext cx="762000" cy="762000"/>
              </a:xfrm>
              <a:prstGeom prst="ellipse">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45" name="Rectangle 44">
                <a:extLst>
                  <a:ext uri="{FF2B5EF4-FFF2-40B4-BE49-F238E27FC236}">
                    <a16:creationId xmlns:a16="http://schemas.microsoft.com/office/drawing/2014/main" id="{733404D9-4EF8-4645-9F23-A9146F1DA2FB}"/>
                  </a:ext>
                </a:extLst>
              </p:cNvPr>
              <p:cNvSpPr/>
              <p:nvPr/>
            </p:nvSpPr>
            <p:spPr bwMode="auto">
              <a:xfrm>
                <a:off x="9542585" y="4103078"/>
                <a:ext cx="703384" cy="527537"/>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spcBef>
                    <a:spcPct val="0"/>
                  </a:spcBef>
                  <a:spcAft>
                    <a:spcPct val="0"/>
                  </a:spcAft>
                </a:pPr>
                <a:r>
                  <a:rPr lang="en-US" sz="1000" dirty="0">
                    <a:solidFill>
                      <a:schemeClr val="bg1"/>
                    </a:solidFill>
                    <a:latin typeface="+mj-lt"/>
                    <a:ea typeface="Segoe UI" pitchFamily="34" charset="0"/>
                    <a:cs typeface="Segoe UI" pitchFamily="34" charset="0"/>
                  </a:rPr>
                  <a:t>Key</a:t>
                </a:r>
              </a:p>
            </p:txBody>
          </p:sp>
        </p:grpSp>
        <p:sp>
          <p:nvSpPr>
            <p:cNvPr id="50" name="Rectangle 49">
              <a:extLst>
                <a:ext uri="{FF2B5EF4-FFF2-40B4-BE49-F238E27FC236}">
                  <a16:creationId xmlns:a16="http://schemas.microsoft.com/office/drawing/2014/main" id="{8A82B7F5-1B57-DB4B-80F4-C4CB10455F04}"/>
                </a:ext>
              </a:extLst>
            </p:cNvPr>
            <p:cNvSpPr/>
            <p:nvPr/>
          </p:nvSpPr>
          <p:spPr bwMode="auto">
            <a:xfrm>
              <a:off x="9155487" y="1434370"/>
              <a:ext cx="2450123" cy="2321170"/>
            </a:xfrm>
            <a:prstGeom prst="rect">
              <a:avLst/>
            </a:prstGeom>
            <a:noFill/>
            <a:ln w="12700">
              <a:solidFill>
                <a:schemeClr val="bg1">
                  <a:lumMod val="75000"/>
                </a:schemeClr>
              </a:solidFill>
              <a:prstDash val="sysDot"/>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53" name="Rectangle 52">
              <a:extLst>
                <a:ext uri="{FF2B5EF4-FFF2-40B4-BE49-F238E27FC236}">
                  <a16:creationId xmlns:a16="http://schemas.microsoft.com/office/drawing/2014/main" id="{DA3745DA-AA18-F146-98FC-16170935BF93}"/>
                </a:ext>
              </a:extLst>
            </p:cNvPr>
            <p:cNvSpPr/>
            <p:nvPr/>
          </p:nvSpPr>
          <p:spPr bwMode="auto">
            <a:xfrm>
              <a:off x="5157917" y="1434370"/>
              <a:ext cx="3516924" cy="1805354"/>
            </a:xfrm>
            <a:prstGeom prst="rect">
              <a:avLst/>
            </a:prstGeom>
            <a:noFill/>
            <a:ln w="12700">
              <a:solidFill>
                <a:schemeClr val="bg1">
                  <a:lumMod val="75000"/>
                </a:schemeClr>
              </a:solidFill>
              <a:prstDash val="sysDot"/>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54" name="Rectangle 53">
              <a:extLst>
                <a:ext uri="{FF2B5EF4-FFF2-40B4-BE49-F238E27FC236}">
                  <a16:creationId xmlns:a16="http://schemas.microsoft.com/office/drawing/2014/main" id="{B1FF2910-AB4C-994E-94A7-5791FBDB7AF8}"/>
                </a:ext>
              </a:extLst>
            </p:cNvPr>
            <p:cNvSpPr/>
            <p:nvPr/>
          </p:nvSpPr>
          <p:spPr bwMode="auto">
            <a:xfrm>
              <a:off x="5157917" y="3614863"/>
              <a:ext cx="3516924" cy="1805354"/>
            </a:xfrm>
            <a:prstGeom prst="rect">
              <a:avLst/>
            </a:prstGeom>
            <a:noFill/>
            <a:ln w="12700">
              <a:solidFill>
                <a:schemeClr val="bg1">
                  <a:lumMod val="75000"/>
                </a:schemeClr>
              </a:solidFill>
              <a:prstDash val="sysDot"/>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2306312788"/>
      </p:ext>
    </p:extLst>
  </p:cSld>
  <p:clrMapOvr>
    <a:masterClrMapping/>
  </p:clrMapOvr>
  <p:transition>
    <p:fade/>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C982845-F19A-4D9A-B631-E323D1AB5781}"/>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6096000" y="0"/>
            <a:ext cx="6096000" cy="6858000"/>
          </a:xfrm>
          <a:prstGeom prst="rect">
            <a:avLst/>
          </a:prstGeom>
        </p:spPr>
      </p:pic>
      <p:sp>
        <p:nvSpPr>
          <p:cNvPr id="17" name="Title 16"/>
          <p:cNvSpPr>
            <a:spLocks noGrp="1"/>
          </p:cNvSpPr>
          <p:nvPr>
            <p:ph type="title"/>
          </p:nvPr>
        </p:nvSpPr>
        <p:spPr/>
        <p:txBody>
          <a:bodyPr/>
          <a:lstStyle/>
          <a:p>
            <a:r>
              <a:rPr lang="en-US" dirty="0"/>
              <a:t>Requirements</a:t>
            </a:r>
          </a:p>
        </p:txBody>
      </p:sp>
      <p:sp>
        <p:nvSpPr>
          <p:cNvPr id="4" name="Text Placeholder 3">
            <a:extLst>
              <a:ext uri="{FF2B5EF4-FFF2-40B4-BE49-F238E27FC236}">
                <a16:creationId xmlns:a16="http://schemas.microsoft.com/office/drawing/2014/main" id="{9FDDF84F-F32A-4689-A973-457907CCFF22}"/>
              </a:ext>
            </a:extLst>
          </p:cNvPr>
          <p:cNvSpPr>
            <a:spLocks noGrp="1"/>
          </p:cNvSpPr>
          <p:nvPr>
            <p:ph type="body" sz="quarter" idx="10"/>
          </p:nvPr>
        </p:nvSpPr>
        <p:spPr>
          <a:xfrm>
            <a:off x="618934" y="1408969"/>
            <a:ext cx="4138010" cy="1889748"/>
          </a:xfrm>
        </p:spPr>
        <p:txBody>
          <a:bodyPr/>
          <a:lstStyle/>
          <a:p>
            <a:pPr>
              <a:lnSpc>
                <a:spcPct val="100000"/>
              </a:lnSpc>
              <a:spcBef>
                <a:spcPts val="1200"/>
              </a:spcBef>
              <a:spcAft>
                <a:spcPts val="1200"/>
              </a:spcAft>
            </a:pPr>
            <a:r>
              <a:rPr lang="en-US" dirty="0"/>
              <a:t>A valid Azure subscription for Azure Monitor to use Log Analytics</a:t>
            </a:r>
          </a:p>
          <a:p>
            <a:pPr>
              <a:lnSpc>
                <a:spcPct val="100000"/>
              </a:lnSpc>
              <a:spcBef>
                <a:spcPts val="1200"/>
              </a:spcBef>
              <a:spcAft>
                <a:spcPts val="1200"/>
              </a:spcAft>
            </a:pPr>
            <a:r>
              <a:rPr lang="en-US" dirty="0"/>
              <a:t>Custom fields needed to parse the information that will be sent from Microsoft Teams Rooms consoles</a:t>
            </a:r>
          </a:p>
          <a:p>
            <a:pPr>
              <a:lnSpc>
                <a:spcPct val="100000"/>
              </a:lnSpc>
              <a:spcBef>
                <a:spcPts val="1200"/>
              </a:spcBef>
              <a:spcAft>
                <a:spcPts val="1200"/>
              </a:spcAft>
            </a:pPr>
            <a:r>
              <a:rPr lang="en-US" dirty="0"/>
              <a:t>Develop a Microsoft Teams Rooms management view in Log Analytics</a:t>
            </a:r>
          </a:p>
          <a:p>
            <a:pPr>
              <a:lnSpc>
                <a:spcPct val="100000"/>
              </a:lnSpc>
              <a:spcBef>
                <a:spcPts val="1200"/>
              </a:spcBef>
              <a:spcAft>
                <a:spcPts val="1200"/>
              </a:spcAft>
            </a:pPr>
            <a:r>
              <a:rPr lang="en-US" dirty="0"/>
              <a:t>Adding the Microsoft Monitor agent on your Microsoft Teams Rooms device</a:t>
            </a:r>
          </a:p>
        </p:txBody>
      </p:sp>
    </p:spTree>
    <p:extLst>
      <p:ext uri="{BB962C8B-B14F-4D97-AF65-F5344CB8AC3E}">
        <p14:creationId xmlns:p14="http://schemas.microsoft.com/office/powerpoint/2010/main" val="1050618495"/>
      </p:ext>
    </p:extLst>
  </p:cSld>
  <p:clrMapOvr>
    <a:masterClrMapping/>
  </p:clrMapOvr>
  <p:transition>
    <p:fade/>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A1291-FD41-4569-9953-529C30B27A1A}"/>
              </a:ext>
            </a:extLst>
          </p:cNvPr>
          <p:cNvSpPr>
            <a:spLocks noGrp="1"/>
          </p:cNvSpPr>
          <p:nvPr>
            <p:ph type="title"/>
          </p:nvPr>
        </p:nvSpPr>
        <p:spPr/>
        <p:txBody>
          <a:bodyPr/>
          <a:lstStyle/>
          <a:p>
            <a:r>
              <a:rPr lang="en-GB" dirty="0"/>
              <a:t>Example of an Alert received in Outlook</a:t>
            </a:r>
          </a:p>
        </p:txBody>
      </p:sp>
      <p:pic>
        <p:nvPicPr>
          <p:cNvPr id="5" name="Picture 4">
            <a:extLst>
              <a:ext uri="{FF2B5EF4-FFF2-40B4-BE49-F238E27FC236}">
                <a16:creationId xmlns:a16="http://schemas.microsoft.com/office/drawing/2014/main" id="{67E91D95-C11E-4AA2-8430-BE3D56F4028C}"/>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6390" y="1434370"/>
            <a:ext cx="10034384" cy="4706069"/>
          </a:xfrm>
          <a:prstGeom prst="rect">
            <a:avLst/>
          </a:prstGeom>
          <a:solidFill>
            <a:srgbClr val="FFFFFF"/>
          </a:solidFill>
          <a:effectLst>
            <a:outerShdw blurRad="127000" sx="101000" sy="101000" algn="ctr" rotWithShape="0">
              <a:srgbClr val="000000">
                <a:alpha val="30000"/>
              </a:srgbClr>
            </a:outerShdw>
          </a:effectLst>
        </p:spPr>
      </p:pic>
    </p:spTree>
    <p:extLst>
      <p:ext uri="{BB962C8B-B14F-4D97-AF65-F5344CB8AC3E}">
        <p14:creationId xmlns:p14="http://schemas.microsoft.com/office/powerpoint/2010/main" val="3463122809"/>
      </p:ext>
    </p:extLst>
  </p:cSld>
  <p:clrMapOvr>
    <a:masterClrMapping/>
  </p:clrMapOvr>
  <p:transition>
    <p:fade/>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A5E4E-AA96-4FE9-B813-9EFC299B480D}"/>
              </a:ext>
            </a:extLst>
          </p:cNvPr>
          <p:cNvSpPr>
            <a:spLocks noGrp="1"/>
          </p:cNvSpPr>
          <p:nvPr>
            <p:ph type="title"/>
          </p:nvPr>
        </p:nvSpPr>
        <p:spPr/>
        <p:txBody>
          <a:bodyPr/>
          <a:lstStyle/>
          <a:p>
            <a:r>
              <a:rPr lang="en-US" dirty="0"/>
              <a:t>Understand the log entries</a:t>
            </a:r>
          </a:p>
        </p:txBody>
      </p:sp>
      <p:graphicFrame>
        <p:nvGraphicFramePr>
          <p:cNvPr id="5" name="Table 4">
            <a:extLst>
              <a:ext uri="{FF2B5EF4-FFF2-40B4-BE49-F238E27FC236}">
                <a16:creationId xmlns:a16="http://schemas.microsoft.com/office/drawing/2014/main" id="{4F2F8522-BF39-417C-8665-FD03CB521AAB}"/>
              </a:ext>
            </a:extLst>
          </p:cNvPr>
          <p:cNvGraphicFramePr>
            <a:graphicFrameLocks noGrp="1"/>
          </p:cNvGraphicFramePr>
          <p:nvPr>
            <p:extLst>
              <p:ext uri="{D42A27DB-BD31-4B8C-83A1-F6EECF244321}">
                <p14:modId xmlns:p14="http://schemas.microsoft.com/office/powerpoint/2010/main" val="3819408170"/>
              </p:ext>
            </p:extLst>
          </p:nvPr>
        </p:nvGraphicFramePr>
        <p:xfrm>
          <a:off x="586390" y="1434370"/>
          <a:ext cx="11018838" cy="3566161"/>
        </p:xfrm>
        <a:graphic>
          <a:graphicData uri="http://schemas.openxmlformats.org/drawingml/2006/table">
            <a:tbl>
              <a:tblPr firstRow="1" bandRow="1">
                <a:tableStyleId>{5C22544A-7EE6-4342-B048-85BDC9FD1C3A}</a:tableStyleId>
              </a:tblPr>
              <a:tblGrid>
                <a:gridCol w="1614284">
                  <a:extLst>
                    <a:ext uri="{9D8B030D-6E8A-4147-A177-3AD203B41FA5}">
                      <a16:colId xmlns:a16="http://schemas.microsoft.com/office/drawing/2014/main" val="4202658405"/>
                    </a:ext>
                  </a:extLst>
                </a:gridCol>
                <a:gridCol w="9404554">
                  <a:extLst>
                    <a:ext uri="{9D8B030D-6E8A-4147-A177-3AD203B41FA5}">
                      <a16:colId xmlns:a16="http://schemas.microsoft.com/office/drawing/2014/main" val="292160369"/>
                    </a:ext>
                  </a:extLst>
                </a:gridCol>
              </a:tblGrid>
              <a:tr h="412688">
                <a:tc>
                  <a:txBody>
                    <a:bodyPr/>
                    <a:lstStyle/>
                    <a:p>
                      <a:pPr marL="182880" lvl="0" algn="l" fontAlgn="b"/>
                      <a:r>
                        <a:rPr lang="en-US" sz="1600" u="none" strike="noStrike" dirty="0">
                          <a:effectLst/>
                        </a:rPr>
                        <a:t>Event ID level</a:t>
                      </a:r>
                      <a:endParaRPr lang="en-US" sz="1600" b="1" i="0" u="none" strike="noStrike" dirty="0">
                        <a:solidFill>
                          <a:srgbClr val="171717"/>
                        </a:solidFill>
                        <a:effectLst/>
                        <a:latin typeface="Segoe UI" panose="020B0502040204020203" pitchFamily="34" charset="0"/>
                      </a:endParaRPr>
                    </a:p>
                  </a:txBody>
                  <a:tcPr marL="5197" marR="5197" marT="5197" marB="0" anchor="ctr">
                    <a:lnL w="6350" cap="flat" cmpd="sng" algn="ctr">
                      <a:noFill/>
                      <a:prstDash val="solid"/>
                      <a:round/>
                      <a:headEnd type="none" w="med" len="med"/>
                      <a:tailEnd type="none" w="med" len="med"/>
                    </a:lnL>
                    <a:lnR w="12700" cmpd="sng">
                      <a:noFill/>
                    </a:lnR>
                    <a:lnT w="12700" cmpd="sng">
                      <a:noFill/>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82880" lvl="0" algn="l" fontAlgn="b"/>
                      <a:r>
                        <a:rPr lang="en-US" sz="1600" u="none" strike="noStrike" dirty="0">
                          <a:effectLst/>
                        </a:rPr>
                        <a:t>Event behavior                                </a:t>
                      </a:r>
                      <a:endParaRPr lang="en-US" sz="1600" b="1" i="0" u="none" strike="noStrike" dirty="0">
                        <a:solidFill>
                          <a:srgbClr val="171717"/>
                        </a:solidFill>
                        <a:effectLst/>
                        <a:latin typeface="Segoe UI" panose="020B0502040204020203" pitchFamily="34" charset="0"/>
                      </a:endParaRPr>
                    </a:p>
                  </a:txBody>
                  <a:tcPr marL="5197" marR="5197" marT="5197" marB="0" anchor="ctr">
                    <a:lnL w="12700" cmpd="sng">
                      <a:noFill/>
                    </a:lnL>
                    <a:lnR w="12700" cmpd="sng">
                      <a:noFill/>
                    </a:lnR>
                    <a:lnT w="12700" cmpd="sng">
                      <a:noFill/>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704675859"/>
                  </a:ext>
                </a:extLst>
              </a:tr>
              <a:tr h="1065521">
                <a:tc>
                  <a:txBody>
                    <a:bodyPr/>
                    <a:lstStyle/>
                    <a:p>
                      <a:pPr marL="182880" lvl="0" algn="l" defTabSz="932742" rtl="0" eaLnBrk="1" fontAlgn="t" latinLnBrk="0" hangingPunct="1">
                        <a:lnSpc>
                          <a:spcPct val="100000"/>
                        </a:lnSpc>
                        <a:spcBef>
                          <a:spcPts val="0"/>
                        </a:spcBef>
                        <a:spcAft>
                          <a:spcPts val="0"/>
                        </a:spcAft>
                      </a:pPr>
                      <a:r>
                        <a:rPr lang="en-US" sz="1400" u="none" strike="noStrike" kern="1200" dirty="0">
                          <a:solidFill>
                            <a:schemeClr val="accent1"/>
                          </a:solidFill>
                          <a:effectLst/>
                          <a:latin typeface="+mj-lt"/>
                          <a:ea typeface="+mn-ea"/>
                          <a:cs typeface="+mn-cs"/>
                        </a:rPr>
                        <a:t>2000</a:t>
                      </a:r>
                    </a:p>
                    <a:p>
                      <a:pPr marL="182880" marR="0" lvl="0" indent="0" algn="l" defTabSz="932742" rtl="0" eaLnBrk="1" fontAlgn="t" latinLnBrk="0" hangingPunct="1">
                        <a:lnSpc>
                          <a:spcPct val="100000"/>
                        </a:lnSpc>
                        <a:spcBef>
                          <a:spcPts val="0"/>
                        </a:spcBef>
                        <a:spcAft>
                          <a:spcPts val="0"/>
                        </a:spcAft>
                        <a:buClrTx/>
                        <a:buSzTx/>
                        <a:buFontTx/>
                        <a:buNone/>
                        <a:tabLst/>
                        <a:defRPr/>
                      </a:pPr>
                      <a:r>
                        <a:rPr lang="en-US" sz="1400" u="none" strike="noStrike" kern="1200" dirty="0">
                          <a:solidFill>
                            <a:schemeClr val="accent1"/>
                          </a:solidFill>
                          <a:effectLst/>
                          <a:latin typeface="+mj-lt"/>
                          <a:ea typeface="+mn-ea"/>
                          <a:cs typeface="+mn-cs"/>
                        </a:rPr>
                        <a:t>Information</a:t>
                      </a:r>
                    </a:p>
                    <a:p>
                      <a:pPr marL="182880" lvl="0" algn="l" defTabSz="932742" rtl="0" eaLnBrk="1" fontAlgn="t" latinLnBrk="0" hangingPunct="1">
                        <a:lnSpc>
                          <a:spcPct val="100000"/>
                        </a:lnSpc>
                        <a:spcBef>
                          <a:spcPts val="0"/>
                        </a:spcBef>
                        <a:spcAft>
                          <a:spcPts val="0"/>
                        </a:spcAft>
                      </a:pPr>
                      <a:endParaRPr lang="en-US" sz="1400" u="none" strike="noStrike" kern="1200" dirty="0">
                        <a:solidFill>
                          <a:schemeClr val="accent1"/>
                        </a:solidFill>
                        <a:effectLst/>
                        <a:latin typeface="+mj-lt"/>
                        <a:ea typeface="+mn-ea"/>
                        <a:cs typeface="+mn-cs"/>
                      </a:endParaRPr>
                    </a:p>
                  </a:txBody>
                  <a:tcPr marL="5197" marR="5197" marT="5197" marB="0" anchor="ct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2880" lvl="0" algn="l" fontAlgn="t">
                        <a:lnSpc>
                          <a:spcPct val="100000"/>
                        </a:lnSpc>
                        <a:spcBef>
                          <a:spcPts val="0"/>
                        </a:spcBef>
                        <a:spcAft>
                          <a:spcPts val="0"/>
                        </a:spcAft>
                      </a:pPr>
                      <a:r>
                        <a:rPr lang="en-US" sz="1400" u="none" strike="noStrike" dirty="0">
                          <a:effectLst/>
                        </a:rPr>
                        <a:t>This is a healthy heartbeat event. Every 5 minutes, Microsoft Teams Rooms checks that it is signed in to Microsoft Teams or Skype for Business and has network and Exchange connectivity.</a:t>
                      </a:r>
                    </a:p>
                    <a:p>
                      <a:pPr marL="182880" marR="0" lvl="0" indent="0" algn="l" defTabSz="932742" rtl="0" eaLnBrk="1" fontAlgn="t" latinLnBrk="0" hangingPunct="1">
                        <a:lnSpc>
                          <a:spcPct val="100000"/>
                        </a:lnSpc>
                        <a:spcBef>
                          <a:spcPts val="0"/>
                        </a:spcBef>
                        <a:spcAft>
                          <a:spcPts val="0"/>
                        </a:spcAft>
                        <a:buClrTx/>
                        <a:buSzTx/>
                        <a:buFontTx/>
                        <a:buNone/>
                        <a:tabLst/>
                        <a:defRPr/>
                      </a:pPr>
                      <a:r>
                        <a:rPr lang="en-US" sz="1400" u="none" strike="noStrike" dirty="0">
                          <a:effectLst/>
                        </a:rPr>
                        <a:t>If all 3 factors are true, it writes Event ID 2000 into the event log every 5 minutes until the device is offline or one or more of the conditions is no longer met.</a:t>
                      </a:r>
                      <a:endParaRPr lang="en-US" sz="1400" b="0" i="0" u="none" strike="noStrike" dirty="0">
                        <a:solidFill>
                          <a:srgbClr val="171717"/>
                        </a:solidFill>
                        <a:effectLst/>
                        <a:latin typeface="Segoe UI" panose="020B0502040204020203" pitchFamily="34" charset="0"/>
                      </a:endParaRPr>
                    </a:p>
                  </a:txBody>
                  <a:tcPr marL="5197" marR="5197" marT="5197" marB="0" anchor="ct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21352761"/>
                  </a:ext>
                </a:extLst>
              </a:tr>
              <a:tr h="1043976">
                <a:tc>
                  <a:txBody>
                    <a:bodyPr/>
                    <a:lstStyle/>
                    <a:p>
                      <a:pPr marL="182880" lvl="0" algn="l" defTabSz="932742" rtl="0" eaLnBrk="1" fontAlgn="t" latinLnBrk="0" hangingPunct="1">
                        <a:lnSpc>
                          <a:spcPct val="100000"/>
                        </a:lnSpc>
                        <a:spcBef>
                          <a:spcPts val="0"/>
                        </a:spcBef>
                        <a:spcAft>
                          <a:spcPts val="0"/>
                        </a:spcAft>
                      </a:pPr>
                      <a:r>
                        <a:rPr lang="en-US" sz="1400" u="none" strike="noStrike" kern="1200" dirty="0">
                          <a:solidFill>
                            <a:schemeClr val="accent1"/>
                          </a:solidFill>
                          <a:effectLst/>
                          <a:latin typeface="+mj-lt"/>
                          <a:ea typeface="+mn-ea"/>
                          <a:cs typeface="+mn-cs"/>
                        </a:rPr>
                        <a:t>2001</a:t>
                      </a:r>
                    </a:p>
                    <a:p>
                      <a:pPr marL="182880" marR="0" lvl="0" indent="0" algn="l" defTabSz="932742" rtl="0" eaLnBrk="1" fontAlgn="t" latinLnBrk="0" hangingPunct="1">
                        <a:lnSpc>
                          <a:spcPct val="100000"/>
                        </a:lnSpc>
                        <a:spcBef>
                          <a:spcPts val="0"/>
                        </a:spcBef>
                        <a:spcAft>
                          <a:spcPts val="0"/>
                        </a:spcAft>
                        <a:buClrTx/>
                        <a:buSzTx/>
                        <a:buFontTx/>
                        <a:buNone/>
                        <a:tabLst/>
                        <a:defRPr/>
                      </a:pPr>
                      <a:r>
                        <a:rPr lang="en-US" sz="1400" u="none" strike="noStrike" kern="1200" dirty="0">
                          <a:solidFill>
                            <a:schemeClr val="accent1"/>
                          </a:solidFill>
                          <a:effectLst/>
                          <a:latin typeface="+mj-lt"/>
                          <a:ea typeface="+mn-ea"/>
                          <a:cs typeface="+mn-cs"/>
                        </a:rPr>
                        <a:t>Error</a:t>
                      </a:r>
                    </a:p>
                    <a:p>
                      <a:pPr marL="182880" lvl="0" algn="l" defTabSz="932742" rtl="0" eaLnBrk="1" fontAlgn="t" latinLnBrk="0" hangingPunct="1">
                        <a:lnSpc>
                          <a:spcPct val="100000"/>
                        </a:lnSpc>
                        <a:spcBef>
                          <a:spcPts val="0"/>
                        </a:spcBef>
                        <a:spcAft>
                          <a:spcPts val="0"/>
                        </a:spcAft>
                      </a:pPr>
                      <a:endParaRPr lang="en-US" sz="1400" u="none" strike="noStrike" kern="1200" dirty="0">
                        <a:solidFill>
                          <a:schemeClr val="accent1"/>
                        </a:solidFill>
                        <a:effectLst/>
                        <a:latin typeface="+mj-lt"/>
                        <a:ea typeface="+mn-ea"/>
                        <a:cs typeface="+mn-cs"/>
                      </a:endParaRPr>
                    </a:p>
                  </a:txBody>
                  <a:tcPr marL="5197" marR="5197" marT="5197" marB="0" anchor="ct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2880" lvl="0" algn="l" fontAlgn="t">
                        <a:lnSpc>
                          <a:spcPct val="100000"/>
                        </a:lnSpc>
                        <a:spcBef>
                          <a:spcPts val="0"/>
                        </a:spcBef>
                        <a:spcAft>
                          <a:spcPts val="0"/>
                        </a:spcAft>
                      </a:pPr>
                      <a:r>
                        <a:rPr lang="en-US" sz="1400" u="none" strike="noStrike" dirty="0">
                          <a:effectLst/>
                        </a:rPr>
                        <a:t>This is an app error event. Every 5 minutes, Microsoft Teams Rooms checks that it is signed in to Microsoft Teams or Skype for Business with network and Exchange connectivity. If one or more factors are not true, it writes EventID 2001 into the event log every 5 minutes until the device is offline or all conditions are met once again.</a:t>
                      </a:r>
                      <a:endParaRPr lang="en-US" sz="1400" b="0" i="0" u="none" strike="noStrike" dirty="0">
                        <a:solidFill>
                          <a:srgbClr val="171717"/>
                        </a:solidFill>
                        <a:effectLst/>
                        <a:latin typeface="Segoe UI" panose="020B0502040204020203" pitchFamily="34" charset="0"/>
                      </a:endParaRPr>
                    </a:p>
                  </a:txBody>
                  <a:tcPr marL="5197" marR="5197" marT="5197" marB="0" anchor="ct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18950000"/>
                  </a:ext>
                </a:extLst>
              </a:tr>
              <a:tr h="1043976">
                <a:tc>
                  <a:txBody>
                    <a:bodyPr/>
                    <a:lstStyle/>
                    <a:p>
                      <a:pPr marL="182880" lvl="0" algn="l" defTabSz="932742" rtl="0" eaLnBrk="1" fontAlgn="t" latinLnBrk="0" hangingPunct="1">
                        <a:lnSpc>
                          <a:spcPct val="100000"/>
                        </a:lnSpc>
                        <a:spcBef>
                          <a:spcPts val="0"/>
                        </a:spcBef>
                        <a:spcAft>
                          <a:spcPts val="0"/>
                        </a:spcAft>
                      </a:pPr>
                      <a:r>
                        <a:rPr lang="en-US" sz="1400" u="none" strike="noStrike" kern="1200" dirty="0">
                          <a:solidFill>
                            <a:schemeClr val="accent1"/>
                          </a:solidFill>
                          <a:effectLst/>
                          <a:latin typeface="+mj-lt"/>
                          <a:ea typeface="+mn-ea"/>
                          <a:cs typeface="+mn-cs"/>
                        </a:rPr>
                        <a:t>3000</a:t>
                      </a:r>
                    </a:p>
                    <a:p>
                      <a:pPr marL="182880" lvl="0" algn="l" defTabSz="932742" rtl="0" eaLnBrk="1" fontAlgn="t" latinLnBrk="0" hangingPunct="1">
                        <a:lnSpc>
                          <a:spcPct val="100000"/>
                        </a:lnSpc>
                        <a:spcBef>
                          <a:spcPts val="0"/>
                        </a:spcBef>
                        <a:spcAft>
                          <a:spcPts val="0"/>
                        </a:spcAft>
                      </a:pPr>
                      <a:r>
                        <a:rPr lang="en-US" sz="1400" u="none" strike="noStrike" kern="1200" dirty="0">
                          <a:solidFill>
                            <a:schemeClr val="accent1"/>
                          </a:solidFill>
                          <a:effectLst/>
                          <a:latin typeface="+mj-lt"/>
                          <a:ea typeface="+mn-ea"/>
                          <a:cs typeface="+mn-cs"/>
                        </a:rPr>
                        <a:t>Information</a:t>
                      </a:r>
                    </a:p>
                  </a:txBody>
                  <a:tcPr marL="5197" marR="5197" marT="5197" marB="0" anchor="ct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2880" lvl="0" algn="l" fontAlgn="t">
                        <a:lnSpc>
                          <a:spcPct val="100000"/>
                        </a:lnSpc>
                        <a:spcBef>
                          <a:spcPts val="0"/>
                        </a:spcBef>
                        <a:spcAft>
                          <a:spcPts val="0"/>
                        </a:spcAft>
                      </a:pPr>
                      <a:r>
                        <a:rPr lang="en-US" sz="1400" u="none" strike="noStrike" dirty="0">
                          <a:effectLst/>
                        </a:rPr>
                        <a:t>This event verifies that a hardware check was run and found to be healthy. Every 5 minutes Microsoft Teams Rooms checks that configured hardware components such as front of room display, microphone, speaker, and camera are connected and functioning. If all components are healthy, it writes EventID 3000 into the event log. This event is written every 5 minutes unless there is an issue with a connected device.</a:t>
                      </a:r>
                      <a:endParaRPr lang="en-US" sz="1400" b="0" i="0" u="none" strike="noStrike" dirty="0">
                        <a:solidFill>
                          <a:srgbClr val="171717"/>
                        </a:solidFill>
                        <a:effectLst/>
                        <a:latin typeface="Segoe UI" panose="020B0502040204020203" pitchFamily="34" charset="0"/>
                      </a:endParaRPr>
                    </a:p>
                  </a:txBody>
                  <a:tcPr marL="5197" marR="5197" marT="5197" marB="0" anchor="ct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8938496"/>
                  </a:ext>
                </a:extLst>
              </a:tr>
            </a:tbl>
          </a:graphicData>
        </a:graphic>
      </p:graphicFrame>
    </p:spTree>
    <p:extLst>
      <p:ext uri="{BB962C8B-B14F-4D97-AF65-F5344CB8AC3E}">
        <p14:creationId xmlns:p14="http://schemas.microsoft.com/office/powerpoint/2010/main" val="3831067476"/>
      </p:ext>
    </p:extLst>
  </p:cSld>
  <p:clrMapOvr>
    <a:masterClrMapping/>
  </p:clrMapOvr>
  <p:transition>
    <p:fade/>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A5E4E-AA96-4FE9-B813-9EFC299B480D}"/>
              </a:ext>
            </a:extLst>
          </p:cNvPr>
          <p:cNvSpPr>
            <a:spLocks noGrp="1"/>
          </p:cNvSpPr>
          <p:nvPr>
            <p:ph type="title"/>
          </p:nvPr>
        </p:nvSpPr>
        <p:spPr/>
        <p:txBody>
          <a:bodyPr/>
          <a:lstStyle/>
          <a:p>
            <a:r>
              <a:rPr lang="en-US" dirty="0"/>
              <a:t>Understand the log entries </a:t>
            </a:r>
            <a:r>
              <a:rPr lang="en-US" dirty="0">
                <a:noFill/>
              </a:rPr>
              <a:t>(a)</a:t>
            </a:r>
            <a:endParaRPr lang="en-US" dirty="0"/>
          </a:p>
        </p:txBody>
      </p:sp>
      <p:graphicFrame>
        <p:nvGraphicFramePr>
          <p:cNvPr id="7" name="Table 6">
            <a:extLst>
              <a:ext uri="{FF2B5EF4-FFF2-40B4-BE49-F238E27FC236}">
                <a16:creationId xmlns:a16="http://schemas.microsoft.com/office/drawing/2014/main" id="{A7272060-0E07-40A8-AD4E-0C7D6DC1CA23}"/>
              </a:ext>
            </a:extLst>
          </p:cNvPr>
          <p:cNvGraphicFramePr>
            <a:graphicFrameLocks noGrp="1"/>
          </p:cNvGraphicFramePr>
          <p:nvPr>
            <p:extLst>
              <p:ext uri="{D42A27DB-BD31-4B8C-83A1-F6EECF244321}">
                <p14:modId xmlns:p14="http://schemas.microsoft.com/office/powerpoint/2010/main" val="4005625506"/>
              </p:ext>
            </p:extLst>
          </p:nvPr>
        </p:nvGraphicFramePr>
        <p:xfrm>
          <a:off x="586390" y="1434370"/>
          <a:ext cx="11018838" cy="2522185"/>
        </p:xfrm>
        <a:graphic>
          <a:graphicData uri="http://schemas.openxmlformats.org/drawingml/2006/table">
            <a:tbl>
              <a:tblPr firstRow="1" bandRow="1">
                <a:tableStyleId>{5C22544A-7EE6-4342-B048-85BDC9FD1C3A}</a:tableStyleId>
              </a:tblPr>
              <a:tblGrid>
                <a:gridCol w="1614284">
                  <a:extLst>
                    <a:ext uri="{9D8B030D-6E8A-4147-A177-3AD203B41FA5}">
                      <a16:colId xmlns:a16="http://schemas.microsoft.com/office/drawing/2014/main" val="4202658405"/>
                    </a:ext>
                  </a:extLst>
                </a:gridCol>
                <a:gridCol w="9404554">
                  <a:extLst>
                    <a:ext uri="{9D8B030D-6E8A-4147-A177-3AD203B41FA5}">
                      <a16:colId xmlns:a16="http://schemas.microsoft.com/office/drawing/2014/main" val="292160369"/>
                    </a:ext>
                  </a:extLst>
                </a:gridCol>
              </a:tblGrid>
              <a:tr h="412688">
                <a:tc>
                  <a:txBody>
                    <a:bodyPr/>
                    <a:lstStyle/>
                    <a:p>
                      <a:pPr marL="182880" lvl="0" algn="l" fontAlgn="b"/>
                      <a:r>
                        <a:rPr lang="en-US" sz="1600" u="none" strike="noStrike" dirty="0">
                          <a:effectLst/>
                        </a:rPr>
                        <a:t>Event ID level</a:t>
                      </a:r>
                      <a:endParaRPr lang="en-US" sz="1600" b="1" i="0" u="none" strike="noStrike" dirty="0">
                        <a:solidFill>
                          <a:srgbClr val="171717"/>
                        </a:solidFill>
                        <a:effectLst/>
                        <a:latin typeface="Segoe UI" panose="020B0502040204020203" pitchFamily="34" charset="0"/>
                      </a:endParaRPr>
                    </a:p>
                  </a:txBody>
                  <a:tcPr marL="5197" marR="5197" marT="5197" marB="0" anchor="ctr">
                    <a:lnL w="6350" cap="flat" cmpd="sng" algn="ctr">
                      <a:noFill/>
                      <a:prstDash val="solid"/>
                      <a:round/>
                      <a:headEnd type="none" w="med" len="med"/>
                      <a:tailEnd type="none" w="med" len="med"/>
                    </a:lnL>
                    <a:lnR w="12700" cmpd="sng">
                      <a:noFill/>
                    </a:lnR>
                    <a:lnT w="12700" cmpd="sng">
                      <a:noFill/>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82880" lvl="0" algn="l" fontAlgn="b"/>
                      <a:r>
                        <a:rPr lang="en-US" sz="1600" u="none" strike="noStrike" dirty="0">
                          <a:effectLst/>
                        </a:rPr>
                        <a:t>Event behavior                                </a:t>
                      </a:r>
                      <a:endParaRPr lang="en-US" sz="1600" b="1" i="0" u="none" strike="noStrike" dirty="0">
                        <a:solidFill>
                          <a:srgbClr val="171717"/>
                        </a:solidFill>
                        <a:effectLst/>
                        <a:latin typeface="Segoe UI" panose="020B0502040204020203" pitchFamily="34" charset="0"/>
                      </a:endParaRPr>
                    </a:p>
                  </a:txBody>
                  <a:tcPr marL="5197" marR="5197" marT="5197" marB="0" anchor="ctr">
                    <a:lnL w="12700" cmpd="sng">
                      <a:noFill/>
                    </a:lnL>
                    <a:lnR w="12700" cmpd="sng">
                      <a:noFill/>
                    </a:lnR>
                    <a:lnT w="12700" cmpd="sng">
                      <a:noFill/>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704675859"/>
                  </a:ext>
                </a:extLst>
              </a:tr>
              <a:tr h="1065521">
                <a:tc>
                  <a:txBody>
                    <a:bodyPr/>
                    <a:lstStyle/>
                    <a:p>
                      <a:pPr marL="182880" algn="l" fontAlgn="t"/>
                      <a:r>
                        <a:rPr lang="en-US" sz="1400" u="none" strike="noStrike" dirty="0">
                          <a:solidFill>
                            <a:schemeClr val="accent1"/>
                          </a:solidFill>
                          <a:effectLst/>
                          <a:latin typeface="+mj-lt"/>
                        </a:rPr>
                        <a:t>3001</a:t>
                      </a:r>
                      <a:endParaRPr lang="en-US" sz="1400" b="0" i="0" u="none" strike="noStrike" dirty="0">
                        <a:solidFill>
                          <a:schemeClr val="accent1"/>
                        </a:solidFill>
                        <a:effectLst/>
                        <a:latin typeface="+mj-lt"/>
                      </a:endParaRPr>
                    </a:p>
                    <a:p>
                      <a:pPr marL="182880" algn="l" fontAlgn="t"/>
                      <a:r>
                        <a:rPr lang="en-US" sz="1400" u="none" strike="noStrike" dirty="0">
                          <a:solidFill>
                            <a:schemeClr val="accent1"/>
                          </a:solidFill>
                          <a:effectLst/>
                          <a:latin typeface="+mj-lt"/>
                        </a:rPr>
                        <a:t>Error Event</a:t>
                      </a:r>
                      <a:endParaRPr lang="en-US" sz="1400" b="0" i="0" u="none" strike="noStrike" dirty="0">
                        <a:solidFill>
                          <a:schemeClr val="accent1"/>
                        </a:solidFill>
                        <a:effectLst/>
                        <a:latin typeface="+mj-lt"/>
                      </a:endParaRPr>
                    </a:p>
                  </a:txBody>
                  <a:tcPr marL="5197" marR="5197" marT="5197" marB="0" anchor="ct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2880" marR="0" lvl="0" indent="0" algn="l" defTabSz="914367" rtl="0" eaLnBrk="1" fontAlgn="t" latinLnBrk="0" hangingPunct="1">
                        <a:lnSpc>
                          <a:spcPct val="100000"/>
                        </a:lnSpc>
                        <a:spcBef>
                          <a:spcPts val="0"/>
                        </a:spcBef>
                        <a:spcAft>
                          <a:spcPts val="0"/>
                        </a:spcAft>
                        <a:buClrTx/>
                        <a:buSzTx/>
                        <a:buFontTx/>
                        <a:buNone/>
                        <a:tabLst/>
                        <a:defRPr/>
                      </a:pPr>
                      <a:r>
                        <a:rPr lang="en-US" sz="1400" u="none" strike="noStrike" dirty="0">
                          <a:effectLst/>
                        </a:rPr>
                        <a:t>This is a hardware error event. The Microsoft Teams Rooms app has a process that checks the health of connected hardware components (front of room, microphone, speaker, camera) every 5 minutes. If one or more of the components are unhealthy, it writes EventID 3001 into the event log. This event is written every 5 minutes until the issue with the device is fixed.</a:t>
                      </a:r>
                    </a:p>
                  </a:txBody>
                  <a:tcPr marL="5197" marR="5197" marT="5197" marB="0" anchor="ct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21352761"/>
                  </a:ext>
                </a:extLst>
              </a:tr>
              <a:tr h="1043976">
                <a:tc>
                  <a:txBody>
                    <a:bodyPr/>
                    <a:lstStyle/>
                    <a:p>
                      <a:pPr marL="182880" algn="l" fontAlgn="t"/>
                      <a:r>
                        <a:rPr lang="en-US" sz="1400" u="none" strike="noStrike" dirty="0">
                          <a:solidFill>
                            <a:schemeClr val="accent1"/>
                          </a:solidFill>
                          <a:effectLst/>
                          <a:latin typeface="+mj-lt"/>
                        </a:rPr>
                        <a:t>4000</a:t>
                      </a:r>
                      <a:endParaRPr lang="en-US" sz="1400" b="0" i="0" u="none" strike="noStrike" dirty="0">
                        <a:solidFill>
                          <a:schemeClr val="accent1"/>
                        </a:solidFill>
                        <a:effectLst/>
                        <a:latin typeface="+mj-lt"/>
                      </a:endParaRPr>
                    </a:p>
                    <a:p>
                      <a:pPr marL="182880" algn="l" fontAlgn="t"/>
                      <a:r>
                        <a:rPr lang="en-US" sz="1400" u="none" strike="noStrike" dirty="0">
                          <a:solidFill>
                            <a:schemeClr val="accent1"/>
                          </a:solidFill>
                          <a:effectLst/>
                          <a:latin typeface="+mj-lt"/>
                        </a:rPr>
                        <a:t>Information</a:t>
                      </a:r>
                      <a:endParaRPr lang="en-US" sz="1400" b="0" i="0" u="none" strike="noStrike" dirty="0">
                        <a:solidFill>
                          <a:schemeClr val="accent1"/>
                        </a:solidFill>
                        <a:effectLst/>
                        <a:latin typeface="+mj-lt"/>
                      </a:endParaRPr>
                    </a:p>
                  </a:txBody>
                  <a:tcPr marL="5197" marR="5197" marT="5197" marB="0" anchor="ct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2880" algn="l" fontAlgn="t"/>
                      <a:r>
                        <a:rPr lang="en-US" sz="1400" u="none" strike="noStrike" dirty="0">
                          <a:effectLst/>
                        </a:rPr>
                        <a:t>This is an App Restart event. Every time the app is restarted, it will log this event into the Windows event log.</a:t>
                      </a:r>
                      <a:endParaRPr lang="en-US" sz="1400" b="0" i="0" u="none" strike="noStrike" dirty="0">
                        <a:solidFill>
                          <a:srgbClr val="171717"/>
                        </a:solidFill>
                        <a:effectLst/>
                        <a:latin typeface="Segoe UI" panose="020B0502040204020203" pitchFamily="34" charset="0"/>
                      </a:endParaRPr>
                    </a:p>
                  </a:txBody>
                  <a:tcPr marL="5197" marR="5197" marT="5197" marB="0" anchor="ct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18950000"/>
                  </a:ext>
                </a:extLst>
              </a:tr>
            </a:tbl>
          </a:graphicData>
        </a:graphic>
      </p:graphicFrame>
    </p:spTree>
    <p:extLst>
      <p:ext uri="{BB962C8B-B14F-4D97-AF65-F5344CB8AC3E}">
        <p14:creationId xmlns:p14="http://schemas.microsoft.com/office/powerpoint/2010/main" val="4090763188"/>
      </p:ext>
    </p:extLst>
  </p:cSld>
  <p:clrMapOvr>
    <a:masterClrMapping/>
  </p:clrMapOvr>
  <p:transition>
    <p:fade/>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88A73-AB63-46BE-9379-EC04A219244D}"/>
              </a:ext>
            </a:extLst>
          </p:cNvPr>
          <p:cNvSpPr>
            <a:spLocks noGrp="1"/>
          </p:cNvSpPr>
          <p:nvPr>
            <p:ph type="title"/>
          </p:nvPr>
        </p:nvSpPr>
        <p:spPr>
          <a:xfrm>
            <a:off x="585216" y="1864180"/>
            <a:ext cx="9144000" cy="1384995"/>
          </a:xfrm>
        </p:spPr>
        <p:txBody>
          <a:bodyPr/>
          <a:lstStyle/>
          <a:p>
            <a:r>
              <a:rPr lang="en-US" dirty="0"/>
              <a:t>Microsoft Graph </a:t>
            </a:r>
            <a:br>
              <a:rPr lang="en-US" dirty="0"/>
            </a:br>
            <a:br>
              <a:rPr lang="en-US" dirty="0"/>
            </a:br>
            <a:r>
              <a:rPr lang="en-US" sz="2800" dirty="0">
                <a:latin typeface="+mn-lt"/>
              </a:rPr>
              <a:t>Devices (Preview)</a:t>
            </a:r>
            <a:endParaRPr lang="en-US" dirty="0">
              <a:latin typeface="+mn-lt"/>
            </a:endParaRPr>
          </a:p>
        </p:txBody>
      </p:sp>
      <p:sp>
        <p:nvSpPr>
          <p:cNvPr id="3" name="Rectangle 2">
            <a:extLst>
              <a:ext uri="{FF2B5EF4-FFF2-40B4-BE49-F238E27FC236}">
                <a16:creationId xmlns:a16="http://schemas.microsoft.com/office/drawing/2014/main" id="{07239274-50C8-A8E7-A24B-DED4AA28AB1C}"/>
              </a:ext>
            </a:extLst>
          </p:cNvPr>
          <p:cNvSpPr>
            <a:spLocks noChangeArrowheads="1"/>
          </p:cNvSpPr>
          <p:nvPr/>
        </p:nvSpPr>
        <p:spPr bwMode="auto">
          <a:xfrm>
            <a:off x="0" y="6581001"/>
            <a:ext cx="9109802"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1" u="none" strike="noStrike" cap="none" normalizeH="0" baseline="0" dirty="0">
                <a:ln>
                  <a:noFill/>
                </a:ln>
                <a:effectLst/>
                <a:latin typeface="+mn-lt"/>
                <a:cs typeface="Segoe UI" panose="020B0502040204020203" pitchFamily="34" charset="0"/>
              </a:rPr>
              <a:t>APIs under the </a:t>
            </a:r>
            <a:r>
              <a:rPr kumimoji="0" lang="en-US" altLang="en-US" sz="900" b="0" i="1" u="none" strike="noStrike" cap="none" normalizeH="0" baseline="0" dirty="0">
                <a:ln>
                  <a:noFill/>
                </a:ln>
                <a:effectLst/>
                <a:latin typeface="+mn-lt"/>
              </a:rPr>
              <a:t>/beta</a:t>
            </a:r>
            <a:r>
              <a:rPr kumimoji="0" lang="en-US" altLang="en-US" sz="1200" b="0" i="1" u="none" strike="noStrike" cap="none" normalizeH="0" baseline="0" dirty="0">
                <a:ln>
                  <a:noFill/>
                </a:ln>
                <a:effectLst/>
                <a:latin typeface="+mn-lt"/>
                <a:cs typeface="Segoe UI" panose="020B0502040204020203" pitchFamily="34" charset="0"/>
              </a:rPr>
              <a:t> version in Microsoft Graph are subject to change. Use of these APIs in production applications is not supported. </a:t>
            </a:r>
            <a:r>
              <a:rPr kumimoji="0" lang="en-US" altLang="en-US" sz="600" b="0" i="1" u="none" strike="noStrike" cap="none" normalizeH="0" baseline="0" dirty="0">
                <a:ln>
                  <a:noFill/>
                </a:ln>
                <a:effectLst/>
                <a:latin typeface="+mn-lt"/>
              </a:rPr>
              <a:t> </a:t>
            </a:r>
            <a:endParaRPr kumimoji="0" lang="en-US" altLang="en-US" sz="1800" b="0" i="1" u="none" strike="noStrike" cap="none" normalizeH="0" baseline="0" dirty="0">
              <a:ln>
                <a:noFill/>
              </a:ln>
              <a:effectLst/>
              <a:latin typeface="+mn-lt"/>
            </a:endParaRPr>
          </a:p>
        </p:txBody>
      </p:sp>
    </p:spTree>
    <p:extLst>
      <p:ext uri="{BB962C8B-B14F-4D97-AF65-F5344CB8AC3E}">
        <p14:creationId xmlns:p14="http://schemas.microsoft.com/office/powerpoint/2010/main" val="1117387866"/>
      </p:ext>
    </p:extLst>
  </p:cSld>
  <p:clrMapOvr>
    <a:masterClrMapping/>
  </p:clrMapOvr>
  <p:transition>
    <p:fade/>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F0456ED-5208-4D94-98AF-3E005D312EE5}"/>
              </a:ext>
              <a:ext uri="{C183D7F6-B498-43B3-948B-1728B52AA6E4}">
                <adec:decorative xmlns:adec="http://schemas.microsoft.com/office/drawing/2017/decorative" val="1"/>
              </a:ext>
            </a:extLst>
          </p:cNvPr>
          <p:cNvSpPr/>
          <p:nvPr/>
        </p:nvSpPr>
        <p:spPr bwMode="auto">
          <a:xfrm>
            <a:off x="8808334" y="0"/>
            <a:ext cx="3383666"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p:cNvSpPr>
            <a:spLocks noGrp="1"/>
          </p:cNvSpPr>
          <p:nvPr>
            <p:ph type="title"/>
          </p:nvPr>
        </p:nvSpPr>
        <p:spPr/>
        <p:txBody>
          <a:bodyPr/>
          <a:lstStyle/>
          <a:p>
            <a:r>
              <a:rPr lang="en-US" dirty="0"/>
              <a:t>Microsoft Graph REST API Beta </a:t>
            </a:r>
            <a:r>
              <a:rPr lang="en-US" dirty="0">
                <a:noFill/>
              </a:rPr>
              <a:t>(a)</a:t>
            </a:r>
            <a:endParaRPr lang="en-US" dirty="0"/>
          </a:p>
        </p:txBody>
      </p:sp>
      <p:sp>
        <p:nvSpPr>
          <p:cNvPr id="3" name="Text Placeholder 2">
            <a:extLst>
              <a:ext uri="{FF2B5EF4-FFF2-40B4-BE49-F238E27FC236}">
                <a16:creationId xmlns:a16="http://schemas.microsoft.com/office/drawing/2014/main" id="{B5C1A89B-D3F1-41D5-AA7C-3DED739535EE}"/>
              </a:ext>
            </a:extLst>
          </p:cNvPr>
          <p:cNvSpPr>
            <a:spLocks noGrp="1"/>
          </p:cNvSpPr>
          <p:nvPr>
            <p:ph type="body" sz="quarter" idx="10"/>
          </p:nvPr>
        </p:nvSpPr>
        <p:spPr>
          <a:xfrm>
            <a:off x="586390" y="1434370"/>
            <a:ext cx="4957160" cy="1889748"/>
          </a:xfrm>
        </p:spPr>
        <p:txBody>
          <a:bodyPr/>
          <a:lstStyle/>
          <a:p>
            <a:pPr marL="0" indent="0">
              <a:spcBef>
                <a:spcPts val="1200"/>
              </a:spcBef>
              <a:spcAft>
                <a:spcPts val="600"/>
              </a:spcAft>
              <a:buClr>
                <a:schemeClr val="accent1"/>
              </a:buClr>
              <a:buSzPct val="100000"/>
            </a:pPr>
            <a:r>
              <a:rPr lang="en-US" dirty="0"/>
              <a:t>Microsoft Graph </a:t>
            </a:r>
            <a:r>
              <a:rPr lang="en-US" b="0" i="0" dirty="0">
                <a:solidFill>
                  <a:srgbClr val="171717"/>
                </a:solidFill>
                <a:effectLst/>
              </a:rPr>
              <a:t> provides a unified programmability model that you can use to access the tremendous amount of data in Microsoft 365, Windows 10, and Enterprise Mobility + Security</a:t>
            </a:r>
            <a:endParaRPr lang="en-US" dirty="0"/>
          </a:p>
        </p:txBody>
      </p:sp>
      <p:sp>
        <p:nvSpPr>
          <p:cNvPr id="5" name="Text Placeholder 2">
            <a:extLst>
              <a:ext uri="{FF2B5EF4-FFF2-40B4-BE49-F238E27FC236}">
                <a16:creationId xmlns:a16="http://schemas.microsoft.com/office/drawing/2014/main" id="{9688C6B7-FB2D-20C7-98EE-0392FA17BB41}"/>
              </a:ext>
            </a:extLst>
          </p:cNvPr>
          <p:cNvSpPr txBox="1">
            <a:spLocks/>
          </p:cNvSpPr>
          <p:nvPr/>
        </p:nvSpPr>
        <p:spPr>
          <a:xfrm>
            <a:off x="588262" y="2542501"/>
            <a:ext cx="4425789" cy="492443"/>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None/>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Clr>
                <a:schemeClr val="accent1"/>
              </a:buClr>
              <a:buSzPct val="100000"/>
            </a:pPr>
            <a:r>
              <a:rPr lang="en-US" sz="1600" dirty="0"/>
              <a:t>Can be accessed using HTTP, C#, JavaScript, Objective-C, Java, Go, PowerShell….</a:t>
            </a:r>
          </a:p>
        </p:txBody>
      </p:sp>
      <p:pic>
        <p:nvPicPr>
          <p:cNvPr id="9" name="Picture 8">
            <a:extLst>
              <a:ext uri="{FF2B5EF4-FFF2-40B4-BE49-F238E27FC236}">
                <a16:creationId xmlns:a16="http://schemas.microsoft.com/office/drawing/2014/main" id="{FD912E90-B8D1-1878-5C33-294C51DAE59A}"/>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629275" y="1434370"/>
            <a:ext cx="6087171" cy="3401815"/>
          </a:xfrm>
          <a:prstGeom prst="rect">
            <a:avLst/>
          </a:prstGeom>
          <a:solidFill>
            <a:srgbClr val="FFFFFF"/>
          </a:solidFill>
          <a:effectLst>
            <a:outerShdw blurRad="127000" sx="101000" sy="101000" algn="ctr" rotWithShape="0">
              <a:srgbClr val="000000">
                <a:alpha val="30000"/>
              </a:srgbClr>
            </a:outerShdw>
          </a:effectLst>
        </p:spPr>
      </p:pic>
      <p:sp>
        <p:nvSpPr>
          <p:cNvPr id="12" name="Text Placeholder 2">
            <a:extLst>
              <a:ext uri="{FF2B5EF4-FFF2-40B4-BE49-F238E27FC236}">
                <a16:creationId xmlns:a16="http://schemas.microsoft.com/office/drawing/2014/main" id="{0EBF8B83-1904-DC24-2E2B-547D858DB536}"/>
              </a:ext>
            </a:extLst>
          </p:cNvPr>
          <p:cNvSpPr txBox="1">
            <a:spLocks/>
          </p:cNvSpPr>
          <p:nvPr/>
        </p:nvSpPr>
        <p:spPr>
          <a:xfrm>
            <a:off x="588262" y="3316403"/>
            <a:ext cx="4425789" cy="246221"/>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None/>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Clr>
                <a:schemeClr val="accent1"/>
              </a:buClr>
              <a:buSzPct val="100000"/>
            </a:pPr>
            <a:r>
              <a:rPr lang="en-US" sz="1600" dirty="0"/>
              <a:t>Programmatic access to Teams admin center</a:t>
            </a:r>
          </a:p>
        </p:txBody>
      </p:sp>
      <p:sp>
        <p:nvSpPr>
          <p:cNvPr id="13" name="TextBox 12">
            <a:extLst>
              <a:ext uri="{FF2B5EF4-FFF2-40B4-BE49-F238E27FC236}">
                <a16:creationId xmlns:a16="http://schemas.microsoft.com/office/drawing/2014/main" id="{1A427FC6-E360-A78A-6D43-1CCD248446F4}"/>
              </a:ext>
            </a:extLst>
          </p:cNvPr>
          <p:cNvSpPr txBox="1"/>
          <p:nvPr/>
        </p:nvSpPr>
        <p:spPr>
          <a:xfrm>
            <a:off x="586389" y="3844083"/>
            <a:ext cx="4567331" cy="246221"/>
          </a:xfrm>
          <a:prstGeom prst="rect">
            <a:avLst/>
          </a:prstGeom>
          <a:noFill/>
        </p:spPr>
        <p:txBody>
          <a:bodyPr wrap="square" lIns="0" tIns="0" rIns="0" bIns="0" rtlCol="0">
            <a:spAutoFit/>
          </a:bodyPr>
          <a:lstStyle/>
          <a:p>
            <a:pPr algn="l"/>
            <a:r>
              <a:rPr lang="en-US" sz="1600" i="1" dirty="0">
                <a:solidFill>
                  <a:srgbClr val="4B53BC"/>
                </a:solidFill>
                <a:latin typeface="+mj-lt"/>
              </a:rPr>
              <a:t>Currently in beta (Preview).</a:t>
            </a:r>
          </a:p>
        </p:txBody>
      </p:sp>
      <p:sp>
        <p:nvSpPr>
          <p:cNvPr id="6" name="Rectangle 2">
            <a:extLst>
              <a:ext uri="{FF2B5EF4-FFF2-40B4-BE49-F238E27FC236}">
                <a16:creationId xmlns:a16="http://schemas.microsoft.com/office/drawing/2014/main" id="{F9AF55E4-66EA-0FB8-41C9-8976815B9BF8}"/>
              </a:ext>
            </a:extLst>
          </p:cNvPr>
          <p:cNvSpPr>
            <a:spLocks noChangeArrowheads="1"/>
          </p:cNvSpPr>
          <p:nvPr/>
        </p:nvSpPr>
        <p:spPr bwMode="auto">
          <a:xfrm>
            <a:off x="0" y="6581001"/>
            <a:ext cx="9109802"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1" u="none" strike="noStrike" cap="none" normalizeH="0" baseline="0" dirty="0">
                <a:ln>
                  <a:noFill/>
                </a:ln>
                <a:solidFill>
                  <a:schemeClr val="accent1"/>
                </a:solidFill>
                <a:effectLst/>
                <a:latin typeface="+mn-lt"/>
                <a:cs typeface="Segoe UI" panose="020B0502040204020203" pitchFamily="34" charset="0"/>
              </a:rPr>
              <a:t>APIs under the </a:t>
            </a:r>
            <a:r>
              <a:rPr kumimoji="0" lang="en-US" altLang="en-US" sz="900" b="0" i="1" u="none" strike="noStrike" cap="none" normalizeH="0" baseline="0" dirty="0">
                <a:ln>
                  <a:noFill/>
                </a:ln>
                <a:solidFill>
                  <a:schemeClr val="accent1"/>
                </a:solidFill>
                <a:effectLst/>
                <a:latin typeface="+mn-lt"/>
              </a:rPr>
              <a:t>/beta</a:t>
            </a:r>
            <a:r>
              <a:rPr kumimoji="0" lang="en-US" altLang="en-US" sz="1200" b="0" i="1" u="none" strike="noStrike" cap="none" normalizeH="0" baseline="0" dirty="0">
                <a:ln>
                  <a:noFill/>
                </a:ln>
                <a:solidFill>
                  <a:schemeClr val="accent1"/>
                </a:solidFill>
                <a:effectLst/>
                <a:latin typeface="+mn-lt"/>
                <a:cs typeface="Segoe UI" panose="020B0502040204020203" pitchFamily="34" charset="0"/>
              </a:rPr>
              <a:t> version in Microsoft Graph are subject to change. Use of these APIs in production applications is not supported. </a:t>
            </a:r>
            <a:r>
              <a:rPr kumimoji="0" lang="en-US" altLang="en-US" sz="600" b="0" i="1" u="none" strike="noStrike" cap="none" normalizeH="0" baseline="0" dirty="0">
                <a:ln>
                  <a:noFill/>
                </a:ln>
                <a:solidFill>
                  <a:schemeClr val="accent1"/>
                </a:solidFill>
                <a:effectLst/>
                <a:latin typeface="+mn-lt"/>
              </a:rPr>
              <a:t> </a:t>
            </a:r>
            <a:endParaRPr kumimoji="0" lang="en-US" altLang="en-US" sz="1800" b="0" i="1" u="none" strike="noStrike" cap="none" normalizeH="0" baseline="0" dirty="0">
              <a:ln>
                <a:noFill/>
              </a:ln>
              <a:solidFill>
                <a:schemeClr val="accent1"/>
              </a:solidFill>
              <a:effectLst/>
              <a:latin typeface="+mn-lt"/>
            </a:endParaRPr>
          </a:p>
        </p:txBody>
      </p:sp>
    </p:spTree>
    <p:extLst>
      <p:ext uri="{BB962C8B-B14F-4D97-AF65-F5344CB8AC3E}">
        <p14:creationId xmlns:p14="http://schemas.microsoft.com/office/powerpoint/2010/main" val="2543778142"/>
      </p:ext>
    </p:extLst>
  </p:cSld>
  <p:clrMapOvr>
    <a:masterClrMapping/>
  </p:clrMapOvr>
  <p:transition>
    <p:fade/>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DE1AB32-7292-9F63-280D-4F9CC37A6704}"/>
              </a:ext>
              <a:ext uri="{C183D7F6-B498-43B3-948B-1728B52AA6E4}">
                <adec:decorative xmlns:adec="http://schemas.microsoft.com/office/drawing/2017/decorative" val="1"/>
              </a:ext>
            </a:extLst>
          </p:cNvPr>
          <p:cNvSpPr/>
          <p:nvPr/>
        </p:nvSpPr>
        <p:spPr bwMode="auto">
          <a:xfrm>
            <a:off x="8808334" y="0"/>
            <a:ext cx="3383666"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 name="Title 2">
            <a:extLst>
              <a:ext uri="{FF2B5EF4-FFF2-40B4-BE49-F238E27FC236}">
                <a16:creationId xmlns:a16="http://schemas.microsoft.com/office/drawing/2014/main" id="{09F857AB-BBCA-740E-50EE-23873D0AFAEE}"/>
              </a:ext>
            </a:extLst>
          </p:cNvPr>
          <p:cNvSpPr>
            <a:spLocks noGrp="1"/>
          </p:cNvSpPr>
          <p:nvPr>
            <p:ph type="title"/>
          </p:nvPr>
        </p:nvSpPr>
        <p:spPr/>
        <p:txBody>
          <a:bodyPr/>
          <a:lstStyle/>
          <a:p>
            <a:r>
              <a:rPr lang="en-US" dirty="0"/>
              <a:t>Graph Methods</a:t>
            </a:r>
          </a:p>
        </p:txBody>
      </p:sp>
      <p:graphicFrame>
        <p:nvGraphicFramePr>
          <p:cNvPr id="4" name="Table 4">
            <a:extLst>
              <a:ext uri="{FF2B5EF4-FFF2-40B4-BE49-F238E27FC236}">
                <a16:creationId xmlns:a16="http://schemas.microsoft.com/office/drawing/2014/main" id="{2947C578-8DB2-DB1D-A016-3952E065505A}"/>
              </a:ext>
            </a:extLst>
          </p:cNvPr>
          <p:cNvGraphicFramePr>
            <a:graphicFrameLocks noGrp="1"/>
          </p:cNvGraphicFramePr>
          <p:nvPr>
            <p:extLst>
              <p:ext uri="{D42A27DB-BD31-4B8C-83A1-F6EECF244321}">
                <p14:modId xmlns:p14="http://schemas.microsoft.com/office/powerpoint/2010/main" val="1323986209"/>
              </p:ext>
            </p:extLst>
          </p:nvPr>
        </p:nvGraphicFramePr>
        <p:xfrm>
          <a:off x="588263" y="1425703"/>
          <a:ext cx="6469761" cy="3185160"/>
        </p:xfrm>
        <a:graphic>
          <a:graphicData uri="http://schemas.openxmlformats.org/drawingml/2006/table">
            <a:tbl>
              <a:tblPr firstRow="1" bandRow="1">
                <a:tableStyleId>{5C22544A-7EE6-4342-B048-85BDC9FD1C3A}</a:tableStyleId>
              </a:tblPr>
              <a:tblGrid>
                <a:gridCol w="1849857">
                  <a:extLst>
                    <a:ext uri="{9D8B030D-6E8A-4147-A177-3AD203B41FA5}">
                      <a16:colId xmlns:a16="http://schemas.microsoft.com/office/drawing/2014/main" val="883606601"/>
                    </a:ext>
                  </a:extLst>
                </a:gridCol>
                <a:gridCol w="4619904">
                  <a:extLst>
                    <a:ext uri="{9D8B030D-6E8A-4147-A177-3AD203B41FA5}">
                      <a16:colId xmlns:a16="http://schemas.microsoft.com/office/drawing/2014/main" val="161614832"/>
                    </a:ext>
                  </a:extLst>
                </a:gridCol>
              </a:tblGrid>
              <a:tr h="370840">
                <a:tc>
                  <a:txBody>
                    <a:bodyPr/>
                    <a:lstStyle/>
                    <a:p>
                      <a:r>
                        <a:rPr lang="en-US" sz="1600" dirty="0"/>
                        <a:t>Method</a:t>
                      </a:r>
                    </a:p>
                  </a:txBody>
                  <a:tcPr anchor="ctr">
                    <a:lnL w="12700" cmpd="sng">
                      <a:noFill/>
                    </a:lnL>
                    <a:lnR w="12700" cmpd="sng">
                      <a:noFill/>
                    </a:lnR>
                    <a:lnT w="12700" cmpd="sng">
                      <a:noFill/>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r>
                        <a:rPr lang="en-US" sz="1600" dirty="0"/>
                        <a:t>Description</a:t>
                      </a:r>
                    </a:p>
                  </a:txBody>
                  <a:tcPr anchor="ctr">
                    <a:lnL w="12700" cmpd="sng">
                      <a:noFill/>
                    </a:lnL>
                    <a:lnR w="12700" cmpd="sng">
                      <a:noFill/>
                    </a:lnR>
                    <a:lnT w="12700" cmpd="sng">
                      <a:noFill/>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237400046"/>
                  </a:ext>
                </a:extLst>
              </a:tr>
              <a:tr h="370840">
                <a:tc>
                  <a:txBody>
                    <a:bodyPr/>
                    <a:lstStyle/>
                    <a:p>
                      <a:r>
                        <a:rPr lang="en-US" sz="1400" dirty="0">
                          <a:solidFill>
                            <a:schemeClr val="accent1"/>
                          </a:solidFill>
                          <a:latin typeface="+mj-lt"/>
                        </a:rPr>
                        <a:t>List</a:t>
                      </a:r>
                    </a:p>
                  </a:txBody>
                  <a:tcPr anchor="ct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400" b="0" i="0" kern="1200" dirty="0">
                          <a:solidFill>
                            <a:schemeClr val="dk1"/>
                          </a:solidFill>
                          <a:effectLst/>
                          <a:latin typeface="+mn-lt"/>
                          <a:ea typeface="+mn-ea"/>
                          <a:cs typeface="+mn-cs"/>
                        </a:rPr>
                        <a:t>Get a list of all Microsoft Teams-enabled devices provisioned for a tenant.</a:t>
                      </a:r>
                      <a:endParaRPr lang="en-US" sz="1400" dirty="0"/>
                    </a:p>
                  </a:txBody>
                  <a:tcPr anchor="ct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54402372"/>
                  </a:ext>
                </a:extLst>
              </a:tr>
              <a:tr h="370840">
                <a:tc>
                  <a:txBody>
                    <a:bodyPr/>
                    <a:lstStyle/>
                    <a:p>
                      <a:r>
                        <a:rPr lang="en-US" sz="1400" dirty="0">
                          <a:solidFill>
                            <a:schemeClr val="accent1"/>
                          </a:solidFill>
                          <a:latin typeface="+mj-lt"/>
                        </a:rPr>
                        <a:t>Get</a:t>
                      </a:r>
                    </a:p>
                  </a:txBody>
                  <a:tcPr anchor="ct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400" b="0" i="0" kern="1200" dirty="0">
                          <a:solidFill>
                            <a:schemeClr val="dk1"/>
                          </a:solidFill>
                          <a:effectLst/>
                          <a:latin typeface="+mn-lt"/>
                          <a:ea typeface="+mn-ea"/>
                          <a:cs typeface="+mn-cs"/>
                        </a:rPr>
                        <a:t>Get the properties of a Microsoft Teams-enabled device.</a:t>
                      </a:r>
                      <a:endParaRPr lang="en-US" sz="1400" dirty="0"/>
                    </a:p>
                  </a:txBody>
                  <a:tcPr anchor="ct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93501277"/>
                  </a:ext>
                </a:extLst>
              </a:tr>
              <a:tr h="370840">
                <a:tc>
                  <a:txBody>
                    <a:bodyPr/>
                    <a:lstStyle/>
                    <a:p>
                      <a:r>
                        <a:rPr lang="en-US" sz="1400" dirty="0">
                          <a:solidFill>
                            <a:schemeClr val="accent1"/>
                          </a:solidFill>
                          <a:latin typeface="+mj-lt"/>
                        </a:rPr>
                        <a:t>Restart</a:t>
                      </a:r>
                    </a:p>
                  </a:txBody>
                  <a:tcPr anchor="ct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400" b="0" i="0" kern="1200" dirty="0">
                          <a:solidFill>
                            <a:schemeClr val="dk1"/>
                          </a:solidFill>
                          <a:effectLst/>
                          <a:latin typeface="+mn-lt"/>
                          <a:ea typeface="+mn-ea"/>
                          <a:cs typeface="+mn-cs"/>
                        </a:rPr>
                        <a:t>Restart the specified Microsoft Teams-enabled device.</a:t>
                      </a:r>
                      <a:endParaRPr lang="en-US" sz="1400" dirty="0"/>
                    </a:p>
                  </a:txBody>
                  <a:tcPr anchor="ct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2621920"/>
                  </a:ext>
                </a:extLst>
              </a:tr>
              <a:tr h="370840">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400" dirty="0">
                          <a:solidFill>
                            <a:schemeClr val="accent1"/>
                          </a:solidFill>
                          <a:latin typeface="+mj-lt"/>
                        </a:rPr>
                        <a:t>Run Diagnostics</a:t>
                      </a:r>
                    </a:p>
                  </a:txBody>
                  <a:tcPr anchor="ct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400" b="0" i="0" kern="1200" dirty="0">
                          <a:solidFill>
                            <a:schemeClr val="dk1"/>
                          </a:solidFill>
                          <a:effectLst/>
                          <a:latin typeface="+mn-lt"/>
                          <a:ea typeface="+mn-ea"/>
                          <a:cs typeface="+mn-cs"/>
                        </a:rPr>
                        <a:t>Run and generate diagnostic logs for the specified Microsoft Teams-enabled device.</a:t>
                      </a:r>
                      <a:endParaRPr lang="en-US" sz="1400" dirty="0"/>
                    </a:p>
                  </a:txBody>
                  <a:tcPr anchor="ct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13391682"/>
                  </a:ext>
                </a:extLst>
              </a:tr>
              <a:tr h="370840">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400" dirty="0">
                          <a:solidFill>
                            <a:schemeClr val="accent1"/>
                          </a:solidFill>
                          <a:latin typeface="+mj-lt"/>
                        </a:rPr>
                        <a:t>Update Software</a:t>
                      </a:r>
                    </a:p>
                  </a:txBody>
                  <a:tcPr anchor="ct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400" b="0" i="0" kern="1200" dirty="0">
                          <a:solidFill>
                            <a:schemeClr val="dk1"/>
                          </a:solidFill>
                          <a:effectLst/>
                          <a:latin typeface="+mn-lt"/>
                          <a:ea typeface="+mn-ea"/>
                          <a:cs typeface="+mn-cs"/>
                        </a:rPr>
                        <a:t>Update the software for a Microsoft Teams-enabled device.</a:t>
                      </a:r>
                      <a:endParaRPr lang="en-US" sz="1400" dirty="0"/>
                    </a:p>
                  </a:txBody>
                  <a:tcPr anchor="ct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40731584"/>
                  </a:ext>
                </a:extLst>
              </a:tr>
              <a:tr h="370840">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400" dirty="0">
                          <a:solidFill>
                            <a:schemeClr val="accent1"/>
                          </a:solidFill>
                          <a:latin typeface="+mj-lt"/>
                        </a:rPr>
                        <a:t>List Operations</a:t>
                      </a:r>
                    </a:p>
                  </a:txBody>
                  <a:tcPr anchor="ct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400" b="0" i="0" kern="1200" dirty="0">
                          <a:solidFill>
                            <a:schemeClr val="dk1"/>
                          </a:solidFill>
                          <a:effectLst/>
                          <a:latin typeface="+mn-lt"/>
                          <a:ea typeface="+mn-ea"/>
                          <a:cs typeface="+mn-cs"/>
                        </a:rPr>
                        <a:t>Get a list of operations that are running on a Teams-enabled device.</a:t>
                      </a:r>
                      <a:endParaRPr lang="en-US" sz="1400" dirty="0"/>
                    </a:p>
                  </a:txBody>
                  <a:tcPr anchor="ct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34767523"/>
                  </a:ext>
                </a:extLst>
              </a:tr>
            </a:tbl>
          </a:graphicData>
        </a:graphic>
      </p:graphicFrame>
      <p:pic>
        <p:nvPicPr>
          <p:cNvPr id="8" name="Picture 7">
            <a:extLst>
              <a:ext uri="{FF2B5EF4-FFF2-40B4-BE49-F238E27FC236}">
                <a16:creationId xmlns:a16="http://schemas.microsoft.com/office/drawing/2014/main" id="{9154B790-A957-B3C2-3FAB-31D1B38C9D6F}"/>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315904" y="1425703"/>
            <a:ext cx="4376714" cy="3505245"/>
          </a:xfrm>
          <a:prstGeom prst="rect">
            <a:avLst/>
          </a:prstGeom>
          <a:solidFill>
            <a:srgbClr val="FFFFFF"/>
          </a:solidFill>
          <a:effectLst>
            <a:outerShdw blurRad="127000" sx="101000" sy="101000" algn="ctr" rotWithShape="0">
              <a:srgbClr val="000000">
                <a:alpha val="30000"/>
              </a:srgbClr>
            </a:outerShdw>
          </a:effectLst>
        </p:spPr>
      </p:pic>
      <p:sp>
        <p:nvSpPr>
          <p:cNvPr id="5" name="Rectangle 2">
            <a:extLst>
              <a:ext uri="{FF2B5EF4-FFF2-40B4-BE49-F238E27FC236}">
                <a16:creationId xmlns:a16="http://schemas.microsoft.com/office/drawing/2014/main" id="{0B3BA01A-51A8-A0EB-C971-EFA80E23E70E}"/>
              </a:ext>
            </a:extLst>
          </p:cNvPr>
          <p:cNvSpPr>
            <a:spLocks noChangeArrowheads="1"/>
          </p:cNvSpPr>
          <p:nvPr/>
        </p:nvSpPr>
        <p:spPr bwMode="auto">
          <a:xfrm>
            <a:off x="0" y="6581001"/>
            <a:ext cx="9109802"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1" u="none" strike="noStrike" cap="none" normalizeH="0" baseline="0" dirty="0">
                <a:ln>
                  <a:noFill/>
                </a:ln>
                <a:solidFill>
                  <a:schemeClr val="accent1"/>
                </a:solidFill>
                <a:effectLst/>
                <a:latin typeface="+mn-lt"/>
                <a:cs typeface="Segoe UI" panose="020B0502040204020203" pitchFamily="34" charset="0"/>
              </a:rPr>
              <a:t>APIs under the </a:t>
            </a:r>
            <a:r>
              <a:rPr kumimoji="0" lang="en-US" altLang="en-US" sz="900" b="0" i="1" u="none" strike="noStrike" cap="none" normalizeH="0" baseline="0" dirty="0">
                <a:ln>
                  <a:noFill/>
                </a:ln>
                <a:solidFill>
                  <a:schemeClr val="accent1"/>
                </a:solidFill>
                <a:effectLst/>
                <a:latin typeface="+mn-lt"/>
              </a:rPr>
              <a:t>/beta</a:t>
            </a:r>
            <a:r>
              <a:rPr kumimoji="0" lang="en-US" altLang="en-US" sz="1200" b="0" i="1" u="none" strike="noStrike" cap="none" normalizeH="0" baseline="0" dirty="0">
                <a:ln>
                  <a:noFill/>
                </a:ln>
                <a:solidFill>
                  <a:schemeClr val="accent1"/>
                </a:solidFill>
                <a:effectLst/>
                <a:latin typeface="+mn-lt"/>
                <a:cs typeface="Segoe UI" panose="020B0502040204020203" pitchFamily="34" charset="0"/>
              </a:rPr>
              <a:t> version in Microsoft Graph are subject to change. Use of these APIs in production applications is not supported. </a:t>
            </a:r>
            <a:r>
              <a:rPr kumimoji="0" lang="en-US" altLang="en-US" sz="600" b="0" i="1" u="none" strike="noStrike" cap="none" normalizeH="0" baseline="0" dirty="0">
                <a:ln>
                  <a:noFill/>
                </a:ln>
                <a:solidFill>
                  <a:schemeClr val="accent1"/>
                </a:solidFill>
                <a:effectLst/>
                <a:latin typeface="+mn-lt"/>
              </a:rPr>
              <a:t> </a:t>
            </a:r>
            <a:endParaRPr kumimoji="0" lang="en-US" altLang="en-US" sz="1800" b="0" i="1" u="none" strike="noStrike" cap="none" normalizeH="0" baseline="0" dirty="0">
              <a:ln>
                <a:noFill/>
              </a:ln>
              <a:solidFill>
                <a:schemeClr val="accent1"/>
              </a:solidFill>
              <a:effectLst/>
              <a:latin typeface="+mn-lt"/>
            </a:endParaRPr>
          </a:p>
        </p:txBody>
      </p:sp>
    </p:spTree>
    <p:extLst>
      <p:ext uri="{BB962C8B-B14F-4D97-AF65-F5344CB8AC3E}">
        <p14:creationId xmlns:p14="http://schemas.microsoft.com/office/powerpoint/2010/main" val="2089614132"/>
      </p:ext>
    </p:extLst>
  </p:cSld>
  <p:clrMapOvr>
    <a:masterClrMapping/>
  </p:clrMapOvr>
  <p:transition>
    <p:fade/>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DE1AB32-7292-9F63-280D-4F9CC37A6704}"/>
              </a:ext>
              <a:ext uri="{C183D7F6-B498-43B3-948B-1728B52AA6E4}">
                <adec:decorative xmlns:adec="http://schemas.microsoft.com/office/drawing/2017/decorative" val="1"/>
              </a:ext>
            </a:extLst>
          </p:cNvPr>
          <p:cNvSpPr/>
          <p:nvPr/>
        </p:nvSpPr>
        <p:spPr bwMode="auto">
          <a:xfrm>
            <a:off x="8808334" y="0"/>
            <a:ext cx="3383666"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 name="Title 2">
            <a:extLst>
              <a:ext uri="{FF2B5EF4-FFF2-40B4-BE49-F238E27FC236}">
                <a16:creationId xmlns:a16="http://schemas.microsoft.com/office/drawing/2014/main" id="{09F857AB-BBCA-740E-50EE-23873D0AFAEE}"/>
              </a:ext>
            </a:extLst>
          </p:cNvPr>
          <p:cNvSpPr>
            <a:spLocks noGrp="1"/>
          </p:cNvSpPr>
          <p:nvPr>
            <p:ph type="title"/>
          </p:nvPr>
        </p:nvSpPr>
        <p:spPr/>
        <p:txBody>
          <a:bodyPr/>
          <a:lstStyle/>
          <a:p>
            <a:r>
              <a:rPr lang="en-US" dirty="0"/>
              <a:t>Graph Explorer</a:t>
            </a:r>
          </a:p>
        </p:txBody>
      </p:sp>
      <p:sp>
        <p:nvSpPr>
          <p:cNvPr id="6" name="Text Placeholder 2">
            <a:extLst>
              <a:ext uri="{FF2B5EF4-FFF2-40B4-BE49-F238E27FC236}">
                <a16:creationId xmlns:a16="http://schemas.microsoft.com/office/drawing/2014/main" id="{9A29A4D5-566B-5EF8-CA84-3596AE6EFC12}"/>
              </a:ext>
            </a:extLst>
          </p:cNvPr>
          <p:cNvSpPr>
            <a:spLocks noGrp="1"/>
          </p:cNvSpPr>
          <p:nvPr>
            <p:ph type="body" sz="quarter" idx="10"/>
          </p:nvPr>
        </p:nvSpPr>
        <p:spPr/>
        <p:txBody>
          <a:bodyPr/>
          <a:lstStyle/>
          <a:p>
            <a:pPr marL="0" indent="0">
              <a:spcBef>
                <a:spcPts val="1200"/>
              </a:spcBef>
              <a:spcAft>
                <a:spcPts val="600"/>
              </a:spcAft>
              <a:buClr>
                <a:schemeClr val="accent1"/>
              </a:buClr>
              <a:buSzPct val="100000"/>
            </a:pPr>
            <a:r>
              <a:rPr lang="en-US" dirty="0"/>
              <a:t>Use </a:t>
            </a:r>
            <a:r>
              <a:rPr lang="en-US" dirty="0">
                <a:solidFill>
                  <a:srgbClr val="4B53BC"/>
                </a:solidFill>
                <a:latin typeface="+mj-lt"/>
                <a:hlinkClick r:id="rId3">
                  <a:extLst>
                    <a:ext uri="{A12FA001-AC4F-418D-AE19-62706E023703}">
                      <ahyp:hlinkClr xmlns:ahyp="http://schemas.microsoft.com/office/drawing/2018/hyperlinkcolor" val="tx"/>
                    </a:ext>
                  </a:extLst>
                </a:hlinkClick>
              </a:rPr>
              <a:t>Graph Explorer </a:t>
            </a:r>
            <a:r>
              <a:rPr lang="en-US" dirty="0"/>
              <a:t>to test queries</a:t>
            </a:r>
          </a:p>
        </p:txBody>
      </p:sp>
      <p:pic>
        <p:nvPicPr>
          <p:cNvPr id="5" name="Picture 4">
            <a:extLst>
              <a:ext uri="{FF2B5EF4-FFF2-40B4-BE49-F238E27FC236}">
                <a16:creationId xmlns:a16="http://schemas.microsoft.com/office/drawing/2014/main" id="{3EF2A6C5-DE2B-0853-9125-C96142C0A436}"/>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4211995" y="1415320"/>
            <a:ext cx="6794937" cy="3740905"/>
          </a:xfrm>
          <a:prstGeom prst="rect">
            <a:avLst/>
          </a:prstGeom>
          <a:solidFill>
            <a:srgbClr val="FFFFFF"/>
          </a:solidFill>
          <a:effectLst>
            <a:outerShdw blurRad="127000" sx="101000" sy="101000" algn="ctr" rotWithShape="0">
              <a:srgbClr val="000000">
                <a:alpha val="30000"/>
              </a:srgbClr>
            </a:outerShdw>
          </a:effectLst>
        </p:spPr>
      </p:pic>
      <p:sp>
        <p:nvSpPr>
          <p:cNvPr id="7" name="TextBox 6">
            <a:extLst>
              <a:ext uri="{FF2B5EF4-FFF2-40B4-BE49-F238E27FC236}">
                <a16:creationId xmlns:a16="http://schemas.microsoft.com/office/drawing/2014/main" id="{72429787-E38E-236F-B010-5FF7F44B990E}"/>
              </a:ext>
            </a:extLst>
          </p:cNvPr>
          <p:cNvSpPr txBox="1"/>
          <p:nvPr/>
        </p:nvSpPr>
        <p:spPr>
          <a:xfrm>
            <a:off x="586390" y="1873049"/>
            <a:ext cx="2042226" cy="246221"/>
          </a:xfrm>
          <a:prstGeom prst="rect">
            <a:avLst/>
          </a:prstGeom>
          <a:noFill/>
        </p:spPr>
        <p:txBody>
          <a:bodyPr wrap="none" lIns="0" tIns="0" rIns="0" bIns="0" rtlCol="0">
            <a:spAutoFit/>
          </a:bodyPr>
          <a:lstStyle/>
          <a:p>
            <a:pPr algn="l"/>
            <a:r>
              <a:rPr lang="en-US" sz="1600" dirty="0">
                <a:gradFill>
                  <a:gsLst>
                    <a:gs pos="2917">
                      <a:schemeClr val="tx1"/>
                    </a:gs>
                    <a:gs pos="30000">
                      <a:schemeClr val="tx1"/>
                    </a:gs>
                  </a:gsLst>
                  <a:lin ang="5400000" scaled="0"/>
                </a:gradFill>
              </a:rPr>
              <a:t>Easy way to test Graph</a:t>
            </a:r>
          </a:p>
        </p:txBody>
      </p:sp>
      <p:sp>
        <p:nvSpPr>
          <p:cNvPr id="11" name="TextBox 10">
            <a:extLst>
              <a:ext uri="{FF2B5EF4-FFF2-40B4-BE49-F238E27FC236}">
                <a16:creationId xmlns:a16="http://schemas.microsoft.com/office/drawing/2014/main" id="{695BF266-EB34-F132-32E0-7531082221A6}"/>
              </a:ext>
            </a:extLst>
          </p:cNvPr>
          <p:cNvSpPr txBox="1"/>
          <p:nvPr/>
        </p:nvSpPr>
        <p:spPr>
          <a:xfrm>
            <a:off x="586390" y="2353362"/>
            <a:ext cx="3071210" cy="1415772"/>
          </a:xfrm>
          <a:prstGeom prst="rect">
            <a:avLst/>
          </a:prstGeom>
          <a:noFill/>
        </p:spPr>
        <p:txBody>
          <a:bodyPr wrap="square" lIns="0" tIns="0" rIns="0" bIns="0" rtlCol="0">
            <a:spAutoFit/>
          </a:bodyPr>
          <a:lstStyle/>
          <a:p>
            <a:pPr algn="l"/>
            <a:r>
              <a:rPr lang="en-US" sz="1600" dirty="0">
                <a:gradFill>
                  <a:gsLst>
                    <a:gs pos="2917">
                      <a:schemeClr val="tx1"/>
                    </a:gs>
                    <a:gs pos="30000">
                      <a:schemeClr val="tx1"/>
                    </a:gs>
                  </a:gsLst>
                  <a:lin ang="5400000" scaled="0"/>
                </a:gradFill>
              </a:rPr>
              <a:t>Need to make sure you have proper credentials:</a:t>
            </a:r>
          </a:p>
          <a:p>
            <a:pPr algn="l" fontAlgn="base"/>
            <a:r>
              <a:rPr lang="en-US" sz="1400" b="0" i="0" dirty="0">
                <a:solidFill>
                  <a:srgbClr val="4B53BC"/>
                </a:solidFill>
                <a:effectLst/>
                <a:latin typeface="+mj-lt"/>
              </a:rPr>
              <a:t>TeamworkDevice.Read.All</a:t>
            </a:r>
          </a:p>
          <a:p>
            <a:pPr algn="l" fontAlgn="base"/>
            <a:r>
              <a:rPr lang="en-US" sz="1400" b="0" i="0" dirty="0">
                <a:solidFill>
                  <a:srgbClr val="4B53BC"/>
                </a:solidFill>
                <a:effectLst/>
                <a:latin typeface="+mj-lt"/>
              </a:rPr>
              <a:t>TeamworkDevice.ReadWrite.All</a:t>
            </a:r>
          </a:p>
          <a:p>
            <a:br>
              <a:rPr lang="en-US" sz="1600" b="0" i="0" dirty="0">
                <a:solidFill>
                  <a:srgbClr val="535353"/>
                </a:solidFill>
                <a:effectLst/>
              </a:rPr>
            </a:br>
            <a:endParaRPr lang="en-US" sz="1600" dirty="0">
              <a:gradFill>
                <a:gsLst>
                  <a:gs pos="2917">
                    <a:schemeClr val="tx1"/>
                  </a:gs>
                  <a:gs pos="30000">
                    <a:schemeClr val="tx1"/>
                  </a:gs>
                </a:gsLst>
                <a:lin ang="5400000" scaled="0"/>
              </a:gradFill>
            </a:endParaRPr>
          </a:p>
        </p:txBody>
      </p:sp>
      <p:sp>
        <p:nvSpPr>
          <p:cNvPr id="2" name="Rectangle 2">
            <a:extLst>
              <a:ext uri="{FF2B5EF4-FFF2-40B4-BE49-F238E27FC236}">
                <a16:creationId xmlns:a16="http://schemas.microsoft.com/office/drawing/2014/main" id="{D19CEE17-381D-E801-8C42-3BA1CA492E31}"/>
              </a:ext>
            </a:extLst>
          </p:cNvPr>
          <p:cNvSpPr>
            <a:spLocks noChangeArrowheads="1"/>
          </p:cNvSpPr>
          <p:nvPr/>
        </p:nvSpPr>
        <p:spPr bwMode="auto">
          <a:xfrm>
            <a:off x="0" y="6581001"/>
            <a:ext cx="9109802"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1" u="none" strike="noStrike" cap="none" normalizeH="0" baseline="0" dirty="0">
                <a:ln>
                  <a:noFill/>
                </a:ln>
                <a:solidFill>
                  <a:schemeClr val="accent1"/>
                </a:solidFill>
                <a:effectLst/>
                <a:latin typeface="+mn-lt"/>
                <a:cs typeface="Segoe UI" panose="020B0502040204020203" pitchFamily="34" charset="0"/>
              </a:rPr>
              <a:t>APIs under the </a:t>
            </a:r>
            <a:r>
              <a:rPr kumimoji="0" lang="en-US" altLang="en-US" sz="900" b="0" i="1" u="none" strike="noStrike" cap="none" normalizeH="0" baseline="0" dirty="0">
                <a:ln>
                  <a:noFill/>
                </a:ln>
                <a:solidFill>
                  <a:schemeClr val="accent1"/>
                </a:solidFill>
                <a:effectLst/>
                <a:latin typeface="+mn-lt"/>
              </a:rPr>
              <a:t>/beta</a:t>
            </a:r>
            <a:r>
              <a:rPr kumimoji="0" lang="en-US" altLang="en-US" sz="1200" b="0" i="1" u="none" strike="noStrike" cap="none" normalizeH="0" baseline="0" dirty="0">
                <a:ln>
                  <a:noFill/>
                </a:ln>
                <a:solidFill>
                  <a:schemeClr val="accent1"/>
                </a:solidFill>
                <a:effectLst/>
                <a:latin typeface="+mn-lt"/>
                <a:cs typeface="Segoe UI" panose="020B0502040204020203" pitchFamily="34" charset="0"/>
              </a:rPr>
              <a:t> version in Microsoft Graph are subject to change. Use of these APIs in production applications is not supported. </a:t>
            </a:r>
            <a:r>
              <a:rPr kumimoji="0" lang="en-US" altLang="en-US" sz="600" b="0" i="1" u="none" strike="noStrike" cap="none" normalizeH="0" baseline="0" dirty="0">
                <a:ln>
                  <a:noFill/>
                </a:ln>
                <a:solidFill>
                  <a:schemeClr val="accent1"/>
                </a:solidFill>
                <a:effectLst/>
                <a:latin typeface="+mn-lt"/>
              </a:rPr>
              <a:t> </a:t>
            </a:r>
            <a:endParaRPr kumimoji="0" lang="en-US" altLang="en-US" sz="1800" b="0" i="1" u="none" strike="noStrike" cap="none" normalizeH="0" baseline="0" dirty="0">
              <a:ln>
                <a:noFill/>
              </a:ln>
              <a:solidFill>
                <a:schemeClr val="accent1"/>
              </a:solidFill>
              <a:effectLst/>
              <a:latin typeface="+mn-lt"/>
            </a:endParaRPr>
          </a:p>
        </p:txBody>
      </p:sp>
    </p:spTree>
    <p:extLst>
      <p:ext uri="{BB962C8B-B14F-4D97-AF65-F5344CB8AC3E}">
        <p14:creationId xmlns:p14="http://schemas.microsoft.com/office/powerpoint/2010/main" val="1529602386"/>
      </p:ext>
    </p:extLst>
  </p:cSld>
  <p:clrMapOvr>
    <a:masterClrMapping/>
  </p:clrMapOvr>
  <p:transition>
    <p:fade/>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781547D-B2A7-A0A8-0831-F8DBD04E7846}"/>
              </a:ext>
            </a:extLst>
          </p:cNvPr>
          <p:cNvSpPr>
            <a:spLocks noGrp="1"/>
          </p:cNvSpPr>
          <p:nvPr>
            <p:ph type="title"/>
          </p:nvPr>
        </p:nvSpPr>
        <p:spPr/>
        <p:txBody>
          <a:bodyPr/>
          <a:lstStyle/>
          <a:p>
            <a:r>
              <a:rPr lang="en-US" dirty="0"/>
              <a:t>Connect to Graph via PowerShell</a:t>
            </a:r>
          </a:p>
        </p:txBody>
      </p:sp>
      <p:sp>
        <p:nvSpPr>
          <p:cNvPr id="2" name="Text Placeholder 1">
            <a:extLst>
              <a:ext uri="{FF2B5EF4-FFF2-40B4-BE49-F238E27FC236}">
                <a16:creationId xmlns:a16="http://schemas.microsoft.com/office/drawing/2014/main" id="{C2A55EDB-8E31-D146-50EA-D686ECE232A0}"/>
              </a:ext>
            </a:extLst>
          </p:cNvPr>
          <p:cNvSpPr>
            <a:spLocks noGrp="1"/>
          </p:cNvSpPr>
          <p:nvPr>
            <p:ph type="body" sz="quarter" idx="10"/>
          </p:nvPr>
        </p:nvSpPr>
        <p:spPr/>
        <p:txBody>
          <a:bodyPr/>
          <a:lstStyle/>
          <a:p>
            <a:r>
              <a:rPr lang="en-US" dirty="0"/>
              <a:t>Install the </a:t>
            </a:r>
            <a:r>
              <a:rPr lang="en-US" dirty="0">
                <a:solidFill>
                  <a:srgbClr val="4B53BC"/>
                </a:solidFill>
                <a:latin typeface="+mj-lt"/>
                <a:hlinkClick r:id="rId3">
                  <a:extLst>
                    <a:ext uri="{A12FA001-AC4F-418D-AE19-62706E023703}">
                      <ahyp:hlinkClr xmlns:ahyp="http://schemas.microsoft.com/office/drawing/2018/hyperlinkcolor" val="tx"/>
                    </a:ext>
                  </a:extLst>
                </a:hlinkClick>
              </a:rPr>
              <a:t>Microsoft Graph PowerShell Module</a:t>
            </a:r>
            <a:endParaRPr lang="en-US" dirty="0">
              <a:solidFill>
                <a:srgbClr val="4B53BC"/>
              </a:solidFill>
              <a:latin typeface="+mj-lt"/>
            </a:endParaRPr>
          </a:p>
        </p:txBody>
      </p:sp>
      <p:sp>
        <p:nvSpPr>
          <p:cNvPr id="4" name="Rectangle 3">
            <a:extLst>
              <a:ext uri="{FF2B5EF4-FFF2-40B4-BE49-F238E27FC236}">
                <a16:creationId xmlns:a16="http://schemas.microsoft.com/office/drawing/2014/main" id="{F97868C5-BCEE-C87E-E400-1BEBE6DD93BE}"/>
              </a:ext>
              <a:ext uri="{C183D7F6-B498-43B3-948B-1728B52AA6E4}">
                <adec:decorative xmlns:adec="http://schemas.microsoft.com/office/drawing/2017/decorative" val="1"/>
              </a:ext>
            </a:extLst>
          </p:cNvPr>
          <p:cNvSpPr/>
          <p:nvPr/>
        </p:nvSpPr>
        <p:spPr bwMode="auto">
          <a:xfrm>
            <a:off x="0" y="2655277"/>
            <a:ext cx="12192000" cy="4202723"/>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5" name="Content Placeholder 2">
            <a:extLst>
              <a:ext uri="{FF2B5EF4-FFF2-40B4-BE49-F238E27FC236}">
                <a16:creationId xmlns:a16="http://schemas.microsoft.com/office/drawing/2014/main" id="{555E96E5-E3EC-9737-199C-7D5088729B49}"/>
              </a:ext>
            </a:extLst>
          </p:cNvPr>
          <p:cNvSpPr txBox="1">
            <a:spLocks/>
          </p:cNvSpPr>
          <p:nvPr/>
        </p:nvSpPr>
        <p:spPr>
          <a:xfrm>
            <a:off x="586390" y="2655277"/>
            <a:ext cx="12054840" cy="3964162"/>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None/>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endParaRPr lang="en-US" dirty="0">
              <a:solidFill>
                <a:schemeClr val="bg2"/>
              </a:solidFill>
            </a:endParaRPr>
          </a:p>
          <a:p>
            <a:r>
              <a:rPr lang="en-US" sz="1600" dirty="0">
                <a:solidFill>
                  <a:srgbClr val="FFFFFF"/>
                </a:solidFill>
                <a:latin typeface="Consolas" panose="020B0609020204030204" pitchFamily="49" charset="0"/>
              </a:rPr>
              <a:t>C:\&gt; </a:t>
            </a:r>
            <a:r>
              <a:rPr lang="en-US" sz="1600" dirty="0">
                <a:solidFill>
                  <a:srgbClr val="F9F1A5"/>
                </a:solidFill>
                <a:latin typeface="Consolas" panose="020B0609020204030204" pitchFamily="49" charset="0"/>
              </a:rPr>
              <a:t>Connect-MgGraph</a:t>
            </a:r>
            <a:r>
              <a:rPr lang="en-US" sz="1600" dirty="0">
                <a:solidFill>
                  <a:schemeClr val="bg2"/>
                </a:solidFill>
                <a:latin typeface="Consolas" panose="020B0609020204030204" pitchFamily="49" charset="0"/>
              </a:rPr>
              <a:t> </a:t>
            </a:r>
            <a:r>
              <a:rPr lang="en-US" sz="1600" dirty="0">
                <a:solidFill>
                  <a:srgbClr val="767676"/>
                </a:solidFill>
                <a:latin typeface="Consolas" panose="020B0609020204030204" pitchFamily="49" charset="0"/>
              </a:rPr>
              <a:t>–Scopes </a:t>
            </a:r>
            <a:r>
              <a:rPr lang="en-US" sz="1600" dirty="0">
                <a:solidFill>
                  <a:srgbClr val="3A96DD"/>
                </a:solidFill>
                <a:latin typeface="Consolas" panose="020B0609020204030204" pitchFamily="49" charset="0"/>
              </a:rPr>
              <a:t>'TeamworkDevice.Read.All'</a:t>
            </a:r>
          </a:p>
          <a:p>
            <a:r>
              <a:rPr lang="en-US" sz="1600" dirty="0">
                <a:solidFill>
                  <a:srgbClr val="767676"/>
                </a:solidFill>
                <a:latin typeface="Consolas" panose="020B0609020204030204" pitchFamily="49" charset="0"/>
              </a:rPr>
              <a:t>Welcome To Microsoft Graph!</a:t>
            </a:r>
          </a:p>
          <a:p>
            <a:r>
              <a:rPr lang="en-US" sz="1600" dirty="0">
                <a:solidFill>
                  <a:srgbClr val="FFFFFF"/>
                </a:solidFill>
                <a:latin typeface="Consolas" panose="020B0609020204030204" pitchFamily="49" charset="0"/>
              </a:rPr>
              <a:t>C:\&gt; </a:t>
            </a:r>
            <a:r>
              <a:rPr lang="en-US" sz="1600" dirty="0">
                <a:solidFill>
                  <a:srgbClr val="F9F1A5"/>
                </a:solidFill>
                <a:latin typeface="Consolas" panose="020B0609020204030204" pitchFamily="49" charset="0"/>
              </a:rPr>
              <a:t>Select-MgProfile</a:t>
            </a:r>
            <a:r>
              <a:rPr lang="en-US" sz="1600" dirty="0">
                <a:solidFill>
                  <a:srgbClr val="767676"/>
                </a:solidFill>
                <a:latin typeface="Consolas" panose="020B0609020204030204" pitchFamily="49" charset="0"/>
              </a:rPr>
              <a:t> -Name </a:t>
            </a:r>
            <a:r>
              <a:rPr lang="en-US" sz="1600" dirty="0">
                <a:solidFill>
                  <a:srgbClr val="3A96DD"/>
                </a:solidFill>
                <a:latin typeface="Consolas" panose="020B0609020204030204" pitchFamily="49" charset="0"/>
              </a:rPr>
              <a:t>'beta'</a:t>
            </a:r>
          </a:p>
          <a:p>
            <a:r>
              <a:rPr lang="en-US" sz="1600" dirty="0">
                <a:solidFill>
                  <a:srgbClr val="FFFFFF"/>
                </a:solidFill>
                <a:latin typeface="Consolas" panose="020B0609020204030204" pitchFamily="49" charset="0"/>
              </a:rPr>
              <a:t>C:\&gt; </a:t>
            </a:r>
            <a:r>
              <a:rPr lang="en-US" sz="1600" dirty="0">
                <a:solidFill>
                  <a:srgbClr val="F9F1A5"/>
                </a:solidFill>
                <a:latin typeface="Consolas" panose="020B0609020204030204" pitchFamily="49" charset="0"/>
              </a:rPr>
              <a:t>Get-MgTeamworkDevice</a:t>
            </a:r>
          </a:p>
          <a:p>
            <a:endParaRPr lang="en-US" sz="1600" dirty="0">
              <a:solidFill>
                <a:srgbClr val="F9F1A5"/>
              </a:solidFill>
              <a:latin typeface="Consolas" panose="020B0609020204030204" pitchFamily="49" charset="0"/>
            </a:endParaRPr>
          </a:p>
          <a:p>
            <a:r>
              <a:rPr lang="en-US" sz="1200" dirty="0">
                <a:solidFill>
                  <a:srgbClr val="FFFFFF"/>
                </a:solidFill>
                <a:latin typeface="Consolas" panose="020B0609020204030204" pitchFamily="49" charset="0"/>
              </a:rPr>
              <a:t>Id                                   ActivityState CompanyAssetTag CreatedDateTime       DeviceType       HealthStatus</a:t>
            </a:r>
          </a:p>
          <a:p>
            <a:r>
              <a:rPr lang="en-US" sz="1200" dirty="0">
                <a:solidFill>
                  <a:srgbClr val="FFFFFF"/>
                </a:solidFill>
                <a:latin typeface="Consolas" panose="020B0609020204030204" pitchFamily="49" charset="0"/>
              </a:rPr>
              <a:t>--                                   ------------- --------------- ---------------       ----------       ------------</a:t>
            </a:r>
          </a:p>
          <a:p>
            <a:r>
              <a:rPr lang="en-US" sz="1200" dirty="0">
                <a:solidFill>
                  <a:srgbClr val="FFFFFF"/>
                </a:solidFill>
                <a:latin typeface="Consolas" panose="020B0609020204030204" pitchFamily="49" charset="0"/>
              </a:rPr>
              <a:t>54687218-399e-4396-a53e-e365fd7727d4 unknown                       3/9/2022 2:16:40 AM   ipPhone          nonUrgent</a:t>
            </a:r>
          </a:p>
          <a:p>
            <a:r>
              <a:rPr lang="en-US" sz="1200" dirty="0">
                <a:solidFill>
                  <a:srgbClr val="FFFFFF"/>
                </a:solidFill>
                <a:latin typeface="Consolas" panose="020B0609020204030204" pitchFamily="49" charset="0"/>
              </a:rPr>
              <a:t>e57c0d43-697e-48c0-ac59-a9ca411d8a73 unknown                       3/7/2022 4:37:36 PM   collaborationBar healthy</a:t>
            </a:r>
          </a:p>
          <a:p>
            <a:r>
              <a:rPr lang="en-US" sz="1200" dirty="0">
                <a:solidFill>
                  <a:srgbClr val="FFFFFF"/>
                </a:solidFill>
                <a:latin typeface="Consolas" panose="020B0609020204030204" pitchFamily="49" charset="0"/>
              </a:rPr>
              <a:t>a566902e-f5c0-4345-96db-adfe90e46274 unknown                       2/28/2022 2:04:54 PM  collaborationBar nonUrgent</a:t>
            </a:r>
          </a:p>
          <a:p>
            <a:endParaRPr lang="en-US" sz="1600" dirty="0">
              <a:solidFill>
                <a:srgbClr val="3A96DD"/>
              </a:solidFill>
              <a:latin typeface="Consolas" panose="020B0609020204030204" pitchFamily="49" charset="0"/>
            </a:endParaRPr>
          </a:p>
          <a:p>
            <a:endParaRPr lang="en-US" sz="1800" dirty="0">
              <a:solidFill>
                <a:schemeClr val="bg2"/>
              </a:solidFill>
              <a:latin typeface="Consolas" panose="020B0609020204030204" pitchFamily="49" charset="0"/>
            </a:endParaRPr>
          </a:p>
          <a:p>
            <a:endParaRPr lang="en-US" sz="1800" dirty="0">
              <a:solidFill>
                <a:schemeClr val="bg2"/>
              </a:solidFill>
              <a:latin typeface="Consolas" panose="020B0609020204030204" pitchFamily="49" charset="0"/>
            </a:endParaRPr>
          </a:p>
        </p:txBody>
      </p:sp>
      <p:sp>
        <p:nvSpPr>
          <p:cNvPr id="6" name="Rectangle 2">
            <a:extLst>
              <a:ext uri="{FF2B5EF4-FFF2-40B4-BE49-F238E27FC236}">
                <a16:creationId xmlns:a16="http://schemas.microsoft.com/office/drawing/2014/main" id="{F8BC9D52-C9B7-5D06-67E8-3024366B3AB6}"/>
              </a:ext>
            </a:extLst>
          </p:cNvPr>
          <p:cNvSpPr>
            <a:spLocks noChangeArrowheads="1"/>
          </p:cNvSpPr>
          <p:nvPr/>
        </p:nvSpPr>
        <p:spPr bwMode="auto">
          <a:xfrm>
            <a:off x="0" y="6581001"/>
            <a:ext cx="9109802"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1" u="none" strike="noStrike" cap="none" normalizeH="0" baseline="0" dirty="0">
                <a:ln>
                  <a:noFill/>
                </a:ln>
                <a:solidFill>
                  <a:schemeClr val="bg1"/>
                </a:solidFill>
                <a:effectLst/>
                <a:latin typeface="+mn-lt"/>
                <a:cs typeface="Segoe UI" panose="020B0502040204020203" pitchFamily="34" charset="0"/>
              </a:rPr>
              <a:t>APIs under the </a:t>
            </a:r>
            <a:r>
              <a:rPr kumimoji="0" lang="en-US" altLang="en-US" sz="900" b="0" i="1" u="none" strike="noStrike" cap="none" normalizeH="0" baseline="0" dirty="0">
                <a:ln>
                  <a:noFill/>
                </a:ln>
                <a:solidFill>
                  <a:schemeClr val="bg1"/>
                </a:solidFill>
                <a:effectLst/>
                <a:latin typeface="+mn-lt"/>
              </a:rPr>
              <a:t>/beta</a:t>
            </a:r>
            <a:r>
              <a:rPr kumimoji="0" lang="en-US" altLang="en-US" sz="1200" b="0" i="1" u="none" strike="noStrike" cap="none" normalizeH="0" baseline="0" dirty="0">
                <a:ln>
                  <a:noFill/>
                </a:ln>
                <a:solidFill>
                  <a:schemeClr val="bg1"/>
                </a:solidFill>
                <a:effectLst/>
                <a:latin typeface="+mn-lt"/>
                <a:cs typeface="Segoe UI" panose="020B0502040204020203" pitchFamily="34" charset="0"/>
              </a:rPr>
              <a:t> version in Microsoft Graph are subject to change. Use of these APIs in production applications is not supported. </a:t>
            </a:r>
            <a:r>
              <a:rPr kumimoji="0" lang="en-US" altLang="en-US" sz="600" b="0" i="1" u="none" strike="noStrike" cap="none" normalizeH="0" baseline="0" dirty="0">
                <a:ln>
                  <a:noFill/>
                </a:ln>
                <a:solidFill>
                  <a:schemeClr val="bg1"/>
                </a:solidFill>
                <a:effectLst/>
                <a:latin typeface="+mn-lt"/>
              </a:rPr>
              <a:t> </a:t>
            </a:r>
            <a:endParaRPr kumimoji="0" lang="en-US" altLang="en-US" sz="1800" b="0" i="1" u="none" strike="noStrike" cap="none" normalizeH="0" baseline="0" dirty="0">
              <a:ln>
                <a:noFill/>
              </a:ln>
              <a:solidFill>
                <a:schemeClr val="bg1"/>
              </a:solidFill>
              <a:effectLst/>
              <a:latin typeface="+mn-lt"/>
            </a:endParaRPr>
          </a:p>
        </p:txBody>
      </p:sp>
    </p:spTree>
    <p:extLst>
      <p:ext uri="{BB962C8B-B14F-4D97-AF65-F5344CB8AC3E}">
        <p14:creationId xmlns:p14="http://schemas.microsoft.com/office/powerpoint/2010/main" val="409721074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 presetClass="entr" presetSubtype="0" fill="hold" grpId="0" nodeType="afterEffect">
                                  <p:stCondLst>
                                    <p:cond delay="0"/>
                                  </p:stCondLst>
                                  <p:iterate type="lt">
                                    <p:tmAbs val="20"/>
                                  </p:iterate>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par>
                          <p:cTn id="11" fill="hold">
                            <p:stCondLst>
                              <p:cond delay="1501"/>
                            </p:stCondLst>
                            <p:childTnLst>
                              <p:par>
                                <p:cTn id="12" presetID="1" presetClass="entr" presetSubtype="0" fill="hold" grpId="0" nodeType="afterEffect">
                                  <p:stCondLst>
                                    <p:cond delay="0"/>
                                  </p:stCondLst>
                                  <p:iterate type="lt">
                                    <p:tmAbs val="20"/>
                                  </p:iterate>
                                  <p:childTnLst>
                                    <p:set>
                                      <p:cBhvr>
                                        <p:cTn id="13" dur="1" fill="hold">
                                          <p:stCondLst>
                                            <p:cond delay="0"/>
                                          </p:stCondLst>
                                        </p:cTn>
                                        <p:tgtEl>
                                          <p:spTgt spid="5">
                                            <p:txEl>
                                              <p:pRg st="2" end="2"/>
                                            </p:txEl>
                                          </p:spTgt>
                                        </p:tgtEl>
                                        <p:attrNameLst>
                                          <p:attrName>style.visibility</p:attrName>
                                        </p:attrNameLst>
                                      </p:cBhvr>
                                      <p:to>
                                        <p:strVal val="visible"/>
                                      </p:to>
                                    </p:set>
                                  </p:childTnLst>
                                </p:cTn>
                              </p:par>
                            </p:childTnLst>
                          </p:cTn>
                        </p:par>
                        <p:par>
                          <p:cTn id="14" fill="hold">
                            <p:stCondLst>
                              <p:cond delay="1962"/>
                            </p:stCondLst>
                            <p:childTnLst>
                              <p:par>
                                <p:cTn id="15" presetID="1" presetClass="entr" presetSubtype="0" fill="hold" grpId="0" nodeType="afterEffect">
                                  <p:stCondLst>
                                    <p:cond delay="0"/>
                                  </p:stCondLst>
                                  <p:iterate type="lt">
                                    <p:tmAbs val="20"/>
                                  </p:iterate>
                                  <p:childTnLst>
                                    <p:set>
                                      <p:cBhvr>
                                        <p:cTn id="16" dur="1" fill="hold">
                                          <p:stCondLst>
                                            <p:cond delay="0"/>
                                          </p:stCondLst>
                                        </p:cTn>
                                        <p:tgtEl>
                                          <p:spTgt spid="5">
                                            <p:txEl>
                                              <p:pRg st="3" end="3"/>
                                            </p:txEl>
                                          </p:spTgt>
                                        </p:tgtEl>
                                        <p:attrNameLst>
                                          <p:attrName>style.visibility</p:attrName>
                                        </p:attrNameLst>
                                      </p:cBhvr>
                                      <p:to>
                                        <p:strVal val="visible"/>
                                      </p:to>
                                    </p:set>
                                  </p:childTnLst>
                                </p:cTn>
                              </p:par>
                            </p:childTnLst>
                          </p:cTn>
                        </p:par>
                        <p:par>
                          <p:cTn id="17" fill="hold">
                            <p:stCondLst>
                              <p:cond delay="2563"/>
                            </p:stCondLst>
                            <p:childTnLst>
                              <p:par>
                                <p:cTn id="18" presetID="1" presetClass="entr" presetSubtype="0" fill="hold" grpId="0" nodeType="afterEffect">
                                  <p:stCondLst>
                                    <p:cond delay="0"/>
                                  </p:stCondLst>
                                  <p:iterate type="lt">
                                    <p:tmAbs val="20"/>
                                  </p:iterate>
                                  <p:childTnLst>
                                    <p:set>
                                      <p:cBhvr>
                                        <p:cTn id="19" dur="1" fill="hold">
                                          <p:stCondLst>
                                            <p:cond delay="0"/>
                                          </p:stCondLst>
                                        </p:cTn>
                                        <p:tgtEl>
                                          <p:spTgt spid="5">
                                            <p:txEl>
                                              <p:pRg st="4" end="4"/>
                                            </p:txEl>
                                          </p:spTgt>
                                        </p:tgtEl>
                                        <p:attrNameLst>
                                          <p:attrName>style.visibility</p:attrName>
                                        </p:attrNameLst>
                                      </p:cBhvr>
                                      <p:to>
                                        <p:strVal val="visible"/>
                                      </p:to>
                                    </p:set>
                                  </p:childTnLst>
                                </p:cTn>
                              </p:par>
                            </p:childTnLst>
                          </p:cTn>
                        </p:par>
                        <p:par>
                          <p:cTn id="20" fill="hold">
                            <p:stCondLst>
                              <p:cond delay="3024"/>
                            </p:stCondLst>
                            <p:childTnLst>
                              <p:par>
                                <p:cTn id="21" presetID="1" presetClass="entr" presetSubtype="0" fill="hold" grpId="0" nodeType="afterEffect">
                                  <p:stCondLst>
                                    <p:cond delay="0"/>
                                  </p:stCondLst>
                                  <p:iterate type="lt">
                                    <p:tmAbs val="10"/>
                                  </p:iterate>
                                  <p:childTnLst>
                                    <p:set>
                                      <p:cBhvr>
                                        <p:cTn id="22" dur="1" fill="hold">
                                          <p:stCondLst>
                                            <p:cond delay="0"/>
                                          </p:stCondLst>
                                        </p:cTn>
                                        <p:tgtEl>
                                          <p:spTgt spid="5">
                                            <p:txEl>
                                              <p:pRg st="6" end="6"/>
                                            </p:txEl>
                                          </p:spTgt>
                                        </p:tgtEl>
                                        <p:attrNameLst>
                                          <p:attrName>style.visibility</p:attrName>
                                        </p:attrNameLst>
                                      </p:cBhvr>
                                      <p:to>
                                        <p:strVal val="visible"/>
                                      </p:to>
                                    </p:set>
                                  </p:childTnLst>
                                </p:cTn>
                              </p:par>
                            </p:childTnLst>
                          </p:cTn>
                        </p:par>
                        <p:par>
                          <p:cTn id="23" fill="hold">
                            <p:stCondLst>
                              <p:cond delay="3685"/>
                            </p:stCondLst>
                            <p:childTnLst>
                              <p:par>
                                <p:cTn id="24" presetID="1" presetClass="entr" presetSubtype="0" fill="hold" grpId="0" nodeType="afterEffect">
                                  <p:stCondLst>
                                    <p:cond delay="0"/>
                                  </p:stCondLst>
                                  <p:iterate type="lt">
                                    <p:tmAbs val="10"/>
                                  </p:iterate>
                                  <p:childTnLst>
                                    <p:set>
                                      <p:cBhvr>
                                        <p:cTn id="25" dur="1" fill="hold">
                                          <p:stCondLst>
                                            <p:cond delay="0"/>
                                          </p:stCondLst>
                                        </p:cTn>
                                        <p:tgtEl>
                                          <p:spTgt spid="5">
                                            <p:txEl>
                                              <p:pRg st="7" end="7"/>
                                            </p:txEl>
                                          </p:spTgt>
                                        </p:tgtEl>
                                        <p:attrNameLst>
                                          <p:attrName>style.visibility</p:attrName>
                                        </p:attrNameLst>
                                      </p:cBhvr>
                                      <p:to>
                                        <p:strVal val="visible"/>
                                      </p:to>
                                    </p:set>
                                  </p:childTnLst>
                                </p:cTn>
                              </p:par>
                            </p:childTnLst>
                          </p:cTn>
                        </p:par>
                        <p:par>
                          <p:cTn id="26" fill="hold">
                            <p:stCondLst>
                              <p:cond delay="4346"/>
                            </p:stCondLst>
                            <p:childTnLst>
                              <p:par>
                                <p:cTn id="27" presetID="1" presetClass="entr" presetSubtype="0" fill="hold" grpId="0" nodeType="afterEffect">
                                  <p:stCondLst>
                                    <p:cond delay="0"/>
                                  </p:stCondLst>
                                  <p:iterate type="lt">
                                    <p:tmAbs val="10"/>
                                  </p:iterate>
                                  <p:childTnLst>
                                    <p:set>
                                      <p:cBhvr>
                                        <p:cTn id="28" dur="1" fill="hold">
                                          <p:stCondLst>
                                            <p:cond delay="0"/>
                                          </p:stCondLst>
                                        </p:cTn>
                                        <p:tgtEl>
                                          <p:spTgt spid="5">
                                            <p:txEl>
                                              <p:pRg st="8" end="8"/>
                                            </p:txEl>
                                          </p:spTgt>
                                        </p:tgtEl>
                                        <p:attrNameLst>
                                          <p:attrName>style.visibility</p:attrName>
                                        </p:attrNameLst>
                                      </p:cBhvr>
                                      <p:to>
                                        <p:strVal val="visible"/>
                                      </p:to>
                                    </p:set>
                                  </p:childTnLst>
                                </p:cTn>
                              </p:par>
                            </p:childTnLst>
                          </p:cTn>
                        </p:par>
                        <p:par>
                          <p:cTn id="29" fill="hold">
                            <p:stCondLst>
                              <p:cond delay="5097"/>
                            </p:stCondLst>
                            <p:childTnLst>
                              <p:par>
                                <p:cTn id="30" presetID="1" presetClass="entr" presetSubtype="0" fill="hold" grpId="0" nodeType="afterEffect">
                                  <p:stCondLst>
                                    <p:cond delay="0"/>
                                  </p:stCondLst>
                                  <p:iterate type="lt">
                                    <p:tmAbs val="10"/>
                                  </p:iterate>
                                  <p:childTnLst>
                                    <p:set>
                                      <p:cBhvr>
                                        <p:cTn id="31" dur="1" fill="hold">
                                          <p:stCondLst>
                                            <p:cond delay="0"/>
                                          </p:stCondLst>
                                        </p:cTn>
                                        <p:tgtEl>
                                          <p:spTgt spid="5">
                                            <p:txEl>
                                              <p:pRg st="9" end="9"/>
                                            </p:txEl>
                                          </p:spTgt>
                                        </p:tgtEl>
                                        <p:attrNameLst>
                                          <p:attrName>style.visibility</p:attrName>
                                        </p:attrNameLst>
                                      </p:cBhvr>
                                      <p:to>
                                        <p:strVal val="visible"/>
                                      </p:to>
                                    </p:set>
                                  </p:childTnLst>
                                </p:cTn>
                              </p:par>
                            </p:childTnLst>
                          </p:cTn>
                        </p:par>
                        <p:par>
                          <p:cTn id="32" fill="hold">
                            <p:stCondLst>
                              <p:cond delay="5918"/>
                            </p:stCondLst>
                            <p:childTnLst>
                              <p:par>
                                <p:cTn id="33" presetID="1" presetClass="entr" presetSubtype="0" fill="hold" grpId="0" nodeType="afterEffect">
                                  <p:stCondLst>
                                    <p:cond delay="0"/>
                                  </p:stCondLst>
                                  <p:iterate type="lt">
                                    <p:tmAbs val="10"/>
                                  </p:iterate>
                                  <p:childTnLst>
                                    <p:set>
                                      <p:cBhvr>
                                        <p:cTn id="34"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uiExpand="1" build="p"/>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07E4D047-E156-5826-EF49-6E14AB170DE8}"/>
              </a:ext>
              <a:ext uri="{C183D7F6-B498-43B3-948B-1728B52AA6E4}">
                <adec:decorative xmlns:adec="http://schemas.microsoft.com/office/drawing/2017/decorative" val="1"/>
              </a:ext>
            </a:extLst>
          </p:cNvPr>
          <p:cNvSpPr/>
          <p:nvPr/>
        </p:nvSpPr>
        <p:spPr bwMode="auto">
          <a:xfrm>
            <a:off x="0" y="4297788"/>
            <a:ext cx="12192000" cy="2560212"/>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 name="Title 2">
            <a:extLst>
              <a:ext uri="{FF2B5EF4-FFF2-40B4-BE49-F238E27FC236}">
                <a16:creationId xmlns:a16="http://schemas.microsoft.com/office/drawing/2014/main" id="{2781547D-B2A7-A0A8-0831-F8DBD04E7846}"/>
              </a:ext>
            </a:extLst>
          </p:cNvPr>
          <p:cNvSpPr>
            <a:spLocks noGrp="1"/>
          </p:cNvSpPr>
          <p:nvPr>
            <p:ph type="title"/>
          </p:nvPr>
        </p:nvSpPr>
        <p:spPr/>
        <p:txBody>
          <a:bodyPr/>
          <a:lstStyle/>
          <a:p>
            <a:r>
              <a:rPr lang="en-US" dirty="0"/>
              <a:t>Connect to Graph via PowerShell </a:t>
            </a:r>
            <a:r>
              <a:rPr lang="en-US" dirty="0">
                <a:noFill/>
              </a:rPr>
              <a:t>(a)</a:t>
            </a:r>
            <a:endParaRPr lang="en-US" dirty="0"/>
          </a:p>
        </p:txBody>
      </p:sp>
      <p:sp>
        <p:nvSpPr>
          <p:cNvPr id="7" name="TextBox 6">
            <a:extLst>
              <a:ext uri="{FF2B5EF4-FFF2-40B4-BE49-F238E27FC236}">
                <a16:creationId xmlns:a16="http://schemas.microsoft.com/office/drawing/2014/main" id="{2BD3DBC7-71DB-D3EE-E070-CF17E12444A7}"/>
              </a:ext>
            </a:extLst>
          </p:cNvPr>
          <p:cNvSpPr txBox="1"/>
          <p:nvPr/>
        </p:nvSpPr>
        <p:spPr>
          <a:xfrm>
            <a:off x="586390" y="1435466"/>
            <a:ext cx="8665845" cy="2862322"/>
          </a:xfrm>
          <a:prstGeom prst="rect">
            <a:avLst/>
          </a:prstGeom>
          <a:noFill/>
        </p:spPr>
        <p:txBody>
          <a:bodyPr wrap="square" lIns="0" tIns="0">
            <a:spAutoFit/>
          </a:bodyPr>
          <a:lstStyle/>
          <a:p>
            <a:r>
              <a:rPr lang="en-US" sz="1200" dirty="0">
                <a:latin typeface="Consolas" panose="020B0609020204030204" pitchFamily="49" charset="0"/>
              </a:rPr>
              <a:t>$Devices = Get-MgTeamworkDevice | sort-object @{Expression={$_.DeviceType,$_.hardwaredetail.Manufacturer,$_.hardwaredetail.Model};Ascending=$True}</a:t>
            </a:r>
          </a:p>
          <a:p>
            <a:endParaRPr lang="en-US" sz="1200" dirty="0">
              <a:latin typeface="Consolas" panose="020B0609020204030204" pitchFamily="49" charset="0"/>
            </a:endParaRPr>
          </a:p>
          <a:p>
            <a:r>
              <a:rPr lang="en-US" sz="1200" dirty="0">
                <a:latin typeface="Consolas" panose="020B0609020204030204" pitchFamily="49" charset="0"/>
              </a:rPr>
              <a:t>$data =@()</a:t>
            </a:r>
          </a:p>
          <a:p>
            <a:endParaRPr lang="en-US" sz="1200" dirty="0">
              <a:latin typeface="Consolas" panose="020B0609020204030204" pitchFamily="49" charset="0"/>
            </a:endParaRPr>
          </a:p>
          <a:p>
            <a:r>
              <a:rPr lang="en-US" sz="1200" dirty="0">
                <a:latin typeface="Consolas" panose="020B0609020204030204" pitchFamily="49" charset="0"/>
              </a:rPr>
              <a:t>foreach ($Device in $Devices)</a:t>
            </a:r>
          </a:p>
          <a:p>
            <a:r>
              <a:rPr lang="en-US" sz="1200" dirty="0">
                <a:latin typeface="Consolas" panose="020B0609020204030204" pitchFamily="49" charset="0"/>
              </a:rPr>
              <a:t>{</a:t>
            </a:r>
          </a:p>
          <a:p>
            <a:r>
              <a:rPr lang="en-US" sz="1200" dirty="0">
                <a:latin typeface="Consolas" panose="020B0609020204030204" pitchFamily="49" charset="0"/>
              </a:rPr>
              <a:t>	$row = "" | Select-Object Devicetype,Manufacturer,Model,Displayname</a:t>
            </a:r>
          </a:p>
          <a:p>
            <a:r>
              <a:rPr lang="en-US" sz="1200" dirty="0">
                <a:latin typeface="Consolas" panose="020B0609020204030204" pitchFamily="49" charset="0"/>
              </a:rPr>
              <a:t>	$row.deviceType = $Device.devicetype</a:t>
            </a:r>
          </a:p>
          <a:p>
            <a:r>
              <a:rPr lang="en-US" sz="1200" dirty="0">
                <a:latin typeface="Consolas" panose="020B0609020204030204" pitchFamily="49" charset="0"/>
              </a:rPr>
              <a:t>	$row.Manufacturer = $Device.hardwaredetail.manufacturer</a:t>
            </a:r>
          </a:p>
          <a:p>
            <a:r>
              <a:rPr lang="en-US" sz="1200" dirty="0">
                <a:latin typeface="Consolas" panose="020B0609020204030204" pitchFamily="49" charset="0"/>
              </a:rPr>
              <a:t>	$row.Model = $Device.hardwaredetail.model</a:t>
            </a:r>
          </a:p>
          <a:p>
            <a:r>
              <a:rPr lang="en-US" sz="1200" dirty="0">
                <a:latin typeface="Consolas" panose="020B0609020204030204" pitchFamily="49" charset="0"/>
              </a:rPr>
              <a:t>	$row.Displayname = $Device.currentuser.displayname</a:t>
            </a:r>
          </a:p>
          <a:p>
            <a:r>
              <a:rPr lang="en-US" sz="1200" dirty="0">
                <a:latin typeface="Consolas" panose="020B0609020204030204" pitchFamily="49" charset="0"/>
              </a:rPr>
              <a:t>	$data+=$row</a:t>
            </a:r>
          </a:p>
          <a:p>
            <a:r>
              <a:rPr lang="en-US" sz="1200" dirty="0">
                <a:latin typeface="Consolas" panose="020B0609020204030204" pitchFamily="49" charset="0"/>
              </a:rPr>
              <a:t>}</a:t>
            </a:r>
          </a:p>
          <a:p>
            <a:r>
              <a:rPr lang="en-US" sz="1200" dirty="0">
                <a:latin typeface="Consolas" panose="020B0609020204030204" pitchFamily="49" charset="0"/>
              </a:rPr>
              <a:t>$data|format-table -Autosize</a:t>
            </a:r>
          </a:p>
        </p:txBody>
      </p:sp>
      <p:pic>
        <p:nvPicPr>
          <p:cNvPr id="9" name="Picture 8">
            <a:extLst>
              <a:ext uri="{FF2B5EF4-FFF2-40B4-BE49-F238E27FC236}">
                <a16:creationId xmlns:a16="http://schemas.microsoft.com/office/drawing/2014/main" id="{BB90BBA4-6194-396F-BD47-1A8D49B1E9F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286625" y="1999356"/>
            <a:ext cx="4600575" cy="2571031"/>
          </a:xfrm>
          <a:prstGeom prst="rect">
            <a:avLst/>
          </a:prstGeom>
          <a:solidFill>
            <a:srgbClr val="FFFFFF"/>
          </a:solidFill>
          <a:effectLst>
            <a:outerShdw blurRad="127000" sx="101000" sy="101000" algn="ctr" rotWithShape="0">
              <a:srgbClr val="000000">
                <a:alpha val="30000"/>
              </a:srgbClr>
            </a:outerShdw>
          </a:effectLst>
        </p:spPr>
      </p:pic>
      <p:sp>
        <p:nvSpPr>
          <p:cNvPr id="2" name="Rectangle 2">
            <a:extLst>
              <a:ext uri="{FF2B5EF4-FFF2-40B4-BE49-F238E27FC236}">
                <a16:creationId xmlns:a16="http://schemas.microsoft.com/office/drawing/2014/main" id="{0679EC91-F4C9-C272-D6D2-8B35E55E1C4B}"/>
              </a:ext>
            </a:extLst>
          </p:cNvPr>
          <p:cNvSpPr>
            <a:spLocks noChangeArrowheads="1"/>
          </p:cNvSpPr>
          <p:nvPr/>
        </p:nvSpPr>
        <p:spPr bwMode="auto">
          <a:xfrm>
            <a:off x="0" y="6581001"/>
            <a:ext cx="9109802"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1" u="none" strike="noStrike" cap="none" normalizeH="0" baseline="0" dirty="0">
                <a:ln>
                  <a:noFill/>
                </a:ln>
                <a:solidFill>
                  <a:schemeClr val="accent1"/>
                </a:solidFill>
                <a:effectLst/>
                <a:latin typeface="+mn-lt"/>
                <a:cs typeface="Segoe UI" panose="020B0502040204020203" pitchFamily="34" charset="0"/>
              </a:rPr>
              <a:t>APIs under the </a:t>
            </a:r>
            <a:r>
              <a:rPr kumimoji="0" lang="en-US" altLang="en-US" sz="900" b="0" i="1" u="none" strike="noStrike" cap="none" normalizeH="0" baseline="0" dirty="0">
                <a:ln>
                  <a:noFill/>
                </a:ln>
                <a:solidFill>
                  <a:schemeClr val="accent1"/>
                </a:solidFill>
                <a:effectLst/>
                <a:latin typeface="+mn-lt"/>
              </a:rPr>
              <a:t>/beta</a:t>
            </a:r>
            <a:r>
              <a:rPr kumimoji="0" lang="en-US" altLang="en-US" sz="1200" b="0" i="1" u="none" strike="noStrike" cap="none" normalizeH="0" baseline="0" dirty="0">
                <a:ln>
                  <a:noFill/>
                </a:ln>
                <a:solidFill>
                  <a:schemeClr val="accent1"/>
                </a:solidFill>
                <a:effectLst/>
                <a:latin typeface="+mn-lt"/>
                <a:cs typeface="Segoe UI" panose="020B0502040204020203" pitchFamily="34" charset="0"/>
              </a:rPr>
              <a:t> version in Microsoft Graph are subject to change. Use of these APIs in production applications is not supported. </a:t>
            </a:r>
            <a:r>
              <a:rPr kumimoji="0" lang="en-US" altLang="en-US" sz="600" b="0" i="1" u="none" strike="noStrike" cap="none" normalizeH="0" baseline="0" dirty="0">
                <a:ln>
                  <a:noFill/>
                </a:ln>
                <a:solidFill>
                  <a:schemeClr val="accent1"/>
                </a:solidFill>
                <a:effectLst/>
                <a:latin typeface="+mn-lt"/>
              </a:rPr>
              <a:t> </a:t>
            </a:r>
            <a:endParaRPr kumimoji="0" lang="en-US" altLang="en-US" sz="1800" b="0" i="1" u="none" strike="noStrike" cap="none" normalizeH="0" baseline="0" dirty="0">
              <a:ln>
                <a:noFill/>
              </a:ln>
              <a:solidFill>
                <a:schemeClr val="accent1"/>
              </a:solidFill>
              <a:effectLst/>
              <a:latin typeface="+mn-lt"/>
            </a:endParaRPr>
          </a:p>
        </p:txBody>
      </p:sp>
    </p:spTree>
    <p:extLst>
      <p:ext uri="{BB962C8B-B14F-4D97-AF65-F5344CB8AC3E}">
        <p14:creationId xmlns:p14="http://schemas.microsoft.com/office/powerpoint/2010/main" val="3866486338"/>
      </p:ext>
    </p:extLst>
  </p:cSld>
  <p:clrMapOvr>
    <a:masterClrMapping/>
  </p:clrMapOvr>
  <p:transition>
    <p:fade/>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39EFDA9-BA3A-4120-8DA9-F10DDF9B3944}"/>
              </a:ext>
            </a:extLst>
          </p:cNvPr>
          <p:cNvSpPr>
            <a:spLocks noGrp="1"/>
          </p:cNvSpPr>
          <p:nvPr>
            <p:ph type="title"/>
          </p:nvPr>
        </p:nvSpPr>
        <p:spPr/>
        <p:txBody>
          <a:bodyPr/>
          <a:lstStyle/>
          <a:p>
            <a:r>
              <a:rPr lang="en-US" dirty="0"/>
              <a:t>Summary</a:t>
            </a:r>
          </a:p>
        </p:txBody>
      </p:sp>
    </p:spTree>
    <p:extLst>
      <p:ext uri="{BB962C8B-B14F-4D97-AF65-F5344CB8AC3E}">
        <p14:creationId xmlns:p14="http://schemas.microsoft.com/office/powerpoint/2010/main" val="4129297333"/>
      </p:ext>
    </p:extLst>
  </p:cSld>
  <p:clrMapOvr>
    <a:masterClrMapping/>
  </p:clrMapOvr>
  <p:transition spd="slow">
    <p:push dir="u"/>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A850A619-E8FE-458E-B4D9-42CDB3852BB4}"/>
              </a:ext>
            </a:extLst>
          </p:cNvPr>
          <p:cNvSpPr>
            <a:spLocks noGrp="1"/>
          </p:cNvSpPr>
          <p:nvPr>
            <p:ph type="title"/>
          </p:nvPr>
        </p:nvSpPr>
        <p:spPr>
          <a:xfrm>
            <a:off x="7966155" y="969467"/>
            <a:ext cx="3181350" cy="430887"/>
          </a:xfrm>
        </p:spPr>
        <p:txBody>
          <a:bodyPr/>
          <a:lstStyle/>
          <a:p>
            <a:r>
              <a:rPr lang="en-GB" dirty="0">
                <a:solidFill>
                  <a:schemeClr val="bg1"/>
                </a:solidFill>
              </a:rPr>
              <a:t>Summary </a:t>
            </a:r>
          </a:p>
        </p:txBody>
      </p:sp>
      <p:sp>
        <p:nvSpPr>
          <p:cNvPr id="32" name="Rectangle: Rounded Corners 31">
            <a:extLst>
              <a:ext uri="{FF2B5EF4-FFF2-40B4-BE49-F238E27FC236}">
                <a16:creationId xmlns:a16="http://schemas.microsoft.com/office/drawing/2014/main" id="{C2814616-5FF7-4947-BDF6-3274BB04C98C}"/>
              </a:ext>
              <a:ext uri="{C183D7F6-B498-43B3-948B-1728B52AA6E4}">
                <adec:decorative xmlns:adec="http://schemas.microsoft.com/office/drawing/2017/decorative" val="1"/>
              </a:ext>
            </a:extLst>
          </p:cNvPr>
          <p:cNvSpPr/>
          <p:nvPr/>
        </p:nvSpPr>
        <p:spPr bwMode="auto">
          <a:xfrm>
            <a:off x="721315" y="653445"/>
            <a:ext cx="5575313" cy="1463040"/>
          </a:xfrm>
          <a:prstGeom prst="roundRect">
            <a:avLst>
              <a:gd name="adj" fmla="val 8681"/>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lvl="0" defTabSz="932472" fontAlgn="base">
              <a:spcBef>
                <a:spcPct val="0"/>
              </a:spcBef>
              <a:spcAft>
                <a:spcPct val="0"/>
              </a:spcAft>
            </a:pPr>
            <a:r>
              <a:rPr lang="en-US" sz="1600" dirty="0">
                <a:solidFill>
                  <a:srgbClr val="000000"/>
                </a:solidFill>
              </a:rPr>
              <a:t>We reviewed the available management options for Microsoft Teams Rooms</a:t>
            </a:r>
          </a:p>
        </p:txBody>
      </p:sp>
      <p:sp>
        <p:nvSpPr>
          <p:cNvPr id="33" name="TextBox 32">
            <a:extLst>
              <a:ext uri="{FF2B5EF4-FFF2-40B4-BE49-F238E27FC236}">
                <a16:creationId xmlns:a16="http://schemas.microsoft.com/office/drawing/2014/main" id="{156B5E5D-4F9B-4AF1-8AF7-B67B60B69BC7}"/>
              </a:ext>
            </a:extLst>
          </p:cNvPr>
          <p:cNvSpPr txBox="1"/>
          <p:nvPr/>
        </p:nvSpPr>
        <p:spPr>
          <a:xfrm>
            <a:off x="877838" y="969467"/>
            <a:ext cx="823644" cy="830997"/>
          </a:xfrm>
          <a:prstGeom prst="rect">
            <a:avLst/>
          </a:prstGeom>
          <a:noFill/>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gradFill>
                  <a:gsLst>
                    <a:gs pos="0">
                      <a:srgbClr val="9EA1FC"/>
                    </a:gs>
                    <a:gs pos="83000">
                      <a:srgbClr val="34258E"/>
                    </a:gs>
                  </a:gsLst>
                  <a:lin ang="3000000" scaled="0"/>
                </a:gradFill>
                <a:effectLst/>
                <a:uLnTx/>
                <a:uFillTx/>
                <a:latin typeface="Segoe UI Semibold"/>
                <a:ea typeface="+mn-ea"/>
                <a:cs typeface="+mn-cs"/>
              </a:rPr>
              <a:t>01</a:t>
            </a:r>
          </a:p>
        </p:txBody>
      </p:sp>
      <p:sp>
        <p:nvSpPr>
          <p:cNvPr id="36" name="Rectangle: Rounded Corners 35">
            <a:extLst>
              <a:ext uri="{FF2B5EF4-FFF2-40B4-BE49-F238E27FC236}">
                <a16:creationId xmlns:a16="http://schemas.microsoft.com/office/drawing/2014/main" id="{A498CA0A-8E88-4A79-96E0-100067E2B4CE}"/>
              </a:ext>
              <a:ext uri="{C183D7F6-B498-43B3-948B-1728B52AA6E4}">
                <adec:decorative xmlns:adec="http://schemas.microsoft.com/office/drawing/2017/decorative" val="1"/>
              </a:ext>
            </a:extLst>
          </p:cNvPr>
          <p:cNvSpPr/>
          <p:nvPr/>
        </p:nvSpPr>
        <p:spPr bwMode="auto">
          <a:xfrm>
            <a:off x="721315" y="2607105"/>
            <a:ext cx="5575313" cy="1463040"/>
          </a:xfrm>
          <a:prstGeom prst="roundRect">
            <a:avLst>
              <a:gd name="adj" fmla="val 8681"/>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lvl="0" defTabSz="932472" fontAlgn="base">
              <a:spcBef>
                <a:spcPct val="0"/>
              </a:spcBef>
              <a:spcAft>
                <a:spcPct val="0"/>
              </a:spcAft>
            </a:pPr>
            <a:r>
              <a:rPr lang="en-US" sz="1600" dirty="0">
                <a:solidFill>
                  <a:srgbClr val="000000"/>
                </a:solidFill>
              </a:rPr>
              <a:t>You learned when to use each </a:t>
            </a:r>
            <a:br>
              <a:rPr lang="en-US" sz="1600" dirty="0">
                <a:solidFill>
                  <a:srgbClr val="000000"/>
                </a:solidFill>
              </a:rPr>
            </a:br>
            <a:r>
              <a:rPr lang="en-US" sz="1600" dirty="0">
                <a:solidFill>
                  <a:srgbClr val="000000"/>
                </a:solidFill>
              </a:rPr>
              <a:t>management tool</a:t>
            </a:r>
          </a:p>
        </p:txBody>
      </p:sp>
      <p:sp>
        <p:nvSpPr>
          <p:cNvPr id="37" name="TextBox 36">
            <a:extLst>
              <a:ext uri="{FF2B5EF4-FFF2-40B4-BE49-F238E27FC236}">
                <a16:creationId xmlns:a16="http://schemas.microsoft.com/office/drawing/2014/main" id="{130D7907-AE47-4778-BA9D-8DDFE5BC3225}"/>
              </a:ext>
            </a:extLst>
          </p:cNvPr>
          <p:cNvSpPr txBox="1"/>
          <p:nvPr/>
        </p:nvSpPr>
        <p:spPr>
          <a:xfrm>
            <a:off x="877838" y="2923127"/>
            <a:ext cx="823644" cy="830997"/>
          </a:xfrm>
          <a:prstGeom prst="rect">
            <a:avLst/>
          </a:prstGeom>
          <a:noFill/>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gradFill>
                  <a:gsLst>
                    <a:gs pos="0">
                      <a:srgbClr val="9EA1FC"/>
                    </a:gs>
                    <a:gs pos="83000">
                      <a:srgbClr val="34258E"/>
                    </a:gs>
                  </a:gsLst>
                  <a:lin ang="3000000" scaled="0"/>
                </a:gradFill>
                <a:effectLst/>
                <a:uLnTx/>
                <a:uFillTx/>
                <a:latin typeface="Segoe UI Semibold"/>
                <a:ea typeface="+mn-ea"/>
                <a:cs typeface="+mn-cs"/>
              </a:rPr>
              <a:t>02</a:t>
            </a:r>
          </a:p>
        </p:txBody>
      </p:sp>
      <p:sp>
        <p:nvSpPr>
          <p:cNvPr id="40" name="Rectangle: Rounded Corners 39">
            <a:extLst>
              <a:ext uri="{FF2B5EF4-FFF2-40B4-BE49-F238E27FC236}">
                <a16:creationId xmlns:a16="http://schemas.microsoft.com/office/drawing/2014/main" id="{C7602700-029E-4A18-83C1-189AD47FBB3F}"/>
              </a:ext>
              <a:ext uri="{C183D7F6-B498-43B3-948B-1728B52AA6E4}">
                <adec:decorative xmlns:adec="http://schemas.microsoft.com/office/drawing/2017/decorative" val="1"/>
              </a:ext>
            </a:extLst>
          </p:cNvPr>
          <p:cNvSpPr/>
          <p:nvPr/>
        </p:nvSpPr>
        <p:spPr bwMode="auto">
          <a:xfrm>
            <a:off x="721315" y="4560766"/>
            <a:ext cx="5575313" cy="1463040"/>
          </a:xfrm>
          <a:prstGeom prst="roundRect">
            <a:avLst>
              <a:gd name="adj" fmla="val 8681"/>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lvl="0" defTabSz="932472" fontAlgn="base">
              <a:spcBef>
                <a:spcPct val="0"/>
              </a:spcBef>
              <a:spcAft>
                <a:spcPct val="0"/>
              </a:spcAft>
            </a:pPr>
            <a:r>
              <a:rPr lang="en-US" sz="1600" dirty="0">
                <a:solidFill>
                  <a:srgbClr val="000000"/>
                </a:solidFill>
              </a:rPr>
              <a:t>Know how to monitor your Teams </a:t>
            </a:r>
            <a:br>
              <a:rPr lang="en-US" sz="1600" dirty="0">
                <a:solidFill>
                  <a:srgbClr val="000000"/>
                </a:solidFill>
              </a:rPr>
            </a:br>
            <a:r>
              <a:rPr lang="en-US" sz="1600" dirty="0">
                <a:solidFill>
                  <a:srgbClr val="000000"/>
                </a:solidFill>
              </a:rPr>
              <a:t>Rooms environment</a:t>
            </a:r>
          </a:p>
        </p:txBody>
      </p:sp>
      <p:sp>
        <p:nvSpPr>
          <p:cNvPr id="41" name="TextBox 40">
            <a:extLst>
              <a:ext uri="{FF2B5EF4-FFF2-40B4-BE49-F238E27FC236}">
                <a16:creationId xmlns:a16="http://schemas.microsoft.com/office/drawing/2014/main" id="{746531A0-7546-4AD6-B487-12AACF75D3D0}"/>
              </a:ext>
            </a:extLst>
          </p:cNvPr>
          <p:cNvSpPr txBox="1"/>
          <p:nvPr/>
        </p:nvSpPr>
        <p:spPr>
          <a:xfrm>
            <a:off x="877838" y="4876788"/>
            <a:ext cx="823644" cy="830997"/>
          </a:xfrm>
          <a:prstGeom prst="rect">
            <a:avLst/>
          </a:prstGeom>
          <a:noFill/>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gradFill>
                  <a:gsLst>
                    <a:gs pos="0">
                      <a:srgbClr val="9EA1FC"/>
                    </a:gs>
                    <a:gs pos="83000">
                      <a:srgbClr val="34258E"/>
                    </a:gs>
                  </a:gsLst>
                  <a:lin ang="3000000" scaled="0"/>
                </a:gradFill>
                <a:effectLst/>
                <a:uLnTx/>
                <a:uFillTx/>
                <a:latin typeface="Segoe UI Semibold"/>
                <a:ea typeface="+mn-ea"/>
                <a:cs typeface="+mn-cs"/>
              </a:rPr>
              <a:t>03</a:t>
            </a:r>
          </a:p>
        </p:txBody>
      </p:sp>
    </p:spTree>
    <p:extLst>
      <p:ext uri="{BB962C8B-B14F-4D97-AF65-F5344CB8AC3E}">
        <p14:creationId xmlns:p14="http://schemas.microsoft.com/office/powerpoint/2010/main" val="4241257827"/>
      </p:ext>
    </p:extLst>
  </p:cSld>
  <p:clrMapOvr>
    <a:masterClrMapping/>
  </p:clrMapOvr>
  <p:transition>
    <p:fade/>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39EFDA9-BA3A-4120-8DA9-F10DDF9B3944}"/>
              </a:ext>
            </a:extLst>
          </p:cNvPr>
          <p:cNvSpPr>
            <a:spLocks noGrp="1"/>
          </p:cNvSpPr>
          <p:nvPr>
            <p:ph type="title"/>
          </p:nvPr>
        </p:nvSpPr>
        <p:spPr/>
        <p:txBody>
          <a:bodyPr/>
          <a:lstStyle/>
          <a:p>
            <a:r>
              <a:rPr lang="en-US" dirty="0"/>
              <a:t>Questions?</a:t>
            </a:r>
          </a:p>
        </p:txBody>
      </p:sp>
    </p:spTree>
    <p:extLst>
      <p:ext uri="{BB962C8B-B14F-4D97-AF65-F5344CB8AC3E}">
        <p14:creationId xmlns:p14="http://schemas.microsoft.com/office/powerpoint/2010/main" val="651134662"/>
      </p:ext>
    </p:extLst>
  </p:cSld>
  <p:clrMapOvr>
    <a:masterClrMapping/>
  </p:clrMapOvr>
  <p:transition spd="slow">
    <p:push dir="u"/>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Thank you.</a:t>
            </a:r>
          </a:p>
        </p:txBody>
      </p:sp>
    </p:spTree>
    <p:extLst>
      <p:ext uri="{BB962C8B-B14F-4D97-AF65-F5344CB8AC3E}">
        <p14:creationId xmlns:p14="http://schemas.microsoft.com/office/powerpoint/2010/main" val="1770129082"/>
      </p:ext>
    </p:extLst>
  </p:cSld>
  <p:clrMapOvr>
    <a:masterClrMapping/>
  </p:clrMapOvr>
  <p:transition spd="slow">
    <p:push dir="u"/>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4B231-EC05-4C13-8874-C61456E34E25}"/>
              </a:ext>
            </a:extLst>
          </p:cNvPr>
          <p:cNvSpPr>
            <a:spLocks noGrp="1"/>
          </p:cNvSpPr>
          <p:nvPr>
            <p:ph type="title" idx="4294967295"/>
          </p:nvPr>
        </p:nvSpPr>
        <p:spPr>
          <a:xfrm>
            <a:off x="588263" y="-430887"/>
            <a:ext cx="11018520" cy="430887"/>
          </a:xfrm>
        </p:spPr>
        <p:txBody>
          <a:bodyPr vert="horz" wrap="square" lIns="0" tIns="0" rIns="0" bIns="0" rtlCol="0" anchor="b">
            <a:spAutoFit/>
          </a:bodyPr>
          <a:lstStyle/>
          <a:p>
            <a:r>
              <a:rPr lang="en-US" dirty="0"/>
              <a:t>End</a:t>
            </a:r>
          </a:p>
        </p:txBody>
      </p:sp>
    </p:spTree>
    <p:extLst>
      <p:ext uri="{BB962C8B-B14F-4D97-AF65-F5344CB8AC3E}">
        <p14:creationId xmlns:p14="http://schemas.microsoft.com/office/powerpoint/2010/main" val="2841784461"/>
      </p:ext>
    </p:extLst>
  </p:cSld>
  <p:clrMapOvr>
    <a:masterClrMapping/>
  </p:clrMapOvr>
  <p:transition>
    <p:fade/>
  </p:transition>
</p:sld>
</file>

<file path=ppt/theme/theme1.xml><?xml version="1.0" encoding="utf-8"?>
<a:theme xmlns:a="http://schemas.openxmlformats.org/drawingml/2006/main" name="Teams Workshop 2022 - Stand Out Presenter Mode">
  <a:themeElements>
    <a:clrScheme name="Custom 7">
      <a:dk1>
        <a:srgbClr val="000000"/>
      </a:dk1>
      <a:lt1>
        <a:srgbClr val="FFFFFF"/>
      </a:lt1>
      <a:dk2>
        <a:srgbClr val="34258E"/>
      </a:dk2>
      <a:lt2>
        <a:srgbClr val="F1F2F1"/>
      </a:lt2>
      <a:accent1>
        <a:srgbClr val="5C5AD4"/>
      </a:accent1>
      <a:accent2>
        <a:srgbClr val="34258E"/>
      </a:accent2>
      <a:accent3>
        <a:srgbClr val="9EA1FC"/>
      </a:accent3>
      <a:accent4>
        <a:srgbClr val="D1D2D1"/>
      </a:accent4>
      <a:accent5>
        <a:srgbClr val="727372"/>
      </a:accent5>
      <a:accent6>
        <a:srgbClr val="000000"/>
      </a:accent6>
      <a:hlink>
        <a:srgbClr val="5C5AD4"/>
      </a:hlink>
      <a:folHlink>
        <a:srgbClr val="5C5A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extLst>
    <a:ext uri="{05A4C25C-085E-4340-85A3-A5531E510DB2}">
      <thm15:themeFamily xmlns:thm15="http://schemas.microsoft.com/office/thememl/2012/main" name="Microsoft_Teams_Template_v04.potx" id="{B5F62A66-05CE-4446-94FC-3762AE71D75B}" vid="{37E6A9CF-A013-467B-BD2C-FDFF29AB7313}"/>
    </a:ext>
  </a:extLst>
</a:theme>
</file>

<file path=ppt/theme/theme2.xml><?xml version="1.0" encoding="utf-8"?>
<a:theme xmlns:a="http://schemas.openxmlformats.org/drawingml/2006/main" name="White template">
  <a:themeElements>
    <a:clrScheme name="Custom 7">
      <a:dk1>
        <a:srgbClr val="000000"/>
      </a:dk1>
      <a:lt1>
        <a:srgbClr val="FFFFFF"/>
      </a:lt1>
      <a:dk2>
        <a:srgbClr val="34258E"/>
      </a:dk2>
      <a:lt2>
        <a:srgbClr val="F1F2F1"/>
      </a:lt2>
      <a:accent1>
        <a:srgbClr val="5C5AD4"/>
      </a:accent1>
      <a:accent2>
        <a:srgbClr val="34258E"/>
      </a:accent2>
      <a:accent3>
        <a:srgbClr val="9EA1FC"/>
      </a:accent3>
      <a:accent4>
        <a:srgbClr val="D1D2D1"/>
      </a:accent4>
      <a:accent5>
        <a:srgbClr val="727372"/>
      </a:accent5>
      <a:accent6>
        <a:srgbClr val="000000"/>
      </a:accent6>
      <a:hlink>
        <a:srgbClr val="5C5AD4"/>
      </a:hlink>
      <a:folHlink>
        <a:srgbClr val="5C5A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extLst>
    <a:ext uri="{05A4C25C-085E-4340-85A3-A5531E510DB2}">
      <thm15:themeFamily xmlns:thm15="http://schemas.microsoft.com/office/thememl/2012/main" name="Presentation2" id="{9ACE3604-883C-4CC0-B37F-32ACFDA0DD2D}" vid="{197B342F-5F54-4DF6-870F-8F21F50E0D82}"/>
    </a:ext>
  </a:extLst>
</a:theme>
</file>

<file path=ppt/theme/theme3.xml><?xml version="1.0" encoding="utf-8"?>
<a:theme xmlns:a="http://schemas.openxmlformats.org/drawingml/2006/main" name="3_White template">
  <a:themeElements>
    <a:clrScheme name="Custom 7">
      <a:dk1>
        <a:srgbClr val="000000"/>
      </a:dk1>
      <a:lt1>
        <a:srgbClr val="FFFFFF"/>
      </a:lt1>
      <a:dk2>
        <a:srgbClr val="34258E"/>
      </a:dk2>
      <a:lt2>
        <a:srgbClr val="F1F2F1"/>
      </a:lt2>
      <a:accent1>
        <a:srgbClr val="5C5AD4"/>
      </a:accent1>
      <a:accent2>
        <a:srgbClr val="34258E"/>
      </a:accent2>
      <a:accent3>
        <a:srgbClr val="9EA1FC"/>
      </a:accent3>
      <a:accent4>
        <a:srgbClr val="D1D2D1"/>
      </a:accent4>
      <a:accent5>
        <a:srgbClr val="727372"/>
      </a:accent5>
      <a:accent6>
        <a:srgbClr val="000000"/>
      </a:accent6>
      <a:hlink>
        <a:srgbClr val="5C5AD4"/>
      </a:hlink>
      <a:folHlink>
        <a:srgbClr val="5C5A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extLst>
    <a:ext uri="{05A4C25C-085E-4340-85A3-A5531E510DB2}">
      <thm15:themeFamily xmlns:thm15="http://schemas.microsoft.com/office/thememl/2012/main" name="Presentation3" id="{0B115B32-BF46-4046-9BDF-1201ED5DA0B4}" vid="{5962B83E-5F01-514D-B054-0910B47419D7}"/>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MediaServiceDateTaken xmlns="71f1f120-f20f-4439-80f5-0c00e87e45e5" xsi:nil="true"/>
    <MediaServiceAutoKeyPoints xmlns="71f1f120-f20f-4439-80f5-0c00e87e45e5" xsi:nil="true"/>
    <MediaServiceKeyPoints xmlns="71f1f120-f20f-4439-80f5-0c00e87e45e5" xsi:nil="true"/>
    <Notes xmlns="71f1f120-f20f-4439-80f5-0c00e87e45e5" xsi:nil="true"/>
    <ImageTagsTaxHTField xmlns="71f1f120-f20f-4439-80f5-0c00e87e45e5">
      <Terms xmlns="http://schemas.microsoft.com/office/infopath/2007/PartnerControls"/>
    </ImageTagsTaxHTField>
    <TaxCatchAll xmlns="230e9df3-be65-4c73-a93b-d1236ebd677e" xsi:nil="true"/>
    <MediaLengthInSeconds xmlns="71f1f120-f20f-4439-80f5-0c00e87e45e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D6103D478F59A418314044D209180AB" ma:contentTypeVersion="20" ma:contentTypeDescription="Create a new document." ma:contentTypeScope="" ma:versionID="681adac9b3f5594500872f9956f21361">
  <xsd:schema xmlns:xsd="http://www.w3.org/2001/XMLSchema" xmlns:xs="http://www.w3.org/2001/XMLSchema" xmlns:p="http://schemas.microsoft.com/office/2006/metadata/properties" xmlns:ns1="http://schemas.microsoft.com/sharepoint/v3" xmlns:ns2="71f1f120-f20f-4439-80f5-0c00e87e45e5" xmlns:ns3="230e9df3-be65-4c73-a93b-d1236ebd677e" xmlns:ns4="debb5864-8a30-424d-86a9-594811468b06" targetNamespace="http://schemas.microsoft.com/office/2006/metadata/properties" ma:root="true" ma:fieldsID="dc17600029b581bbcecfbac482fc2786" ns1:_="" ns2:_="" ns3:_="" ns4:_="">
    <xsd:import namespace="http://schemas.microsoft.com/sharepoint/v3"/>
    <xsd:import namespace="71f1f120-f20f-4439-80f5-0c00e87e45e5"/>
    <xsd:import namespace="230e9df3-be65-4c73-a93b-d1236ebd677e"/>
    <xsd:import namespace="debb5864-8a30-424d-86a9-594811468b06"/>
    <xsd:element name="properties">
      <xsd:complexType>
        <xsd:sequence>
          <xsd:element name="documentManagement">
            <xsd:complexType>
              <xsd:all>
                <xsd:element ref="ns2:MediaServiceMetadata" minOccurs="0"/>
                <xsd:element ref="ns2:MediaServiceFastMetadata" minOccurs="0"/>
                <xsd:element ref="ns2:ImageTagsTaxHTField" minOccurs="0"/>
                <xsd:element ref="ns3:TaxCatchAll" minOccurs="0"/>
                <xsd:element ref="ns2:MediaServiceAutoKeyPoints" minOccurs="0"/>
                <xsd:element ref="ns2:MediaServiceKeyPoints" minOccurs="0"/>
                <xsd:element ref="ns4:SharedWithUsers" minOccurs="0"/>
                <xsd:element ref="ns4:SharedWithDetails" minOccurs="0"/>
                <xsd:element ref="ns2:MediaServiceGenerationTime" minOccurs="0"/>
                <xsd:element ref="ns2:MediaServiceEventHashCode" minOccurs="0"/>
                <xsd:element ref="ns2:MediaServiceOCR" minOccurs="0"/>
                <xsd:element ref="ns2:MediaServiceDateTaken" minOccurs="0"/>
                <xsd:element ref="ns2:MediaLengthInSeconds" minOccurs="0"/>
                <xsd:element ref="ns2:Notes" minOccurs="0"/>
                <xsd:element ref="ns1:_ip_UnifiedCompliancePolicyProperties" minOccurs="0"/>
                <xsd:element ref="ns1:_ip_UnifiedCompliancePolicyUIAction" minOccurs="0"/>
                <xsd:element ref="ns2:MediaServiceSearchProperties" minOccurs="0"/>
                <xsd:element ref="ns2:MediaServiceDoc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3" nillable="true" ma:displayName="Unified Compliance Policy Properties" ma:hidden="true" ma:internalName="_ip_UnifiedCompliancePolicyProperties">
      <xsd:simpleType>
        <xsd:restriction base="dms:Note"/>
      </xsd:simpleType>
    </xsd:element>
    <xsd:element name="_ip_UnifiedCompliancePolicyUIAction" ma:index="2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f1f120-f20f-4439-80f5-0c00e87e45e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ImageTagsTaxHTField" ma:index="11"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Notes" ma:index="22" nillable="true" ma:displayName="Notes" ma:format="Dropdown" ma:internalName="Notes">
      <xsd:simpleType>
        <xsd:restriction base="dms:Note">
          <xsd:maxLength value="255"/>
        </xsd:restriction>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DocTags" ma:index="26" nillable="true" ma:displayName="MediaServiceDocTags" ma:hidden="true" ma:internalName="MediaServiceDoc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892f0aa1-b272-4bdc-b151-be65ae5f0c8f}" ma:internalName="TaxCatchAll" ma:showField="CatchAllData" ma:web="debb5864-8a30-424d-86a9-594811468b06">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ebb5864-8a30-424d-86a9-594811468b06"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50F384-78CF-48CC-AD2F-4CD5B3CA6683}">
  <ds:schemaRefs>
    <ds:schemaRef ds:uri="http://schemas.microsoft.com/sharepoint/v3/contenttype/forms"/>
  </ds:schemaRefs>
</ds:datastoreItem>
</file>

<file path=customXml/itemProps2.xml><?xml version="1.0" encoding="utf-8"?>
<ds:datastoreItem xmlns:ds="http://schemas.openxmlformats.org/officeDocument/2006/customXml" ds:itemID="{97C1A521-443D-453D-AE96-399A13B03BF1}">
  <ds:schemaRefs>
    <ds:schemaRef ds:uri="http://www.w3.org/XML/1998/namespace"/>
    <ds:schemaRef ds:uri="http://purl.org/dc/dcmitype/"/>
    <ds:schemaRef ds:uri="http://schemas.microsoft.com/sharepoint/v3"/>
    <ds:schemaRef ds:uri="http://schemas.openxmlformats.org/package/2006/metadata/core-properties"/>
    <ds:schemaRef ds:uri="http://purl.org/dc/elements/1.1/"/>
    <ds:schemaRef ds:uri="71f1f120-f20f-4439-80f5-0c00e87e45e5"/>
    <ds:schemaRef ds:uri="http://schemas.microsoft.com/office/2006/documentManagement/types"/>
    <ds:schemaRef ds:uri="http://purl.org/dc/terms/"/>
    <ds:schemaRef ds:uri="debb5864-8a30-424d-86a9-594811468b06"/>
    <ds:schemaRef ds:uri="http://schemas.microsoft.com/office/2006/metadata/properties"/>
    <ds:schemaRef ds:uri="http://schemas.microsoft.com/office/infopath/2007/PartnerControls"/>
    <ds:schemaRef ds:uri="230e9df3-be65-4c73-a93b-d1236ebd677e"/>
  </ds:schemaRefs>
</ds:datastoreItem>
</file>

<file path=customXml/itemProps3.xml><?xml version="1.0" encoding="utf-8"?>
<ds:datastoreItem xmlns:ds="http://schemas.openxmlformats.org/officeDocument/2006/customXml" ds:itemID="{2822DD42-44B7-4DC3-9753-34732152B46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f1f120-f20f-4439-80f5-0c00e87e45e5"/>
    <ds:schemaRef ds:uri="230e9df3-be65-4c73-a93b-d1236ebd677e"/>
    <ds:schemaRef ds:uri="debb5864-8a30-424d-86a9-594811468b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87867195-f2b8-4ac2-b0b6-6bb73cb33afc}" enabled="1" method="Privileged" siteId="{72f988bf-86f1-41af-91ab-2d7cd011db47}" removed="0"/>
</clbl:labelList>
</file>

<file path=docProps/app.xml><?xml version="1.0" encoding="utf-8"?>
<Properties xmlns="http://schemas.openxmlformats.org/officeDocument/2006/extended-properties" xmlns:vt="http://schemas.openxmlformats.org/officeDocument/2006/docPropsVTypes">
  <TotalTime>0</TotalTime>
  <Words>13481</Words>
  <Application>Microsoft Office PowerPoint</Application>
  <PresentationFormat>Widescreen</PresentationFormat>
  <Paragraphs>1146</Paragraphs>
  <Slides>87</Slides>
  <Notes>85</Notes>
  <HiddenSlides>6</HiddenSlides>
  <MMClips>2</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87</vt:i4>
      </vt:variant>
    </vt:vector>
  </HeadingPairs>
  <TitlesOfParts>
    <vt:vector size="102" baseType="lpstr">
      <vt:lpstr>-apple-system</vt:lpstr>
      <vt:lpstr>Aptos</vt:lpstr>
      <vt:lpstr>Arial</vt:lpstr>
      <vt:lpstr>Calibri</vt:lpstr>
      <vt:lpstr>Consolas</vt:lpstr>
      <vt:lpstr>Lucida Console</vt:lpstr>
      <vt:lpstr>Segoe Pro Semibold</vt:lpstr>
      <vt:lpstr>Segoe UI</vt:lpstr>
      <vt:lpstr>Segoe UI Semibold</vt:lpstr>
      <vt:lpstr>Segoe UI Semilight</vt:lpstr>
      <vt:lpstr>Times New Roman</vt:lpstr>
      <vt:lpstr>Wingdings</vt:lpstr>
      <vt:lpstr>Teams Workshop 2022 - Stand Out Presenter Mode</vt:lpstr>
      <vt:lpstr>White template</vt:lpstr>
      <vt:lpstr>3_White template</vt:lpstr>
      <vt:lpstr>Module 6 Managing Teams Rooms</vt:lpstr>
      <vt:lpstr>Version history</vt:lpstr>
      <vt:lpstr>Objectives</vt:lpstr>
      <vt:lpstr>Managing Teams Rooms</vt:lpstr>
      <vt:lpstr>Unmanaged</vt:lpstr>
      <vt:lpstr>On-premises management</vt:lpstr>
      <vt:lpstr>Hybrid management</vt:lpstr>
      <vt:lpstr>Microsoft 365 management</vt:lpstr>
      <vt:lpstr>Management paths for Microsoft Teams Rooms</vt:lpstr>
      <vt:lpstr>Management options</vt:lpstr>
      <vt:lpstr>Management capabilities based on Microsoft Teams Rooms license</vt:lpstr>
      <vt:lpstr>Microsoft Teams admin center</vt:lpstr>
      <vt:lpstr>Teams admin center: Comprehensive self-management</vt:lpstr>
      <vt:lpstr>Teams Devices management</vt:lpstr>
      <vt:lpstr>Teams admin center Demo</vt:lpstr>
      <vt:lpstr>Microsoft Teams admin center (a)</vt:lpstr>
      <vt:lpstr>Microsoft Teams admin center (b)</vt:lpstr>
      <vt:lpstr>Microsoft Teams admin center (c)</vt:lpstr>
      <vt:lpstr>Device information</vt:lpstr>
      <vt:lpstr>Edit device settings</vt:lpstr>
      <vt:lpstr>Focused device management role </vt:lpstr>
      <vt:lpstr>Azure Active Directory – Teams Devices administrator role (a)</vt:lpstr>
      <vt:lpstr>Azure Active Directory – Administrative Units</vt:lpstr>
      <vt:lpstr>Azure Active Directory – Administrative Units (b)</vt:lpstr>
      <vt:lpstr>Teams admin center - Administrative Units (a)</vt:lpstr>
      <vt:lpstr>Device Notifications and alerts</vt:lpstr>
      <vt:lpstr>Device Management alerts </vt:lpstr>
      <vt:lpstr>Notifications and alerts (a)</vt:lpstr>
      <vt:lpstr>Notifications and alerts (b)</vt:lpstr>
      <vt:lpstr>Notifications and alerts (c)</vt:lpstr>
      <vt:lpstr>Microsoft Teams Rooms Pro Management</vt:lpstr>
      <vt:lpstr>Microsoft Teams Rooms management made simple with Microsoft Teams Rooms Pro Management</vt:lpstr>
      <vt:lpstr>Comprehensive management  with Teams Rooms Pro Management Portal</vt:lpstr>
      <vt:lpstr>Devices supported with Teams Rooms Pro Management </vt:lpstr>
      <vt:lpstr>Planning and inventory</vt:lpstr>
      <vt:lpstr>Monitoring and operations</vt:lpstr>
      <vt:lpstr>Categories of health signals</vt:lpstr>
      <vt:lpstr>Keeping a pulse on Microsoft Surface Hubs</vt:lpstr>
      <vt:lpstr>Managed updates</vt:lpstr>
      <vt:lpstr>Reports and insights</vt:lpstr>
      <vt:lpstr>Reports and insights – the Usage report</vt:lpstr>
      <vt:lpstr>Teams Rooms Pro Management portal capabilities summary</vt:lpstr>
      <vt:lpstr>AI Operations platform power</vt:lpstr>
      <vt:lpstr>On a journey to deliver unified, end-to-end  Teams device management</vt:lpstr>
      <vt:lpstr>Globally available </vt:lpstr>
      <vt:lpstr>Teams Rooms Pro Portal Enrolment</vt:lpstr>
      <vt:lpstr>Teams Rooms Pro Portal - Enrolment</vt:lpstr>
      <vt:lpstr>Teams Rooms Pro Portal – Enrolment Allow List</vt:lpstr>
      <vt:lpstr>Teams Rooms Pro Portal Update Management</vt:lpstr>
      <vt:lpstr>Teams Rooms Pro Portal - Updates</vt:lpstr>
      <vt:lpstr>Teams Rooms Pro Portal – Pause, restart or force updates</vt:lpstr>
      <vt:lpstr>Teams Rooms Pro Portal – Update rings</vt:lpstr>
      <vt:lpstr>Teams Rooms Pro Portal – Deployment rings</vt:lpstr>
      <vt:lpstr>Teams Rooms Pro Portal –Update ring management</vt:lpstr>
      <vt:lpstr>Teams Rooms Pro Portal – Update ring cascade</vt:lpstr>
      <vt:lpstr>Manage a Microsoft Teams Rooms console settings remotely with an XML configuration file</vt:lpstr>
      <vt:lpstr>SkypeSettings XML file (a)</vt:lpstr>
      <vt:lpstr>SkypeSettings XML file (b)</vt:lpstr>
      <vt:lpstr>SkypeSettings XML file (c)</vt:lpstr>
      <vt:lpstr>Custom theme</vt:lpstr>
      <vt:lpstr>Custom Background</vt:lpstr>
      <vt:lpstr>Deploying custom theme</vt:lpstr>
      <vt:lpstr>Deploying custom theme (a)</vt:lpstr>
      <vt:lpstr>Remote Management using PowerShell</vt:lpstr>
      <vt:lpstr>What is PowerShell</vt:lpstr>
      <vt:lpstr>Remote management  using PowerShell</vt:lpstr>
      <vt:lpstr>Enable remote PowerShell</vt:lpstr>
      <vt:lpstr>Get attached devices</vt:lpstr>
      <vt:lpstr>More PowerShell output examples</vt:lpstr>
      <vt:lpstr>Monitor Microsoft Teams Rooms devices with Azure Monitor</vt:lpstr>
      <vt:lpstr>Azure Monitor (a)</vt:lpstr>
      <vt:lpstr>Functional overview</vt:lpstr>
      <vt:lpstr>Requirements</vt:lpstr>
      <vt:lpstr>Example of an Alert received in Outlook</vt:lpstr>
      <vt:lpstr>Understand the log entries</vt:lpstr>
      <vt:lpstr>Understand the log entries (a)</vt:lpstr>
      <vt:lpstr>Microsoft Graph   Devices (Preview)</vt:lpstr>
      <vt:lpstr>Microsoft Graph REST API Beta (a)</vt:lpstr>
      <vt:lpstr>Graph Methods</vt:lpstr>
      <vt:lpstr>Graph Explorer</vt:lpstr>
      <vt:lpstr>Connect to Graph via PowerShell</vt:lpstr>
      <vt:lpstr>Connect to Graph via PowerShell (a)</vt:lpstr>
      <vt:lpstr>Summary</vt:lpstr>
      <vt:lpstr>Summary </vt:lpstr>
      <vt:lpstr>Questions?</vt:lpstr>
      <vt:lpstr>Thank you.</vt:lpstr>
      <vt:lpstr>End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6 Managing Teams Rooms</dc:title>
  <dc:creator/>
  <cp:lastModifiedBy/>
  <cp:revision>5</cp:revision>
  <dcterms:created xsi:type="dcterms:W3CDTF">2020-07-24T15:07:30Z</dcterms:created>
  <dcterms:modified xsi:type="dcterms:W3CDTF">2023-05-04T11:18:05Z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0x0101009D6103D478F59A418314044D209180AB</vt:lpwstr>
  </property>
  <property fmtid="{D5CDD505-2E9C-101B-9397-08002B2CF9AE}" pid="3" name="Order">
    <vt:lpwstr>18750000.0000000</vt:lpwstr>
  </property>
  <property fmtid="{D5CDD505-2E9C-101B-9397-08002B2CF9AE}" pid="4" name="xd_ProgID">
    <vt:lpwstr/>
  </property>
  <property fmtid="{D5CDD505-2E9C-101B-9397-08002B2CF9AE}" pid="5" name="MediaServiceImageTags">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xd_Signature">
    <vt:lpwstr/>
  </property>
  <property fmtid="{D5CDD505-2E9C-101B-9397-08002B2CF9AE}" pid="11" name="ClassificationContentMarkingFooterText">
    <vt:lpwstr>Classified as Microsoft Confidential</vt:lpwstr>
  </property>
</Properties>
</file>