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74" r:id="rId1"/>
  </p:sldMasterIdLst>
  <p:notesMasterIdLst>
    <p:notesMasterId r:id="rId43"/>
  </p:notesMasterIdLst>
  <p:sldIdLst>
    <p:sldId id="282" r:id="rId2"/>
    <p:sldId id="2051" r:id="rId3"/>
    <p:sldId id="259" r:id="rId4"/>
    <p:sldId id="2147483644" r:id="rId5"/>
    <p:sldId id="2147483645" r:id="rId6"/>
    <p:sldId id="2147483647" r:id="rId7"/>
    <p:sldId id="258" r:id="rId8"/>
    <p:sldId id="312" r:id="rId9"/>
    <p:sldId id="314" r:id="rId10"/>
    <p:sldId id="315" r:id="rId11"/>
    <p:sldId id="256" r:id="rId12"/>
    <p:sldId id="275" r:id="rId13"/>
    <p:sldId id="270" r:id="rId14"/>
    <p:sldId id="274" r:id="rId15"/>
    <p:sldId id="2147477792" r:id="rId16"/>
    <p:sldId id="2147483460" r:id="rId17"/>
    <p:sldId id="2147477793" r:id="rId18"/>
    <p:sldId id="2147479687" r:id="rId19"/>
    <p:sldId id="2147477802" r:id="rId20"/>
    <p:sldId id="2147481375" r:id="rId21"/>
    <p:sldId id="273" r:id="rId22"/>
    <p:sldId id="263" r:id="rId23"/>
    <p:sldId id="261" r:id="rId24"/>
    <p:sldId id="2147479251" r:id="rId25"/>
    <p:sldId id="2147479101" r:id="rId26"/>
    <p:sldId id="2147479249" r:id="rId27"/>
    <p:sldId id="2147479033" r:id="rId28"/>
    <p:sldId id="279" r:id="rId29"/>
    <p:sldId id="2147483637" r:id="rId30"/>
    <p:sldId id="271" r:id="rId31"/>
    <p:sldId id="257" r:id="rId32"/>
    <p:sldId id="2147481117" r:id="rId33"/>
    <p:sldId id="260" r:id="rId34"/>
    <p:sldId id="2147482273" r:id="rId35"/>
    <p:sldId id="2147483201" r:id="rId36"/>
    <p:sldId id="2147483643" r:id="rId37"/>
    <p:sldId id="2147481464" r:id="rId38"/>
    <p:sldId id="2147483485" r:id="rId39"/>
    <p:sldId id="2147483486" r:id="rId40"/>
    <p:sldId id="2147478883" r:id="rId41"/>
    <p:sldId id="20761382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ble of contents" id="{9487FC33-EBC8-48A5-BCA5-A3EE6CD87F45}">
          <p14:sldIdLst>
            <p14:sldId id="282"/>
            <p14:sldId id="2051"/>
          </p14:sldIdLst>
        </p14:section>
        <p14:section name="Types of Communities" id="{846280AA-D58C-4D84-BB88-35FE4551867C}">
          <p14:sldIdLst>
            <p14:sldId id="259"/>
            <p14:sldId id="2147483644"/>
            <p14:sldId id="2147483645"/>
            <p14:sldId id="2147483647"/>
            <p14:sldId id="258"/>
            <p14:sldId id="312"/>
            <p14:sldId id="314"/>
            <p14:sldId id="315"/>
            <p14:sldId id="256"/>
            <p14:sldId id="275"/>
            <p14:sldId id="270"/>
          </p14:sldIdLst>
        </p14:section>
        <p14:section name="Getting Started" id="{DC03BD24-9ED0-4B09-B3F6-E9CB0E987D99}">
          <p14:sldIdLst>
            <p14:sldId id="274"/>
            <p14:sldId id="2147477792"/>
            <p14:sldId id="2147483460"/>
            <p14:sldId id="2147477793"/>
            <p14:sldId id="2147479687"/>
            <p14:sldId id="2147477802"/>
            <p14:sldId id="2147481375"/>
          </p14:sldIdLst>
        </p14:section>
        <p14:section name="Driving Engagement" id="{C001E566-B381-4F46-BD31-27D10982A71D}">
          <p14:sldIdLst>
            <p14:sldId id="273"/>
            <p14:sldId id="263"/>
            <p14:sldId id="261"/>
            <p14:sldId id="2147479251"/>
            <p14:sldId id="2147479101"/>
            <p14:sldId id="2147479249"/>
            <p14:sldId id="2147479033"/>
            <p14:sldId id="279"/>
            <p14:sldId id="2147483637"/>
          </p14:sldIdLst>
        </p14:section>
        <p14:section name="Building knowledge" id="{7BF71680-838F-42B6-A225-EAB0BFBD9DD1}">
          <p14:sldIdLst>
            <p14:sldId id="271"/>
            <p14:sldId id="257"/>
            <p14:sldId id="2147481117"/>
            <p14:sldId id="260"/>
            <p14:sldId id="2147482273"/>
            <p14:sldId id="2147483201"/>
            <p14:sldId id="2147483643"/>
            <p14:sldId id="2147481464"/>
            <p14:sldId id="2147483485"/>
            <p14:sldId id="2147483486"/>
          </p14:sldIdLst>
        </p14:section>
        <p14:section name="Learn more" id="{785D4813-5D5B-45ED-877A-52D3A1F7133D}">
          <p14:sldIdLst>
            <p14:sldId id="2147478883"/>
            <p14:sldId id="20761382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0D1"/>
    <a:srgbClr val="B0D4E7"/>
    <a:srgbClr val="0077D4"/>
    <a:srgbClr val="762774"/>
    <a:srgbClr val="A6A6A6"/>
    <a:srgbClr val="5264AE"/>
    <a:srgbClr val="5B3DA8"/>
    <a:srgbClr val="762776"/>
    <a:srgbClr val="1E959D"/>
    <a:srgbClr val="97B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58C69-F85A-4061-B987-3B882713EBDB}" v="427" dt="2024-07-24T21:40:17.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autoAdjust="0"/>
    <p:restoredTop sz="71014" autoAdjust="0"/>
  </p:normalViewPr>
  <p:slideViewPr>
    <p:cSldViewPr snapToGrid="0">
      <p:cViewPr varScale="1">
        <p:scale>
          <a:sx n="80" d="100"/>
          <a:sy n="80" d="100"/>
        </p:scale>
        <p:origin x="606" y="189"/>
      </p:cViewPr>
      <p:guideLst/>
    </p:cSldViewPr>
  </p:slideViewPr>
  <p:outlineViewPr>
    <p:cViewPr>
      <p:scale>
        <a:sx n="33" d="100"/>
        <a:sy n="33" d="100"/>
      </p:scale>
      <p:origin x="0" y="-116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0A407-5EEF-472B-89A6-116E706CC87C}"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FFDC8E37-4BB5-4141-8F8A-C30D9AAFDEA4}">
      <dgm:prSet phldrT="[Text]"/>
      <dgm:spPr/>
      <dgm:t>
        <a:bodyPr/>
        <a:lstStyle/>
        <a:p>
          <a:r>
            <a:rPr lang="en-US" b="1" dirty="0"/>
            <a:t>Reduces</a:t>
          </a:r>
          <a:r>
            <a:rPr lang="en-US" dirty="0"/>
            <a:t> question creation by 45% with related questions</a:t>
          </a:r>
        </a:p>
      </dgm:t>
    </dgm:pt>
    <dgm:pt modelId="{B2A12D78-E0BE-4B49-A31B-7EC171CACC70}" type="parTrans" cxnId="{08DD7750-1B24-4DB4-BB60-5DF036434F17}">
      <dgm:prSet/>
      <dgm:spPr/>
      <dgm:t>
        <a:bodyPr/>
        <a:lstStyle/>
        <a:p>
          <a:endParaRPr lang="en-US"/>
        </a:p>
      </dgm:t>
    </dgm:pt>
    <dgm:pt modelId="{DC090B7C-A96D-415E-9CCD-05081C65B88F}" type="sibTrans" cxnId="{08DD7750-1B24-4DB4-BB60-5DF036434F17}">
      <dgm:prSet/>
      <dgm:spPr/>
      <dgm:t>
        <a:bodyPr/>
        <a:lstStyle/>
        <a:p>
          <a:endParaRPr lang="en-US"/>
        </a:p>
      </dgm:t>
    </dgm:pt>
    <dgm:pt modelId="{7E0D3299-9DE9-449B-BA6F-BFFBFBBE100B}">
      <dgm:prSet phldrT="[Text]"/>
      <dgm:spPr/>
      <dgm:t>
        <a:bodyPr/>
        <a:lstStyle/>
        <a:p>
          <a:r>
            <a:rPr lang="en-US" b="1" dirty="0"/>
            <a:t>Faster</a:t>
          </a:r>
          <a:r>
            <a:rPr lang="en-US" dirty="0"/>
            <a:t> time to answer question by 13 hours</a:t>
          </a:r>
        </a:p>
      </dgm:t>
    </dgm:pt>
    <dgm:pt modelId="{B391032B-6C93-41F6-89ED-2B062562136C}" type="parTrans" cxnId="{ABDF3E0B-540B-4FE9-83ED-AD4487F084C6}">
      <dgm:prSet/>
      <dgm:spPr/>
      <dgm:t>
        <a:bodyPr/>
        <a:lstStyle/>
        <a:p>
          <a:endParaRPr lang="en-US"/>
        </a:p>
      </dgm:t>
    </dgm:pt>
    <dgm:pt modelId="{8B638BF5-B713-4A94-8B5D-8FB786BDF5AB}" type="sibTrans" cxnId="{ABDF3E0B-540B-4FE9-83ED-AD4487F084C6}">
      <dgm:prSet/>
      <dgm:spPr/>
      <dgm:t>
        <a:bodyPr/>
        <a:lstStyle/>
        <a:p>
          <a:endParaRPr lang="en-US"/>
        </a:p>
      </dgm:t>
    </dgm:pt>
    <dgm:pt modelId="{B4C3C437-5925-4719-BFA5-8E569299F706}">
      <dgm:prSet phldrT="[Text]"/>
      <dgm:spPr/>
      <dgm:t>
        <a:bodyPr/>
        <a:lstStyle/>
        <a:p>
          <a:r>
            <a:rPr lang="en-US" dirty="0"/>
            <a:t>10% better </a:t>
          </a:r>
          <a:r>
            <a:rPr lang="en-US" b="1" dirty="0"/>
            <a:t>Best Answer</a:t>
          </a:r>
          <a:r>
            <a:rPr lang="en-US" dirty="0"/>
            <a:t> rate</a:t>
          </a:r>
        </a:p>
      </dgm:t>
    </dgm:pt>
    <dgm:pt modelId="{E099462C-7702-4369-88C5-12387B7F82DA}" type="parTrans" cxnId="{222BD74C-9E3B-4F15-B8EE-7869FEEA74EB}">
      <dgm:prSet/>
      <dgm:spPr/>
      <dgm:t>
        <a:bodyPr/>
        <a:lstStyle/>
        <a:p>
          <a:endParaRPr lang="en-US"/>
        </a:p>
      </dgm:t>
    </dgm:pt>
    <dgm:pt modelId="{CAFCB52A-C3F7-47DC-97F1-061DC9F868B2}" type="sibTrans" cxnId="{222BD74C-9E3B-4F15-B8EE-7869FEEA74EB}">
      <dgm:prSet/>
      <dgm:spPr/>
      <dgm:t>
        <a:bodyPr/>
        <a:lstStyle/>
        <a:p>
          <a:endParaRPr lang="en-US"/>
        </a:p>
      </dgm:t>
    </dgm:pt>
    <dgm:pt modelId="{6B34C7EA-A0E1-490A-B894-14388EBA93C9}">
      <dgm:prSet phldrT="[Text]"/>
      <dgm:spPr/>
      <dgm:t>
        <a:bodyPr/>
        <a:lstStyle/>
        <a:p>
          <a:r>
            <a:rPr lang="en-US" dirty="0"/>
            <a:t>2+ more hours </a:t>
          </a:r>
          <a:r>
            <a:rPr lang="en-US" b="1" dirty="0"/>
            <a:t>saved</a:t>
          </a:r>
          <a:r>
            <a:rPr lang="en-US" dirty="0"/>
            <a:t> per employee</a:t>
          </a:r>
        </a:p>
      </dgm:t>
    </dgm:pt>
    <dgm:pt modelId="{3A5AADB7-2FCE-4B38-BDB5-770DE89DADF8}" type="parTrans" cxnId="{CD8F7040-A2DF-4319-8234-C42ABF883D94}">
      <dgm:prSet/>
      <dgm:spPr/>
      <dgm:t>
        <a:bodyPr/>
        <a:lstStyle/>
        <a:p>
          <a:endParaRPr lang="en-US"/>
        </a:p>
      </dgm:t>
    </dgm:pt>
    <dgm:pt modelId="{7DDD2963-2DD6-4CD9-9FAF-AF8A68911106}" type="sibTrans" cxnId="{CD8F7040-A2DF-4319-8234-C42ABF883D94}">
      <dgm:prSet/>
      <dgm:spPr/>
      <dgm:t>
        <a:bodyPr/>
        <a:lstStyle/>
        <a:p>
          <a:endParaRPr lang="en-US"/>
        </a:p>
      </dgm:t>
    </dgm:pt>
    <dgm:pt modelId="{D64983ED-25B1-4A62-8761-A4034BA87874}" type="pres">
      <dgm:prSet presAssocID="{7CB0A407-5EEF-472B-89A6-116E706CC87C}" presName="diagram" presStyleCnt="0">
        <dgm:presLayoutVars>
          <dgm:dir/>
          <dgm:resizeHandles val="exact"/>
        </dgm:presLayoutVars>
      </dgm:prSet>
      <dgm:spPr/>
    </dgm:pt>
    <dgm:pt modelId="{09EFE028-E233-4123-9C6E-2976296B2067}" type="pres">
      <dgm:prSet presAssocID="{FFDC8E37-4BB5-4141-8F8A-C30D9AAFDEA4}" presName="node" presStyleLbl="node1" presStyleIdx="0" presStyleCnt="4" custLinFactNeighborX="-651" custLinFactNeighborY="1398">
        <dgm:presLayoutVars>
          <dgm:bulletEnabled val="1"/>
        </dgm:presLayoutVars>
      </dgm:prSet>
      <dgm:spPr/>
    </dgm:pt>
    <dgm:pt modelId="{A14EBDD1-1DD2-4CD3-84D8-B051939607E3}" type="pres">
      <dgm:prSet presAssocID="{DC090B7C-A96D-415E-9CCD-05081C65B88F}" presName="sibTrans" presStyleCnt="0"/>
      <dgm:spPr/>
    </dgm:pt>
    <dgm:pt modelId="{25A52922-088E-44F6-AD4E-94A9C97FA92F}" type="pres">
      <dgm:prSet presAssocID="{7E0D3299-9DE9-449B-BA6F-BFFBFBBE100B}" presName="node" presStyleLbl="node1" presStyleIdx="1" presStyleCnt="4" custLinFactNeighborY="978">
        <dgm:presLayoutVars>
          <dgm:bulletEnabled val="1"/>
        </dgm:presLayoutVars>
      </dgm:prSet>
      <dgm:spPr/>
    </dgm:pt>
    <dgm:pt modelId="{F8D27919-5BE7-487F-BC8D-36C6CFB8EF1A}" type="pres">
      <dgm:prSet presAssocID="{8B638BF5-B713-4A94-8B5D-8FB786BDF5AB}" presName="sibTrans" presStyleCnt="0"/>
      <dgm:spPr/>
    </dgm:pt>
    <dgm:pt modelId="{BA0C1566-051A-499F-AA48-44F6B6C3FFF5}" type="pres">
      <dgm:prSet presAssocID="{B4C3C437-5925-4719-BFA5-8E569299F706}" presName="node" presStyleLbl="node1" presStyleIdx="2" presStyleCnt="4">
        <dgm:presLayoutVars>
          <dgm:bulletEnabled val="1"/>
        </dgm:presLayoutVars>
      </dgm:prSet>
      <dgm:spPr/>
    </dgm:pt>
    <dgm:pt modelId="{FF289489-69BF-4EB1-90D6-0F463BF948DD}" type="pres">
      <dgm:prSet presAssocID="{CAFCB52A-C3F7-47DC-97F1-061DC9F868B2}" presName="sibTrans" presStyleCnt="0"/>
      <dgm:spPr/>
    </dgm:pt>
    <dgm:pt modelId="{759B11B6-D494-4766-888A-B5F5E9B7C79B}" type="pres">
      <dgm:prSet presAssocID="{6B34C7EA-A0E1-490A-B894-14388EBA93C9}" presName="node" presStyleLbl="node1" presStyleIdx="3" presStyleCnt="4">
        <dgm:presLayoutVars>
          <dgm:bulletEnabled val="1"/>
        </dgm:presLayoutVars>
      </dgm:prSet>
      <dgm:spPr/>
    </dgm:pt>
  </dgm:ptLst>
  <dgm:cxnLst>
    <dgm:cxn modelId="{ABDF3E0B-540B-4FE9-83ED-AD4487F084C6}" srcId="{7CB0A407-5EEF-472B-89A6-116E706CC87C}" destId="{7E0D3299-9DE9-449B-BA6F-BFFBFBBE100B}" srcOrd="1" destOrd="0" parTransId="{B391032B-6C93-41F6-89ED-2B062562136C}" sibTransId="{8B638BF5-B713-4A94-8B5D-8FB786BDF5AB}"/>
    <dgm:cxn modelId="{10087F0D-93B6-45A9-BC31-7808A02E41C6}" type="presOf" srcId="{7CB0A407-5EEF-472B-89A6-116E706CC87C}" destId="{D64983ED-25B1-4A62-8761-A4034BA87874}" srcOrd="0" destOrd="0" presId="urn:microsoft.com/office/officeart/2005/8/layout/default"/>
    <dgm:cxn modelId="{37B5233D-6409-4659-B262-B074BA66933F}" type="presOf" srcId="{FFDC8E37-4BB5-4141-8F8A-C30D9AAFDEA4}" destId="{09EFE028-E233-4123-9C6E-2976296B2067}" srcOrd="0" destOrd="0" presId="urn:microsoft.com/office/officeart/2005/8/layout/default"/>
    <dgm:cxn modelId="{CD8F7040-A2DF-4319-8234-C42ABF883D94}" srcId="{7CB0A407-5EEF-472B-89A6-116E706CC87C}" destId="{6B34C7EA-A0E1-490A-B894-14388EBA93C9}" srcOrd="3" destOrd="0" parTransId="{3A5AADB7-2FCE-4B38-BDB5-770DE89DADF8}" sibTransId="{7DDD2963-2DD6-4CD9-9FAF-AF8A68911106}"/>
    <dgm:cxn modelId="{222BD74C-9E3B-4F15-B8EE-7869FEEA74EB}" srcId="{7CB0A407-5EEF-472B-89A6-116E706CC87C}" destId="{B4C3C437-5925-4719-BFA5-8E569299F706}" srcOrd="2" destOrd="0" parTransId="{E099462C-7702-4369-88C5-12387B7F82DA}" sibTransId="{CAFCB52A-C3F7-47DC-97F1-061DC9F868B2}"/>
    <dgm:cxn modelId="{08DD7750-1B24-4DB4-BB60-5DF036434F17}" srcId="{7CB0A407-5EEF-472B-89A6-116E706CC87C}" destId="{FFDC8E37-4BB5-4141-8F8A-C30D9AAFDEA4}" srcOrd="0" destOrd="0" parTransId="{B2A12D78-E0BE-4B49-A31B-7EC171CACC70}" sibTransId="{DC090B7C-A96D-415E-9CCD-05081C65B88F}"/>
    <dgm:cxn modelId="{DBCABDBB-E21F-4003-9057-E7836080F26B}" type="presOf" srcId="{6B34C7EA-A0E1-490A-B894-14388EBA93C9}" destId="{759B11B6-D494-4766-888A-B5F5E9B7C79B}" srcOrd="0" destOrd="0" presId="urn:microsoft.com/office/officeart/2005/8/layout/default"/>
    <dgm:cxn modelId="{114AEABD-2CDA-41A6-826A-466F51F46EC3}" type="presOf" srcId="{B4C3C437-5925-4719-BFA5-8E569299F706}" destId="{BA0C1566-051A-499F-AA48-44F6B6C3FFF5}" srcOrd="0" destOrd="0" presId="urn:microsoft.com/office/officeart/2005/8/layout/default"/>
    <dgm:cxn modelId="{980A16EB-E489-4E40-8254-81FEB68694D1}" type="presOf" srcId="{7E0D3299-9DE9-449B-BA6F-BFFBFBBE100B}" destId="{25A52922-088E-44F6-AD4E-94A9C97FA92F}" srcOrd="0" destOrd="0" presId="urn:microsoft.com/office/officeart/2005/8/layout/default"/>
    <dgm:cxn modelId="{F2934DB6-0BCA-4ABB-83A9-4B45A42DE2CC}" type="presParOf" srcId="{D64983ED-25B1-4A62-8761-A4034BA87874}" destId="{09EFE028-E233-4123-9C6E-2976296B2067}" srcOrd="0" destOrd="0" presId="urn:microsoft.com/office/officeart/2005/8/layout/default"/>
    <dgm:cxn modelId="{04B87715-1B61-470B-B85C-DBB7F37E44EB}" type="presParOf" srcId="{D64983ED-25B1-4A62-8761-A4034BA87874}" destId="{A14EBDD1-1DD2-4CD3-84D8-B051939607E3}" srcOrd="1" destOrd="0" presId="urn:microsoft.com/office/officeart/2005/8/layout/default"/>
    <dgm:cxn modelId="{AF68B69B-10EF-48C9-8CF3-08830BEFEBB1}" type="presParOf" srcId="{D64983ED-25B1-4A62-8761-A4034BA87874}" destId="{25A52922-088E-44F6-AD4E-94A9C97FA92F}" srcOrd="2" destOrd="0" presId="urn:microsoft.com/office/officeart/2005/8/layout/default"/>
    <dgm:cxn modelId="{F7CD42C2-C39C-43DD-9E1F-EFA752FB0784}" type="presParOf" srcId="{D64983ED-25B1-4A62-8761-A4034BA87874}" destId="{F8D27919-5BE7-487F-BC8D-36C6CFB8EF1A}" srcOrd="3" destOrd="0" presId="urn:microsoft.com/office/officeart/2005/8/layout/default"/>
    <dgm:cxn modelId="{EBC43C23-3C84-45E7-9DD9-1A04003F72EA}" type="presParOf" srcId="{D64983ED-25B1-4A62-8761-A4034BA87874}" destId="{BA0C1566-051A-499F-AA48-44F6B6C3FFF5}" srcOrd="4" destOrd="0" presId="urn:microsoft.com/office/officeart/2005/8/layout/default"/>
    <dgm:cxn modelId="{3237B81A-392B-40F5-80DA-8338B484E2A2}" type="presParOf" srcId="{D64983ED-25B1-4A62-8761-A4034BA87874}" destId="{FF289489-69BF-4EB1-90D6-0F463BF948DD}" srcOrd="5" destOrd="0" presId="urn:microsoft.com/office/officeart/2005/8/layout/default"/>
    <dgm:cxn modelId="{3282B98E-2468-4C05-A97F-1E4F4A9B8DBC}" type="presParOf" srcId="{D64983ED-25B1-4A62-8761-A4034BA87874}" destId="{759B11B6-D494-4766-888A-B5F5E9B7C79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FE028-E233-4123-9C6E-2976296B2067}">
      <dsp:nvSpPr>
        <dsp:cNvPr id="0" name=""/>
        <dsp:cNvSpPr/>
      </dsp:nvSpPr>
      <dsp:spPr>
        <a:xfrm>
          <a:off x="515550" y="26466"/>
          <a:ext cx="2958524" cy="1775114"/>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Reduces</a:t>
          </a:r>
          <a:r>
            <a:rPr lang="en-US" sz="2500" kern="1200" dirty="0"/>
            <a:t> question creation by 45% with related questions</a:t>
          </a:r>
        </a:p>
      </dsp:txBody>
      <dsp:txXfrm>
        <a:off x="515550" y="26466"/>
        <a:ext cx="2958524" cy="1775114"/>
      </dsp:txXfrm>
    </dsp:sp>
    <dsp:sp modelId="{25A52922-088E-44F6-AD4E-94A9C97FA92F}">
      <dsp:nvSpPr>
        <dsp:cNvPr id="0" name=""/>
        <dsp:cNvSpPr/>
      </dsp:nvSpPr>
      <dsp:spPr>
        <a:xfrm>
          <a:off x="3789187" y="19011"/>
          <a:ext cx="2958524" cy="1775114"/>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Faster</a:t>
          </a:r>
          <a:r>
            <a:rPr lang="en-US" sz="2500" kern="1200" dirty="0"/>
            <a:t> time to answer question by 13 hours</a:t>
          </a:r>
        </a:p>
      </dsp:txBody>
      <dsp:txXfrm>
        <a:off x="3789187" y="19011"/>
        <a:ext cx="2958524" cy="1775114"/>
      </dsp:txXfrm>
    </dsp:sp>
    <dsp:sp modelId="{BA0C1566-051A-499F-AA48-44F6B6C3FFF5}">
      <dsp:nvSpPr>
        <dsp:cNvPr id="0" name=""/>
        <dsp:cNvSpPr/>
      </dsp:nvSpPr>
      <dsp:spPr>
        <a:xfrm>
          <a:off x="534810" y="2072617"/>
          <a:ext cx="2958524" cy="1775114"/>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10% better </a:t>
          </a:r>
          <a:r>
            <a:rPr lang="en-US" sz="2500" b="1" kern="1200" dirty="0"/>
            <a:t>Best Answer</a:t>
          </a:r>
          <a:r>
            <a:rPr lang="en-US" sz="2500" kern="1200" dirty="0"/>
            <a:t> rate</a:t>
          </a:r>
        </a:p>
      </dsp:txBody>
      <dsp:txXfrm>
        <a:off x="534810" y="2072617"/>
        <a:ext cx="2958524" cy="1775114"/>
      </dsp:txXfrm>
    </dsp:sp>
    <dsp:sp modelId="{759B11B6-D494-4766-888A-B5F5E9B7C79B}">
      <dsp:nvSpPr>
        <dsp:cNvPr id="0" name=""/>
        <dsp:cNvSpPr/>
      </dsp:nvSpPr>
      <dsp:spPr>
        <a:xfrm>
          <a:off x="3789187" y="2072617"/>
          <a:ext cx="2958524" cy="1775114"/>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2+ more hours </a:t>
          </a:r>
          <a:r>
            <a:rPr lang="en-US" sz="2500" b="1" kern="1200" dirty="0"/>
            <a:t>saved</a:t>
          </a:r>
          <a:r>
            <a:rPr lang="en-US" sz="2500" kern="1200" dirty="0"/>
            <a:t> per employee</a:t>
          </a:r>
        </a:p>
      </dsp:txBody>
      <dsp:txXfrm>
        <a:off x="3789187" y="2072617"/>
        <a:ext cx="2958524" cy="17751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413B5-0062-4E3F-8BFA-DFB32801A85A}"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CE361-6949-4DBA-BEBA-C35C1FD4FCD8}" type="slidenum">
              <a:rPr lang="en-US" smtClean="0"/>
              <a:t>‹#›</a:t>
            </a:fld>
            <a:endParaRPr lang="en-US"/>
          </a:p>
        </p:txBody>
      </p:sp>
    </p:spTree>
    <p:extLst>
      <p:ext uri="{BB962C8B-B14F-4D97-AF65-F5344CB8AC3E}">
        <p14:creationId xmlns:p14="http://schemas.microsoft.com/office/powerpoint/2010/main" val="29564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igma.com/proto/89PxZQTGLOScUSysJ7rg2x/branch/nzN8mmiky279cw2pPIJoWy/Engage-Copilot-MVP-%26-V1?type=design&amp;page-id=7147%3A506559&amp;node-id=7189-581645&amp;viewport=-1375%2C-159%2C0.11&amp;t=6vRoq784ebco1vYU-1&amp;scaling=min-zoom&amp;starting-point-node-id=7189%3A581645&amp;mode=desig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F8EA12-F197-4C64-90A9-5E5FB041254C}" type="slidenum">
              <a:rPr lang="en-US" smtClean="0"/>
              <a:t>1</a:t>
            </a:fld>
            <a:endParaRPr lang="en-US"/>
          </a:p>
        </p:txBody>
      </p:sp>
    </p:spTree>
    <p:extLst>
      <p:ext uri="{BB962C8B-B14F-4D97-AF65-F5344CB8AC3E}">
        <p14:creationId xmlns:p14="http://schemas.microsoft.com/office/powerpoint/2010/main" val="60486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794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900" i="0" kern="100" dirty="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47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Leadership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Morale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Employee resource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Wellbeing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Allyship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Flexible 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Connect employees with signifiers  such as location, job function, interests, hobbies, department, leader, organization, and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Viva Engage is Microsoft’s</a:t>
            </a: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 core digital communications channel </a:t>
            </a: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for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Historically, we had a mix of comms platforms, senders and topics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What we have now moved to is now a better organized selection of </a:t>
            </a: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meaningful communities with two-way interaction.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Our core principle is that Viva Engage is definitely not simply a ‘</a:t>
            </a:r>
            <a:r>
              <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rPr>
              <a:t>megaphone</a:t>
            </a: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 for leaders to send messaging top-down.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Microsoft is matrixed, our employees are members of a number of communities – from their department, to their office 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And we have a raft of topics of interest, from culture to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rPr>
              <a:t>Viva Engage allows us to create communities right across those areas and to share information and discuss a wide range of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8D4"/>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D4"/>
              </a:solidFill>
              <a:effectLst/>
              <a:uLnTx/>
              <a:uFillTx/>
              <a:latin typeface="Segoe UI Semibold"/>
              <a:ea typeface="+mn-ea"/>
              <a:cs typeface="Segoe UI Semibold"/>
            </a:endParaRPr>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A3ABA-13F5-4E86-8797-C2EFBE0F5C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716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Types of communities</a:t>
            </a:r>
            <a:br>
              <a:rPr lang="en-US" sz="1200" dirty="0"/>
            </a:br>
            <a:br>
              <a:rPr lang="en-US" sz="1200" dirty="0"/>
            </a:br>
            <a:r>
              <a:rPr kumimoji="0" lang="en-US" sz="1200" b="1"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rPr>
              <a:t>In all communities… </a:t>
            </a:r>
            <a:r>
              <a:rPr lang="en-US" sz="1200" dirty="0">
                <a:gradFill>
                  <a:gsLst>
                    <a:gs pos="1250">
                      <a:srgbClr val="000000"/>
                    </a:gs>
                    <a:gs pos="100000">
                      <a:srgbClr val="000000"/>
                    </a:gs>
                  </a:gsLst>
                  <a:lin ang="5400000" scaled="0"/>
                </a:gradFill>
                <a:latin typeface="Segoe UI"/>
                <a:ea typeface="+mj-lt"/>
                <a:cs typeface="Segoe UI"/>
              </a:rPr>
              <a:t>e</a:t>
            </a:r>
            <a:r>
              <a:rPr kumimoji="0" lang="en-US" sz="12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Segoe UI"/>
                <a:ea typeface="+mj-lt"/>
                <a:cs typeface="Segoe UI"/>
              </a:rPr>
              <a:t>mployees</a:t>
            </a:r>
            <a:r>
              <a:rPr kumimoji="0" lang="en-US" sz="12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rPr>
              <a:t> ask questions, converse and solve problems, and can leverage shared knowledge across the network. Communities may support a blend of a few different scenarios based on maturity.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gradFill>
                  <a:gsLst>
                    <a:gs pos="2917">
                      <a:schemeClr val="tx1"/>
                    </a:gs>
                    <a:gs pos="30000">
                      <a:schemeClr val="tx1"/>
                    </a:gs>
                  </a:gsLst>
                  <a:lin ang="5400000" scaled="0"/>
                </a:gradFill>
              </a:rPr>
              <a:t>Membership pre-determined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gradFill>
                <a:gsLst>
                  <a:gs pos="2917">
                    <a:schemeClr val="tx1"/>
                  </a:gs>
                  <a:gs pos="3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1 to many  </a:t>
            </a:r>
            <a:endParaRPr lang="en-US" sz="1200" i="1" dirty="0">
              <a:gradFill>
                <a:gsLst>
                  <a:gs pos="2917">
                    <a:schemeClr val="tx1"/>
                  </a:gs>
                  <a:gs pos="3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1.) Organizational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r>
              <a:rPr lang="en-US" sz="1200" dirty="0">
                <a:gradFill>
                  <a:gsLst>
                    <a:gs pos="0">
                      <a:srgbClr val="2F2F2F"/>
                    </a:gs>
                    <a:gs pos="100000">
                      <a:srgbClr val="2F2F2F"/>
                    </a:gs>
                  </a:gsLst>
                  <a:lin ang="5400000" scaled="0"/>
                </a:gradFill>
                <a:latin typeface="+mn-lt"/>
              </a:rPr>
              <a:t>Employee news and events </a:t>
            </a:r>
            <a:r>
              <a:rPr lang="en-US" sz="1200" b="1" dirty="0">
                <a:gradFill>
                  <a:gsLst>
                    <a:gs pos="0">
                      <a:srgbClr val="2F2F2F"/>
                    </a:gs>
                    <a:gs pos="100000">
                      <a:srgbClr val="2F2F2F"/>
                    </a:gs>
                  </a:gsLst>
                  <a:lin ang="5400000" scaled="0"/>
                </a:gradFill>
                <a:latin typeface="+mn-lt"/>
              </a:rPr>
              <a:t>(global)</a:t>
            </a: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Sales department</a:t>
            </a:r>
            <a:r>
              <a:rPr lang="en-US" sz="1200" b="1" dirty="0">
                <a:gradFill>
                  <a:gsLst>
                    <a:gs pos="0">
                      <a:srgbClr val="2F2F2F"/>
                    </a:gs>
                    <a:gs pos="100000">
                      <a:srgbClr val="2F2F2F"/>
                    </a:gs>
                  </a:gsLst>
                  <a:lin ang="5400000" scaled="0"/>
                </a:gradFill>
                <a:latin typeface="+mn-lt"/>
              </a:rPr>
              <a:t> (org)</a:t>
            </a: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Vancouver office </a:t>
            </a:r>
            <a:r>
              <a:rPr lang="en-US" sz="1200" b="1" dirty="0">
                <a:gradFill>
                  <a:gsLst>
                    <a:gs pos="0">
                      <a:srgbClr val="2F2F2F"/>
                    </a:gs>
                    <a:gs pos="100000">
                      <a:srgbClr val="2F2F2F"/>
                    </a:gs>
                  </a:gsLst>
                  <a:lin ang="5400000" scaled="0"/>
                </a:gradFill>
                <a:latin typeface="+mn-lt"/>
              </a:rPr>
              <a:t>(geo)</a:t>
            </a:r>
          </a:p>
          <a:p>
            <a:endParaRPr lang="en-US" sz="1200" b="1" dirty="0">
              <a:gradFill>
                <a:gsLst>
                  <a:gs pos="0">
                    <a:srgbClr val="2F2F2F"/>
                  </a:gs>
                  <a:gs pos="100000">
                    <a:srgbClr val="2F2F2F"/>
                  </a:gs>
                </a:gsLst>
                <a:lin ang="5400000" scaled="0"/>
              </a:gradFill>
              <a:latin typeface="+mn-lt"/>
            </a:endParaRPr>
          </a:p>
          <a:p>
            <a:endParaRPr lang="en-US" sz="1200" b="1" dirty="0">
              <a:gradFill>
                <a:gsLst>
                  <a:gs pos="0">
                    <a:srgbClr val="2F2F2F"/>
                  </a:gs>
                  <a:gs pos="100000">
                    <a:srgbClr val="2F2F2F"/>
                  </a:gs>
                </a:gsLst>
                <a:lin ang="5400000" scaled="0"/>
              </a:gradFill>
              <a:latin typeface="+mn-lt"/>
            </a:endParaRPr>
          </a:p>
          <a:p>
            <a:endParaRPr lang="en-US" sz="1200" b="1"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Core group to many </a:t>
            </a:r>
          </a:p>
          <a:p>
            <a:endParaRPr lang="en-US" sz="1200" b="1"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2.) Support &amp; shared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r>
              <a:rPr lang="en-US" sz="1200" dirty="0">
                <a:gradFill>
                  <a:gsLst>
                    <a:gs pos="0">
                      <a:srgbClr val="2F2F2F"/>
                    </a:gs>
                    <a:gs pos="100000">
                      <a:srgbClr val="2F2F2F"/>
                    </a:gs>
                  </a:gsLst>
                  <a:lin ang="5400000" scaled="0"/>
                </a:gradFill>
                <a:latin typeface="+mn-lt"/>
              </a:rPr>
              <a:t>Ask HR </a:t>
            </a:r>
            <a:endParaRPr lang="en-US"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Product </a:t>
            </a:r>
            <a:br>
              <a:rPr lang="en-US" sz="1200" dirty="0">
                <a:gradFill>
                  <a:gsLst>
                    <a:gs pos="0">
                      <a:srgbClr val="2F2F2F"/>
                    </a:gs>
                    <a:gs pos="100000">
                      <a:srgbClr val="2F2F2F"/>
                    </a:gs>
                  </a:gsLst>
                  <a:lin ang="5400000" scaled="0"/>
                </a:gradFill>
                <a:latin typeface="+mn-lt"/>
              </a:rPr>
            </a:br>
            <a:r>
              <a:rPr lang="en-US" sz="1200" dirty="0">
                <a:gradFill>
                  <a:gsLst>
                    <a:gs pos="0">
                      <a:srgbClr val="2F2F2F"/>
                    </a:gs>
                    <a:gs pos="100000">
                      <a:srgbClr val="2F2F2F"/>
                    </a:gs>
                  </a:gsLst>
                  <a:lin ang="5400000" scaled="0"/>
                </a:gradFill>
                <a:latin typeface="+mn-lt"/>
              </a:rPr>
              <a:t>specific </a:t>
            </a:r>
            <a:endParaRPr lang="en-US" sz="1200" dirty="0">
              <a:gradFill>
                <a:gsLst>
                  <a:gs pos="0">
                    <a:srgbClr val="2F2F2F"/>
                  </a:gs>
                  <a:gs pos="100000">
                    <a:srgbClr val="2F2F2F"/>
                  </a:gs>
                </a:gsLst>
                <a:lin ang="5400000" scaled="0"/>
              </a:gradFill>
              <a:latin typeface="Segoe UI Semibold"/>
            </a:endParaRPr>
          </a:p>
          <a:p>
            <a:endParaRPr lang="en-US" sz="1200" dirty="0">
              <a:gradFill>
                <a:gsLst>
                  <a:gs pos="0">
                    <a:srgbClr val="2F2F2F"/>
                  </a:gs>
                  <a:gs pos="100000">
                    <a:srgbClr val="2F2F2F"/>
                  </a:gs>
                </a:gsLst>
                <a:lin ang="5400000" scaled="0"/>
              </a:gradFill>
              <a:latin typeface="+mn-lt"/>
            </a:endParaRPr>
          </a:p>
          <a:p>
            <a:r>
              <a:rPr lang="en-US" sz="1200" dirty="0" err="1">
                <a:gradFill>
                  <a:gsLst>
                    <a:gs pos="0">
                      <a:srgbClr val="2F2F2F"/>
                    </a:gs>
                    <a:gs pos="100000">
                      <a:srgbClr val="2F2F2F"/>
                    </a:gs>
                  </a:gsLst>
                  <a:lin ang="5400000" scaled="0"/>
                </a:gradFill>
                <a:latin typeface="+mn-lt"/>
              </a:rPr>
              <a:t>TechSupport</a:t>
            </a:r>
            <a:endParaRPr lang="en-US" sz="1200" dirty="0">
              <a:gradFill>
                <a:gsLst>
                  <a:gs pos="0">
                    <a:srgbClr val="2F2F2F"/>
                  </a:gs>
                  <a:gs pos="100000">
                    <a:srgbClr val="2F2F2F"/>
                  </a:gs>
                </a:gsLst>
                <a:lin ang="5400000" scaled="0"/>
              </a:gradFill>
            </a:endParaRP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Security </a:t>
            </a:r>
          </a:p>
          <a:p>
            <a:endParaRPr lang="en-US" sz="1200"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Many to 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3.) Communities of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r>
              <a:rPr lang="en-US" sz="1200" dirty="0">
                <a:gradFill>
                  <a:gsLst>
                    <a:gs pos="0">
                      <a:srgbClr val="2F2F2F"/>
                    </a:gs>
                    <a:gs pos="100000">
                      <a:srgbClr val="2F2F2F"/>
                    </a:gs>
                  </a:gsLst>
                  <a:lin ang="5400000" scaled="0"/>
                </a:gradFill>
                <a:latin typeface="+mn-lt"/>
              </a:rPr>
              <a:t>Product managers</a:t>
            </a:r>
          </a:p>
          <a:p>
            <a:endParaRPr lang="en-US" sz="1200"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cs typeface="Segoe UI"/>
              </a:rPr>
              <a:t>Artificial intelligence </a:t>
            </a:r>
          </a:p>
          <a:p>
            <a:r>
              <a:rPr lang="en-US" sz="1200" dirty="0">
                <a:gradFill>
                  <a:gsLst>
                    <a:gs pos="0">
                      <a:srgbClr val="2F2F2F"/>
                    </a:gs>
                    <a:gs pos="100000">
                      <a:srgbClr val="2F2F2F"/>
                    </a:gs>
                  </a:gsLst>
                  <a:lin ang="5400000" scaled="0"/>
                </a:gradFill>
                <a:latin typeface="+mn-lt"/>
                <a:cs typeface="Segoe UI"/>
              </a:rPr>
              <a:t> </a:t>
            </a:r>
          </a:p>
          <a:p>
            <a:r>
              <a:rPr lang="en-US" sz="1200" dirty="0">
                <a:gradFill>
                  <a:gsLst>
                    <a:gs pos="0">
                      <a:srgbClr val="2F2F2F"/>
                    </a:gs>
                    <a:gs pos="100000">
                      <a:srgbClr val="2F2F2F"/>
                    </a:gs>
                  </a:gsLst>
                  <a:lin ang="5400000" scaled="0"/>
                </a:gradFill>
                <a:latin typeface="+mn-lt"/>
              </a:rPr>
              <a:t>Change management </a:t>
            </a:r>
          </a:p>
          <a:p>
            <a:endParaRPr lang="en-US" sz="1200" dirty="0">
              <a:gradFill>
                <a:gsLst>
                  <a:gs pos="0">
                    <a:srgbClr val="2F2F2F"/>
                  </a:gs>
                  <a:gs pos="100000">
                    <a:srgbClr val="2F2F2F"/>
                  </a:gs>
                </a:gsLst>
                <a:lin ang="5400000" scaled="0"/>
              </a:gradFill>
              <a:latin typeface="+mn-lt"/>
            </a:endParaRPr>
          </a:p>
          <a:p>
            <a:endParaRPr lang="en-US" sz="1200" dirty="0">
              <a:gradFill>
                <a:gsLst>
                  <a:gs pos="0">
                    <a:srgbClr val="2F2F2F"/>
                  </a:gs>
                  <a:gs pos="100000">
                    <a:srgbClr val="2F2F2F"/>
                  </a:gs>
                </a:gsLst>
                <a:lin ang="5400000" scaled="0"/>
              </a:gradFill>
              <a:latin typeface="+mn-lt"/>
            </a:endParaRPr>
          </a:p>
          <a:p>
            <a:endParaRPr lang="en-US" sz="1200"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Many to 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4.)</a:t>
            </a:r>
            <a:r>
              <a:rPr lang="en-US" sz="1200" baseline="0" dirty="0">
                <a:solidFill>
                  <a:schemeClr val="bg1"/>
                </a:solidFill>
              </a:rPr>
              <a:t> </a:t>
            </a:r>
            <a:r>
              <a:rPr lang="en-US" sz="1200" dirty="0">
                <a:solidFill>
                  <a:schemeClr val="bg1"/>
                </a:solidFill>
              </a:rPr>
              <a:t>Diversity &amp; inclusion</a:t>
            </a:r>
            <a:endParaRPr lang="en-US" sz="1200" dirty="0">
              <a:gradFill>
                <a:gsLst>
                  <a:gs pos="0">
                    <a:srgbClr val="2F2F2F"/>
                  </a:gs>
                  <a:gs pos="100000">
                    <a:srgbClr val="2F2F2F"/>
                  </a:gs>
                </a:gsLst>
                <a:lin ang="5400000" scaled="0"/>
              </a:gradFill>
              <a:latin typeface="+mn-lt"/>
            </a:endParaRPr>
          </a:p>
          <a:p>
            <a:endParaRPr lang="en-US" sz="1200"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ERGs </a:t>
            </a:r>
            <a:endParaRPr lang="en-US"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Parents &lt;at org&gt;</a:t>
            </a:r>
          </a:p>
          <a:p>
            <a:endParaRPr lang="en-US" dirty="0">
              <a:gradFill>
                <a:gsLst>
                  <a:gs pos="0">
                    <a:srgbClr val="2F2F2F"/>
                  </a:gs>
                  <a:gs pos="100000">
                    <a:srgbClr val="2F2F2F"/>
                  </a:gs>
                </a:gsLst>
                <a:lin ang="5400000" scaled="0"/>
              </a:gradFill>
              <a:latin typeface="+mn-lt"/>
            </a:endParaRPr>
          </a:p>
          <a:p>
            <a:r>
              <a:rPr lang="en-US" sz="1200" dirty="0">
                <a:gradFill>
                  <a:gsLst>
                    <a:gs pos="0">
                      <a:srgbClr val="2F2F2F"/>
                    </a:gs>
                    <a:gs pos="100000">
                      <a:srgbClr val="2F2F2F"/>
                    </a:gs>
                  </a:gsLst>
                  <a:lin ang="5400000" scaled="0"/>
                </a:gradFill>
                <a:latin typeface="+mn-lt"/>
              </a:rPr>
              <a:t>Women in leadership</a:t>
            </a:r>
          </a:p>
          <a:p>
            <a:endParaRPr lang="en-US" sz="1200" dirty="0">
              <a:gradFill>
                <a:gsLst>
                  <a:gs pos="0">
                    <a:srgbClr val="2F2F2F"/>
                  </a:gs>
                  <a:gs pos="100000">
                    <a:srgbClr val="2F2F2F"/>
                  </a:gs>
                </a:gsLst>
                <a:lin ang="5400000" scaled="0"/>
              </a:gradFill>
              <a:latin typeface="+mn-lt"/>
            </a:endParaRPr>
          </a:p>
          <a:p>
            <a:endParaRPr lang="en-US" sz="1200"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Many to 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gradFill>
                  <a:gsLst>
                    <a:gs pos="2917">
                      <a:schemeClr val="tx1"/>
                    </a:gs>
                    <a:gs pos="30000">
                      <a:schemeClr val="tx1"/>
                    </a:gs>
                  </a:gsLst>
                  <a:lin ang="5400000" scaled="0"/>
                </a:gradFill>
              </a:rPr>
              <a:t>Employee opt-in</a:t>
            </a:r>
            <a:endParaRPr lang="en-US" sz="1200" b="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5.) Employee interests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gradFill>
                <a:gsLst>
                  <a:gs pos="0">
                    <a:srgbClr val="2F2F2F"/>
                  </a:gs>
                  <a:gs pos="100000">
                    <a:srgbClr val="2F2F2F"/>
                  </a:gs>
                </a:gsLst>
                <a:lin ang="5400000" scaled="0"/>
              </a:gradFill>
              <a:latin typeface="+mn-lt"/>
            </a:endParaRPr>
          </a:p>
          <a:p>
            <a:r>
              <a:rPr lang="en-US" sz="1200" dirty="0">
                <a:latin typeface="+mn-lt"/>
              </a:rPr>
              <a:t>Pets@ &lt;org&gt;</a:t>
            </a:r>
            <a:endParaRPr lang="en-US" sz="1200" dirty="0"/>
          </a:p>
          <a:p>
            <a:endParaRPr lang="en-US" sz="1200" dirty="0">
              <a:latin typeface="+mn-lt"/>
            </a:endParaRPr>
          </a:p>
          <a:p>
            <a:r>
              <a:rPr lang="en-US" sz="1200" dirty="0">
                <a:latin typeface="+mn-lt"/>
                <a:cs typeface="Segoe UI"/>
              </a:rPr>
              <a:t>Photography</a:t>
            </a:r>
          </a:p>
          <a:p>
            <a:endParaRPr lang="en-US" dirty="0">
              <a:latin typeface="+mn-lt"/>
            </a:endParaRPr>
          </a:p>
          <a:p>
            <a:r>
              <a:rPr lang="en-US" sz="1200" dirty="0">
                <a:latin typeface="+mn-lt"/>
              </a:rPr>
              <a:t>Foodies </a:t>
            </a:r>
            <a:endParaRPr lang="en-US" dirty="0">
              <a:latin typeface="+mn-lt"/>
              <a:cs typeface="Segoe UI"/>
            </a:endParaRPr>
          </a:p>
          <a:p>
            <a:endParaRPr lang="en-US" sz="1200" dirty="0">
              <a:latin typeface="+mn-lt"/>
            </a:endParaRPr>
          </a:p>
          <a:p>
            <a:r>
              <a:rPr lang="en-US" sz="1200" dirty="0">
                <a:latin typeface="+mn-lt"/>
              </a:rPr>
              <a:t>Runners </a:t>
            </a:r>
            <a:endParaRPr lang="en-US" sz="1200"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5"/>
              </a:solidFill>
            </a:endParaRPr>
          </a:p>
          <a:p>
            <a:endParaRPr lang="en-US" sz="1200"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sz="1200" b="1"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EFEB049-2158-40ED-BAB8-2D1B4048C9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14</a:t>
            </a:fld>
            <a:endParaRPr lang="en-US"/>
          </a:p>
        </p:txBody>
      </p:sp>
    </p:spTree>
    <p:extLst>
      <p:ext uri="{BB962C8B-B14F-4D97-AF65-F5344CB8AC3E}">
        <p14:creationId xmlns:p14="http://schemas.microsoft.com/office/powerpoint/2010/main" val="207931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you do provide is a framework and a definition of success for the community</a:t>
            </a:r>
          </a:p>
          <a:p>
            <a:r>
              <a:rPr lang="en-GB" dirty="0"/>
              <a:t>Eventually, the community should evolve this collectively so that they own it.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4892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Service community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Intended to help support people in your org who are learning about copilot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A place for people to share their experience, learn from one another, be inspired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Also a place to ask questions around things like integrations and types of data available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Educate and inspire employees on ways to use Copilot.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Share knowledge, tips and best practices.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Support one another by asking and answering questions. </a:t>
            </a:r>
          </a:p>
          <a:p>
            <a:endParaRPr lang="en-US" dirty="0"/>
          </a:p>
          <a:p>
            <a:endParaRPr lang="en-US" dirty="0"/>
          </a:p>
          <a:p>
            <a:r>
              <a:rPr lang="en-US" dirty="0"/>
              <a:t>Let’s make this all real by sharing how you can leverage all of these great AI capabilities in your own Copilot adoption community. </a:t>
            </a:r>
          </a:p>
          <a:p>
            <a:endParaRPr lang="en-US" dirty="0"/>
          </a:p>
          <a:p>
            <a:r>
              <a:rPr lang="en-US" dirty="0"/>
              <a:t>Such a community can be an incredibly valuable and effective way to crowdsource the support of the copilot adoption in your organization. </a:t>
            </a:r>
          </a:p>
          <a:p>
            <a:pPr marL="171450" indent="-171450">
              <a:buFontTx/>
              <a:buChar char="-"/>
            </a:pPr>
            <a:r>
              <a:rPr lang="en-US" dirty="0"/>
              <a:t>You can use copilot to help you write the engaging and informative posts to keep the community going</a:t>
            </a:r>
          </a:p>
          <a:p>
            <a:pPr marL="171450" indent="-171450">
              <a:buFontTx/>
              <a:buChar char="-"/>
            </a:pPr>
            <a:r>
              <a:rPr lang="en-US" dirty="0"/>
              <a:t>But in addition to that – there’s a ton of AI at the core of the knowledge aspects of communities which can help you simplify community management and reduce overhead </a:t>
            </a:r>
          </a:p>
          <a:p>
            <a:pPr marL="0" indent="0">
              <a:buFontTx/>
              <a:buNone/>
            </a:pPr>
            <a:endParaRPr lang="en-US" dirty="0"/>
          </a:p>
          <a:p>
            <a:pPr marL="0" indent="0">
              <a:buNone/>
            </a:pPr>
            <a:r>
              <a:rPr lang="en-US" dirty="0">
                <a:cs typeface="Segoe UI"/>
              </a:rPr>
              <a:t>Beyond helping you write engaging and informative posts AI can also help you:</a:t>
            </a:r>
          </a:p>
          <a:p>
            <a:pPr>
              <a:buFont typeface="Arial" panose="020B0604020202020204" pitchFamily="34" charset="0"/>
              <a:buChar char="•"/>
            </a:pPr>
            <a:r>
              <a:rPr lang="en-US" sz="1200" dirty="0">
                <a:cs typeface="Segoe UI"/>
              </a:rPr>
              <a:t>Simplify community management</a:t>
            </a:r>
          </a:p>
          <a:p>
            <a:pPr>
              <a:buFont typeface="Arial" panose="020B0604020202020204" pitchFamily="34" charset="0"/>
              <a:buChar char="•"/>
            </a:pPr>
            <a:r>
              <a:rPr lang="en-US" sz="1200" dirty="0">
                <a:cs typeface="Segoe UI"/>
              </a:rPr>
              <a:t>Help employees get answers to their questions as quickly as possible</a:t>
            </a:r>
          </a:p>
          <a:p>
            <a:pPr>
              <a:buFont typeface="Arial" panose="020B0604020202020204" pitchFamily="34" charset="0"/>
              <a:buChar char="•"/>
            </a:pPr>
            <a:r>
              <a:rPr lang="en-US" sz="1200" dirty="0">
                <a:cs typeface="Segoe UI"/>
              </a:rPr>
              <a:t>Reduce duplicate questions</a:t>
            </a:r>
          </a:p>
          <a:p>
            <a:pPr>
              <a:buFont typeface="Arial" panose="020B0604020202020204" pitchFamily="34" charset="0"/>
              <a:buChar char="•"/>
            </a:pPr>
            <a:r>
              <a:rPr lang="en-US" sz="1200" dirty="0">
                <a:cs typeface="Segoe UI"/>
              </a:rPr>
              <a:t>Help get the right SME involved</a:t>
            </a:r>
          </a:p>
          <a:p>
            <a:pPr marL="0" indent="0">
              <a:buFontTx/>
              <a:buNone/>
            </a:pPr>
            <a:endParaRPr lang="en-US" dirty="0"/>
          </a:p>
          <a:p>
            <a:pPr marL="171450" indent="-171450">
              <a:buFontTx/>
              <a:buChar char="-"/>
            </a:pPr>
            <a:endParaRPr lang="en-US" dirty="0"/>
          </a:p>
          <a:p>
            <a:pPr marL="0" indent="0">
              <a:buFont typeface="Wingdings" panose="05000000000000000000" pitchFamily="2" charset="2"/>
              <a:buNone/>
            </a:pPr>
            <a:r>
              <a:rPr lang="en-US" sz="1200" b="1" dirty="0"/>
              <a:t>Copilot can assist with: </a:t>
            </a:r>
          </a:p>
          <a:p>
            <a:pPr>
              <a:buFontTx/>
              <a:buChar char="-"/>
            </a:pPr>
            <a:r>
              <a:rPr lang="en-US" sz="1200" b="1" dirty="0"/>
              <a:t>Write engaging posts</a:t>
            </a:r>
          </a:p>
          <a:p>
            <a:pPr>
              <a:buFontTx/>
              <a:buChar char="-"/>
            </a:pPr>
            <a:endParaRPr lang="en-US" sz="1200" b="1" dirty="0"/>
          </a:p>
          <a:p>
            <a:pPr marL="0" indent="0">
              <a:buFont typeface="Wingdings" panose="05000000000000000000" pitchFamily="2" charset="2"/>
              <a:buNone/>
            </a:pPr>
            <a:r>
              <a:rPr lang="en-US" sz="1200" b="1" dirty="0"/>
              <a:t>Create excitement: </a:t>
            </a:r>
            <a:r>
              <a:rPr lang="en-US" sz="1200" dirty="0"/>
              <a:t>Announce new capabilities, show leadership support. </a:t>
            </a:r>
          </a:p>
          <a:p>
            <a:pPr marL="0" indent="0">
              <a:buFont typeface="Wingdings" panose="05000000000000000000" pitchFamily="2" charset="2"/>
              <a:buNone/>
            </a:pPr>
            <a:r>
              <a:rPr lang="en-US" sz="1200" b="1" dirty="0"/>
              <a:t>Upskilling: </a:t>
            </a:r>
            <a:r>
              <a:rPr lang="en-US" sz="1200" dirty="0"/>
              <a:t>Run campaigns such as a prompting masterclass, share tips and tricks to all. </a:t>
            </a:r>
            <a:endParaRPr lang="en-US" sz="1200" dirty="0">
              <a:cs typeface="Segoe UI"/>
            </a:endParaRPr>
          </a:p>
          <a:p>
            <a:pPr marL="0" indent="0">
              <a:buFont typeface="Wingdings" panose="05000000000000000000" pitchFamily="2" charset="2"/>
              <a:buNone/>
            </a:pPr>
            <a:r>
              <a:rPr lang="en-US" sz="1200" b="1" dirty="0"/>
              <a:t>Showcase best practices and stories: </a:t>
            </a:r>
            <a:r>
              <a:rPr lang="en-US" sz="1200" dirty="0"/>
              <a:t>Post the very best success stories of Copilot use in your organization.</a:t>
            </a:r>
            <a:endParaRPr lang="en-US" sz="1200" dirty="0">
              <a:cs typeface="Segoe UI"/>
            </a:endParaRPr>
          </a:p>
          <a:p>
            <a:pPr marL="0" indent="0">
              <a:buFont typeface="Wingdings" panose="05000000000000000000" pitchFamily="2" charset="2"/>
              <a:buNone/>
            </a:pPr>
            <a:r>
              <a:rPr lang="en-US" sz="1200" b="1" dirty="0"/>
              <a:t>Crowdsource new practices and new stories: </a:t>
            </a:r>
            <a:r>
              <a:rPr lang="en-US" sz="1200" dirty="0"/>
              <a:t>Learn all new practices and stories in your organization</a:t>
            </a:r>
            <a:endParaRPr lang="en-US" sz="1200" dirty="0">
              <a:cs typeface="Segoe UI"/>
            </a:endParaRPr>
          </a:p>
          <a:p>
            <a:pPr marL="0" indent="0">
              <a:buFont typeface="Wingdings" panose="05000000000000000000" pitchFamily="2" charset="2"/>
              <a:buNone/>
            </a:pPr>
            <a:r>
              <a:rPr lang="en-US" sz="1200" b="1" dirty="0"/>
              <a:t>Check your success </a:t>
            </a:r>
            <a:r>
              <a:rPr lang="en-US" sz="1200" dirty="0"/>
              <a:t>with detailed analytics</a:t>
            </a:r>
          </a:p>
          <a:p>
            <a:pPr marL="0" indent="0">
              <a:buNone/>
            </a:pPr>
            <a:endParaRPr lang="en-US" sz="1200" b="1" dirty="0"/>
          </a:p>
          <a:p>
            <a:pPr marL="0" indent="0">
              <a:buNone/>
            </a:pPr>
            <a:r>
              <a:rPr lang="en-US" sz="1200" b="1" dirty="0"/>
              <a:t>Offer scaled support: </a:t>
            </a:r>
            <a:r>
              <a:rPr lang="en-US" sz="1200" dirty="0"/>
              <a:t>Members can ask questions and get the best answers. </a:t>
            </a:r>
            <a:endParaRPr lang="en-US" sz="1200" dirty="0">
              <a:cs typeface="Segoe UI"/>
            </a:endParaRPr>
          </a:p>
          <a:p>
            <a:pPr marL="0" indent="0">
              <a:buFont typeface="Wingdings" panose="05000000000000000000" pitchFamily="2" charset="2"/>
              <a:buNone/>
            </a:pPr>
            <a:endParaRPr lang="en-US" sz="1200" dirty="0">
              <a:cs typeface="Segoe UI"/>
            </a:endParaRPr>
          </a:p>
          <a:p>
            <a:pPr marL="171450" indent="-171450">
              <a:buFontTx/>
              <a:buChar char="-"/>
            </a:pP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3:48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79262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Setting up a community can take as little as 5 min, but can take days</a:t>
            </a:r>
          </a:p>
          <a:p>
            <a:r>
              <a:rPr lang="en-GB" dirty="0"/>
              <a:t>There are more fundamental questions like purpose and objectives, but we’re going into that with community leaders tomorrow</a:t>
            </a:r>
          </a:p>
          <a:p>
            <a:r>
              <a:rPr lang="en-GB" dirty="0"/>
              <a:t>Principle here is “set out the food and put on the music before opening the door and starting the party”</a:t>
            </a:r>
          </a:p>
          <a:p>
            <a:r>
              <a:rPr lang="en-GB" dirty="0"/>
              <a:t>See if you can get a leader or celebrity to kick off your activity</a:t>
            </a:r>
          </a:p>
          <a:p>
            <a:endParaRPr lang="en-GB"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173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71450" indent="-171450">
              <a:buFontTx/>
              <a:buChar char="-"/>
            </a:pPr>
            <a:r>
              <a:rPr lang="en-US" dirty="0"/>
              <a:t>Each community is run by volunteers who do this above and beyond their role responsibilities</a:t>
            </a:r>
          </a:p>
          <a:p>
            <a:pPr marL="171450" indent="-171450">
              <a:buFontTx/>
              <a:buChar char="-"/>
            </a:pPr>
            <a:r>
              <a:rPr lang="en-US" dirty="0"/>
              <a:t>Leads are selected for passion, leadership skill, and representation for different parts of the business</a:t>
            </a:r>
          </a:p>
          <a:p>
            <a:pPr marL="171450" indent="-171450">
              <a:buFontTx/>
              <a:buChar char="-"/>
            </a:pPr>
            <a:r>
              <a:rPr lang="en-US" dirty="0"/>
              <a:t>Leads can recruit people to help run the community (BEST PRACTICE!)</a:t>
            </a:r>
          </a:p>
          <a:p>
            <a:pPr marL="171450" indent="-171450">
              <a:buFontTx/>
              <a:buChar char="-"/>
            </a:pPr>
            <a:r>
              <a:rPr lang="en-US" dirty="0"/>
              <a:t>Engagement Leads own strategy and execution of an aspect of the community (like communications)</a:t>
            </a:r>
          </a:p>
          <a:p>
            <a:pPr marL="171450" indent="-171450">
              <a:buFontTx/>
              <a:buChar char="-"/>
            </a:pPr>
            <a:r>
              <a:rPr lang="en-US" dirty="0"/>
              <a:t>SMEs contribute their knowledge (answering questions, sessions, articles, etc.)</a:t>
            </a:r>
          </a:p>
          <a:p>
            <a:pPr marL="171450" indent="-171450">
              <a:buFontTx/>
              <a:buChar char="-"/>
            </a:pPr>
            <a:r>
              <a:rPr lang="en-US" dirty="0"/>
              <a:t>Program managers on our team coach and guide the communities</a:t>
            </a:r>
          </a:p>
          <a:p>
            <a:pPr marL="171450" indent="-171450">
              <a:buFontTx/>
              <a:buChar char="-"/>
            </a:pPr>
            <a:r>
              <a:rPr lang="en-US" dirty="0"/>
              <a:t>Some communities have executive sponsors</a:t>
            </a:r>
          </a:p>
          <a:p>
            <a:pPr marL="384432" lvl="1" indent="-171450">
              <a:buFontTx/>
              <a:buChar char="-"/>
            </a:pPr>
            <a:r>
              <a:rPr lang="en-US" dirty="0"/>
              <a:t>Can appoint a business sponsor to work directly with the community</a:t>
            </a:r>
          </a:p>
          <a:p>
            <a:pPr marL="384432" lvl="1"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5466475-78FD-442C-823F-1EBA7E729CC2}" type="slidenum">
              <a:rPr kumimoji="0" lang="en-AU"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1280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community managers shouldn’t be posting all the time, you should be driving a content plan</a:t>
            </a:r>
          </a:p>
          <a:p>
            <a:r>
              <a:rPr lang="en-GB"/>
              <a:t>Even if the content is supplied by others most of the time</a:t>
            </a:r>
          </a:p>
          <a:p>
            <a:r>
              <a:rPr lang="en-GB"/>
              <a:t>And checking regularly for unanswered questions, connecting queries with people that could answer with a @mention or private chat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4209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124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21</a:t>
            </a:fld>
            <a:endParaRPr lang="en-US"/>
          </a:p>
        </p:txBody>
      </p:sp>
    </p:spTree>
    <p:extLst>
      <p:ext uri="{BB962C8B-B14F-4D97-AF65-F5344CB8AC3E}">
        <p14:creationId xmlns:p14="http://schemas.microsoft.com/office/powerpoint/2010/main" val="363953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CE361-6949-4DBA-BEBA-C35C1FD4FCD8}" type="slidenum">
              <a:rPr lang="en-US" smtClean="0"/>
              <a:t>22</a:t>
            </a:fld>
            <a:endParaRPr lang="en-US"/>
          </a:p>
        </p:txBody>
      </p:sp>
    </p:spTree>
    <p:extLst>
      <p:ext uri="{BB962C8B-B14F-4D97-AF65-F5344CB8AC3E}">
        <p14:creationId xmlns:p14="http://schemas.microsoft.com/office/powerpoint/2010/main" val="399524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and communicators can create a diverse set of conversations in communities</a:t>
            </a:r>
          </a:p>
          <a:p>
            <a:endParaRPr lang="en-US" dirty="0"/>
          </a:p>
          <a:p>
            <a:r>
              <a:rPr lang="en-US" dirty="0"/>
              <a:t>Create engaging content</a:t>
            </a:r>
          </a:p>
          <a:p>
            <a:endParaRPr lang="en-US" dirty="0"/>
          </a:p>
          <a:p>
            <a:r>
              <a:rPr lang="en-US" dirty="0"/>
              <a:t>Draft and schedule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035EC-9B57-42FC-B125-9E8F0FBAD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840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Figma demo:</a:t>
            </a:r>
          </a:p>
          <a:p>
            <a:r>
              <a:rPr lang="en-US" dirty="0">
                <a:hlinkClick r:id="rId3"/>
              </a:rPr>
              <a:t>https://www.figma.com/proto/89PxZQTGLOScUSysJ7rg2x/branch/nzN8mmiky279cw2pPIJoWy/Engage-Copilot-MVP-%26-V1?type=design&amp;page-id=7147%3A506559&amp;node-id=7189-581645&amp;viewport=-1375%2C-159%2C0.11&amp;t=6vRoq784ebco1vYU-1&amp;scaling=min-zoom&amp;starting-point-node-id=7189%3A581645&amp;mode=design</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D646-E486-41CB-8703-813820AF23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563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26</a:t>
            </a:fld>
            <a:endParaRPr lang="en-US"/>
          </a:p>
        </p:txBody>
      </p:sp>
    </p:spTree>
    <p:extLst>
      <p:ext uri="{BB962C8B-B14F-4D97-AF65-F5344CB8AC3E}">
        <p14:creationId xmlns:p14="http://schemas.microsoft.com/office/powerpoint/2010/main" val="2120466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campaign – network wide followership, executive sponsors, checkmark </a:t>
            </a:r>
          </a:p>
          <a:p>
            <a:r>
              <a:rPr lang="en-US" dirty="0"/>
              <a:t>Promoting official campaigns – promote it to targeted group of people (bell notification) – followership, executive sponsors, checkmark  - any corporate communicator can create </a:t>
            </a:r>
          </a:p>
          <a:p>
            <a:r>
              <a:rPr lang="en-US" dirty="0"/>
              <a:t>Campaigns within community – an icon will be there but not “official’ – only admins can create – summary card available, and then will show up in the new community </a:t>
            </a:r>
          </a:p>
          <a:p>
            <a:r>
              <a:rPr lang="en-US" dirty="0"/>
              <a:t>Private campaign = scoped to a private community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D646-E486-41CB-8703-813820AF23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108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CE361-6949-4DBA-BEBA-C35C1FD4FCD8}" type="slidenum">
              <a:rPr lang="en-US" smtClean="0"/>
              <a:t>28</a:t>
            </a:fld>
            <a:endParaRPr lang="en-US"/>
          </a:p>
        </p:txBody>
      </p:sp>
    </p:spTree>
    <p:extLst>
      <p:ext uri="{BB962C8B-B14F-4D97-AF65-F5344CB8AC3E}">
        <p14:creationId xmlns:p14="http://schemas.microsoft.com/office/powerpoint/2010/main" val="193685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73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30</a:t>
            </a:fld>
            <a:endParaRPr lang="en-US"/>
          </a:p>
        </p:txBody>
      </p:sp>
    </p:spTree>
    <p:extLst>
      <p:ext uri="{BB962C8B-B14F-4D97-AF65-F5344CB8AC3E}">
        <p14:creationId xmlns:p14="http://schemas.microsoft.com/office/powerpoint/2010/main" val="1839312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58062-AFB0-4DDB-627E-5AA54C391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E089B-8677-161F-A29D-652143568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CDDB8-89A7-8425-03FB-1F2DA0476790}"/>
              </a:ext>
            </a:extLst>
          </p:cNvPr>
          <p:cNvSpPr>
            <a:spLocks noGrp="1"/>
          </p:cNvSpPr>
          <p:nvPr>
            <p:ph type="body" idx="1"/>
          </p:nvPr>
        </p:nvSpPr>
        <p:spPr/>
        <p:txBody>
          <a:bodyPr/>
          <a:lstStyle/>
          <a:p>
            <a:r>
              <a:rPr lang="en-CA" dirty="0"/>
              <a:t>Long before Microsoft Viva Answers, organizations have used communities to give their organization a place to ask questions and get them answered. From the time of Viva Answers, many customers have asked how they can connect the features of Answers with the existing knowledge base and habit that their users have built in communities. </a:t>
            </a:r>
            <a:r>
              <a:rPr lang="en-CA" dirty="0" err="1"/>
              <a:t>AiC</a:t>
            </a:r>
            <a:r>
              <a:rPr lang="en-CA" dirty="0"/>
              <a:t> brings the capabilities of Answers into communities.</a:t>
            </a:r>
            <a:endParaRPr lang="en-US" dirty="0"/>
          </a:p>
        </p:txBody>
      </p:sp>
      <p:sp>
        <p:nvSpPr>
          <p:cNvPr id="4" name="Slide Number Placeholder 3">
            <a:extLst>
              <a:ext uri="{FF2B5EF4-FFF2-40B4-BE49-F238E27FC236}">
                <a16:creationId xmlns:a16="http://schemas.microsoft.com/office/drawing/2014/main" id="{A2D4C07B-7700-1E4B-7A3C-E7F499F574F6}"/>
              </a:ext>
            </a:extLst>
          </p:cNvPr>
          <p:cNvSpPr>
            <a:spLocks noGrp="1"/>
          </p:cNvSpPr>
          <p:nvPr>
            <p:ph type="sldNum" sz="quarter" idx="5"/>
          </p:nvPr>
        </p:nvSpPr>
        <p:spPr/>
        <p:txBody>
          <a:bodyPr/>
          <a:lstStyle/>
          <a:p>
            <a:fld id="{B7EB675E-65E0-47BD-9CCC-37FB8E3171A5}" type="slidenum">
              <a:rPr lang="en-US" smtClean="0"/>
              <a:t>31</a:t>
            </a:fld>
            <a:endParaRPr lang="en-US"/>
          </a:p>
        </p:txBody>
      </p:sp>
    </p:spTree>
    <p:extLst>
      <p:ext uri="{BB962C8B-B14F-4D97-AF65-F5344CB8AC3E}">
        <p14:creationId xmlns:p14="http://schemas.microsoft.com/office/powerpoint/2010/main" val="298551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861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is intelligence built into the new question publisher. </a:t>
            </a:r>
          </a:p>
          <a:p>
            <a:endParaRPr lang="en-US" sz="1200" dirty="0"/>
          </a:p>
          <a:p>
            <a:r>
              <a:rPr lang="en-US" sz="1200" dirty="0"/>
              <a:t>- Asking a question - you can see if a similar question has already been asked and hopefully answered </a:t>
            </a:r>
          </a:p>
          <a:p>
            <a:r>
              <a:rPr lang="en-US" sz="1200" dirty="0"/>
              <a:t>- 45% of the time people are getting a result here worth checking out - which helps people either get their answer immediately, or sometimes better frame the question they're actually wanting to ask so they can get to the specifics for their circumstances. And worst case, if it hasn't been answered, you can upvote that question increasing the signal that it's an important one to answer </a:t>
            </a:r>
          </a:p>
          <a:p>
            <a:endParaRPr lang="en-US" sz="1200" dirty="0"/>
          </a:p>
          <a:p>
            <a:r>
              <a:rPr lang="en-US" sz="1200" dirty="0"/>
              <a:t>- LLM based search - So it even finds questions which have been asked in a different language, and finds questions where people used slightly different words </a:t>
            </a:r>
          </a:p>
          <a:p>
            <a:r>
              <a:rPr lang="en-US" sz="1200" dirty="0"/>
              <a:t>- Indexes existing questions – We've done a lot of work behind the scenes to index the questions already asked in an existing community - infer the title from the description and show those here, even though they don't have a title specified </a:t>
            </a:r>
          </a:p>
          <a:p>
            <a:endParaRPr lang="en-US" sz="1200" dirty="0"/>
          </a:p>
          <a:p>
            <a:r>
              <a:rPr lang="en-US" sz="1200" dirty="0"/>
              <a:t>- Results are shown both from this community and from public communities as well as private communities you are a member of, so you don't have to worry about someone getting access to knowledge they shouldn't have</a:t>
            </a:r>
            <a:endParaRPr lang="en-US" sz="1200" b="1" dirty="0">
              <a:solidFill>
                <a:schemeClr val="accent1"/>
              </a:solidFill>
            </a:endParaRPr>
          </a:p>
          <a:p>
            <a:endParaRPr lang="en-US" sz="1200" b="1" dirty="0">
              <a:solidFill>
                <a:schemeClr val="accent1"/>
              </a:solidFill>
            </a:endParaRPr>
          </a:p>
          <a:p>
            <a:r>
              <a:rPr lang="en-US" sz="1200" b="1" dirty="0">
                <a:solidFill>
                  <a:schemeClr val="accent1"/>
                </a:solidFill>
              </a:rPr>
              <a:t>LLM-backed related questions </a:t>
            </a:r>
            <a:r>
              <a:rPr lang="en-US" sz="1200" dirty="0"/>
              <a:t>include all existing community questions. </a:t>
            </a:r>
          </a:p>
          <a:p>
            <a:endParaRPr lang="en-US" sz="1200" dirty="0"/>
          </a:p>
          <a:p>
            <a:r>
              <a:rPr lang="en-US" sz="1200" b="1" dirty="0">
                <a:solidFill>
                  <a:schemeClr val="accent1"/>
                </a:solidFill>
              </a:rPr>
              <a:t>Question posts for all users across Engage now includes question field </a:t>
            </a:r>
            <a:r>
              <a:rPr lang="en-US" sz="1200" dirty="0"/>
              <a:t>to make the question clear and easy to search for. </a:t>
            </a:r>
          </a:p>
          <a:p>
            <a:endParaRPr lang="en-US" sz="1200" dirty="0"/>
          </a:p>
          <a:p>
            <a:r>
              <a:rPr lang="en-US" sz="1200" b="1" dirty="0">
                <a:solidFill>
                  <a:schemeClr val="accent1"/>
                </a:solidFill>
              </a:rPr>
              <a:t>Unified topic picker across </a:t>
            </a:r>
            <a:r>
              <a:rPr lang="en-US" sz="1200" dirty="0"/>
              <a:t>Engage and Answers includes AI suggested topics, making adding topics fast and easy. </a:t>
            </a:r>
          </a:p>
          <a:p>
            <a:endParaRPr lang="en-US" sz="1200" dirty="0"/>
          </a:p>
          <a:p>
            <a:r>
              <a:rPr lang="en-US" sz="1200" b="1" dirty="0">
                <a:solidFill>
                  <a:schemeClr val="accent1"/>
                </a:solidFill>
              </a:rPr>
              <a:t>New prompt guides employees to post a question</a:t>
            </a:r>
            <a:r>
              <a:rPr lang="en-US" sz="1200" dirty="0"/>
              <a:t> when appropriate, to take full advantage of question capabilities. </a:t>
            </a:r>
          </a:p>
          <a:p>
            <a:endParaRPr lang="en-US" sz="1200" dirty="0"/>
          </a:p>
          <a:p>
            <a:pPr algn="l"/>
            <a:r>
              <a:rPr lang="en-CA" sz="1200" b="1" i="0" dirty="0">
                <a:solidFill>
                  <a:schemeClr val="accent1"/>
                </a:solidFill>
                <a:effectLst/>
              </a:rPr>
              <a:t>Instantly upgrade your question posts </a:t>
            </a:r>
            <a:r>
              <a:rPr lang="en-CA" sz="1200" i="0" dirty="0">
                <a:effectLst/>
              </a:rPr>
              <a:t>in Viva Engage communities.</a:t>
            </a:r>
          </a:p>
          <a:p>
            <a:pPr algn="l"/>
            <a:endParaRPr lang="en-CA" sz="1200" i="0" dirty="0">
              <a:solidFill>
                <a:schemeClr val="accent1"/>
              </a:solidFill>
              <a:effectLst/>
            </a:endParaRPr>
          </a:p>
          <a:p>
            <a:pPr algn="l"/>
            <a:r>
              <a:rPr lang="en-CA" sz="1200" b="1" dirty="0">
                <a:solidFill>
                  <a:schemeClr val="accent1"/>
                </a:solidFill>
              </a:rPr>
              <a:t>T</a:t>
            </a:r>
            <a:r>
              <a:rPr lang="en-CA" sz="1200" b="1" i="0" dirty="0">
                <a:solidFill>
                  <a:schemeClr val="accent1"/>
                </a:solidFill>
                <a:effectLst/>
              </a:rPr>
              <a:t>ap into the habits </a:t>
            </a:r>
            <a:r>
              <a:rPr lang="en-CA" sz="1200" b="0" i="0" dirty="0">
                <a:solidFill>
                  <a:srgbClr val="242424"/>
                </a:solidFill>
                <a:effectLst/>
              </a:rPr>
              <a:t>your organization has built around knowledge communities.</a:t>
            </a:r>
          </a:p>
          <a:p>
            <a:pPr algn="l"/>
            <a:endParaRPr lang="en-CA" sz="1200" b="0" i="0" dirty="0">
              <a:solidFill>
                <a:srgbClr val="242424"/>
              </a:solidFill>
              <a:effectLst/>
            </a:endParaRPr>
          </a:p>
          <a:p>
            <a:pPr algn="l"/>
            <a:r>
              <a:rPr lang="en-CA" sz="1200" b="1" i="0" dirty="0">
                <a:solidFill>
                  <a:schemeClr val="accent1"/>
                </a:solidFill>
                <a:effectLst/>
              </a:rPr>
              <a:t>Leverage the knowledge </a:t>
            </a:r>
            <a:r>
              <a:rPr lang="en-CA" sz="1200" dirty="0">
                <a:solidFill>
                  <a:srgbClr val="242424"/>
                </a:solidFill>
              </a:rPr>
              <a:t>you </a:t>
            </a:r>
            <a:r>
              <a:rPr lang="en-CA" sz="1200" b="0" i="0" dirty="0">
                <a:solidFill>
                  <a:srgbClr val="242424"/>
                </a:solidFill>
                <a:effectLst/>
              </a:rPr>
              <a:t>already have in these communities.</a:t>
            </a:r>
          </a:p>
          <a:p>
            <a:pPr algn="l"/>
            <a:endParaRPr lang="en-CA" sz="1200" b="0" i="0" dirty="0">
              <a:solidFill>
                <a:srgbClr val="242424"/>
              </a:solidFill>
              <a:effectLst/>
            </a:endParaRPr>
          </a:p>
          <a:p>
            <a:pPr algn="l"/>
            <a:r>
              <a:rPr lang="en-CA" sz="1200" b="1" i="0" dirty="0">
                <a:solidFill>
                  <a:schemeClr val="accent1"/>
                </a:solidFill>
                <a:effectLst/>
              </a:rPr>
              <a:t>No action required </a:t>
            </a:r>
            <a:r>
              <a:rPr lang="en-CA" sz="1200" b="0" i="0" dirty="0">
                <a:solidFill>
                  <a:srgbClr val="242424"/>
                </a:solidFill>
                <a:effectLst/>
              </a:rPr>
              <a:t>on your side to integrate this prior knowledge.</a:t>
            </a:r>
          </a:p>
          <a:p>
            <a:pPr algn="l"/>
            <a:endParaRPr lang="en-CA" sz="1200" dirty="0">
              <a:solidFill>
                <a:srgbClr val="242424"/>
              </a:solidFill>
            </a:endParaRPr>
          </a:p>
          <a:p>
            <a:pPr algn="l"/>
            <a:r>
              <a:rPr lang="en-CA" sz="1200" b="0" i="0" dirty="0">
                <a:solidFill>
                  <a:srgbClr val="242424"/>
                </a:solidFill>
                <a:effectLst/>
              </a:rPr>
              <a:t>Works with </a:t>
            </a:r>
            <a:r>
              <a:rPr lang="en-CA" sz="1200" b="1" i="0" dirty="0">
                <a:solidFill>
                  <a:schemeClr val="accent1"/>
                </a:solidFill>
                <a:effectLst/>
              </a:rPr>
              <a:t>both public and private communities</a:t>
            </a:r>
          </a:p>
          <a:p>
            <a:pPr algn="l"/>
            <a:endParaRPr lang="en-CA" sz="1200" b="1" dirty="0">
              <a:solidFill>
                <a:schemeClr val="accent1"/>
              </a:solidFill>
            </a:endParaRPr>
          </a:p>
          <a:p>
            <a:pPr algn="l"/>
            <a:r>
              <a:rPr lang="en-US" sz="1200" b="1" dirty="0">
                <a:solidFill>
                  <a:schemeClr val="accent1"/>
                </a:solidFill>
              </a:rPr>
              <a:t>Reward community members with badges </a:t>
            </a:r>
            <a:r>
              <a:rPr lang="en-US" sz="1200" dirty="0"/>
              <a:t>for sharing their knowledge</a:t>
            </a:r>
            <a:endParaRPr lang="en-CA" sz="1200" b="0" i="0" dirty="0">
              <a:solidFill>
                <a:schemeClr val="accent1"/>
              </a:solidFill>
              <a:effectLst/>
            </a:endParaRP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21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that AI can help make your transformation / copilot adoption community more successful is a new feature we call Intelligent Importer</a:t>
            </a:r>
          </a:p>
          <a:p>
            <a:endParaRPr lang="en-US" dirty="0"/>
          </a:p>
          <a:p>
            <a:r>
              <a:rPr lang="en-US" dirty="0"/>
              <a:t>Intelligent Importer is a really cool generative AI tool which can save you tons of time in generating Q&amp;A or a FAQ out of existing documents. </a:t>
            </a:r>
          </a:p>
          <a:p>
            <a:endParaRPr lang="en-US" dirty="0"/>
          </a:p>
          <a:p>
            <a:r>
              <a:rPr lang="en-US" dirty="0"/>
              <a:t>For example:</a:t>
            </a:r>
          </a:p>
          <a:p>
            <a:r>
              <a:rPr lang="en-US" dirty="0"/>
              <a:t>- You could have a copilot 101 document to help employees get past the basics of using copilot. </a:t>
            </a:r>
          </a:p>
          <a:p>
            <a:r>
              <a:rPr lang="en-US" dirty="0"/>
              <a:t>- You can feed this document into intelligent importer, and it will generate Q&amp;A pairs to add to the community based on the content of the document</a:t>
            </a:r>
          </a:p>
          <a:p>
            <a:r>
              <a:rPr lang="en-US" dirty="0"/>
              <a:t>- From there you can review and edit, and keep the ones you think will be the most helpful and import them into your community </a:t>
            </a:r>
          </a:p>
          <a:p>
            <a:endParaRPr lang="en-US" dirty="0"/>
          </a:p>
          <a:p>
            <a:r>
              <a:rPr lang="en-US" dirty="0"/>
              <a:t>This saves tons of time in getting your community off the ground by pre-seeding it with relevant content tailored to your organization and your specific use cases. </a:t>
            </a:r>
          </a:p>
          <a:p>
            <a:endParaRPr lang="en-US" dirty="0"/>
          </a:p>
          <a:p>
            <a:endParaRPr lang="en-US" dirty="0"/>
          </a:p>
        </p:txBody>
      </p:sp>
      <p:sp>
        <p:nvSpPr>
          <p:cNvPr id="4" name="Slide Number Placeholder 3"/>
          <p:cNvSpPr>
            <a:spLocks noGrp="1"/>
          </p:cNvSpPr>
          <p:nvPr>
            <p:ph type="sldNum" sz="quarter" idx="5"/>
          </p:nvPr>
        </p:nvSpPr>
        <p:spPr/>
        <p:txBody>
          <a:bodyPr/>
          <a:lstStyle/>
          <a:p>
            <a:fld id="{76DCE361-6949-4DBA-BEBA-C35C1FD4FCD8}" type="slidenum">
              <a:rPr lang="en-US" smtClean="0"/>
              <a:t>34</a:t>
            </a:fld>
            <a:endParaRPr lang="en-US"/>
          </a:p>
        </p:txBody>
      </p:sp>
    </p:spTree>
    <p:extLst>
      <p:ext uri="{BB962C8B-B14F-4D97-AF65-F5344CB8AC3E}">
        <p14:creationId xmlns:p14="http://schemas.microsoft.com/office/powerpoint/2010/main" val="1144741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this demo video of the intelligent importer.</a:t>
            </a:r>
          </a:p>
          <a:p>
            <a:endParaRPr lang="en-US" dirty="0">
              <a:cs typeface="Calibri"/>
            </a:endParaRPr>
          </a:p>
          <a:p>
            <a:r>
              <a:rPr lang="en-US" dirty="0">
                <a:cs typeface="Calibri"/>
              </a:rPr>
              <a:t>Intelligent importer:</a:t>
            </a:r>
          </a:p>
          <a:p>
            <a:pPr marL="171450" indent="-171450">
              <a:buFontTx/>
              <a:buChar char="-"/>
            </a:pPr>
            <a:r>
              <a:rPr lang="en-US" dirty="0">
                <a:cs typeface="Calibri"/>
              </a:rPr>
              <a:t>Choose file</a:t>
            </a:r>
          </a:p>
          <a:p>
            <a:pPr marL="171450" indent="-171450">
              <a:buFontTx/>
              <a:buChar char="-"/>
            </a:pPr>
            <a:r>
              <a:rPr lang="en-US" dirty="0">
                <a:cs typeface="Calibri"/>
              </a:rPr>
              <a:t>Review Q&amp;A</a:t>
            </a:r>
          </a:p>
          <a:p>
            <a:pPr marL="171450" indent="-171450">
              <a:buFontTx/>
              <a:buChar char="-"/>
            </a:pPr>
            <a:r>
              <a:rPr lang="en-US" dirty="0">
                <a:cs typeface="Calibri"/>
              </a:rPr>
              <a:t>Edit, Review, Delete</a:t>
            </a:r>
          </a:p>
          <a:p>
            <a:pPr marL="171450" indent="-171450">
              <a:buFontTx/>
              <a:buChar char="-"/>
            </a:pPr>
            <a:r>
              <a:rPr lang="en-US" dirty="0">
                <a:cs typeface="Calibri"/>
              </a:rPr>
              <a:t>Select posts</a:t>
            </a:r>
          </a:p>
          <a:p>
            <a:pPr marL="171450" indent="-171450">
              <a:buFontTx/>
              <a:buChar char="-"/>
            </a:pPr>
            <a:r>
              <a:rPr lang="en-US" dirty="0">
                <a:cs typeface="Calibri"/>
              </a:rPr>
              <a:t>Save </a:t>
            </a:r>
          </a:p>
          <a:p>
            <a:pPr marL="171450" indent="-171450">
              <a:buFontTx/>
              <a:buChar char="-"/>
            </a:pPr>
            <a:r>
              <a:rPr lang="en-US" dirty="0">
                <a:cs typeface="Calibri"/>
              </a:rPr>
              <a:t>Posts are imported with your name and posted to the community</a:t>
            </a:r>
          </a:p>
        </p:txBody>
      </p:sp>
      <p:sp>
        <p:nvSpPr>
          <p:cNvPr id="4" name="Slide Number Placeholder 3"/>
          <p:cNvSpPr>
            <a:spLocks noGrp="1"/>
          </p:cNvSpPr>
          <p:nvPr>
            <p:ph type="sldNum" sz="quarter" idx="5"/>
          </p:nvPr>
        </p:nvSpPr>
        <p:spPr/>
        <p:txBody>
          <a:bodyPr/>
          <a:lstStyle/>
          <a:p>
            <a:fld id="{76DCE361-6949-4DBA-BEBA-C35C1FD4FCD8}" type="slidenum">
              <a:rPr lang="en-US" smtClean="0"/>
              <a:t>35</a:t>
            </a:fld>
            <a:endParaRPr lang="en-US"/>
          </a:p>
        </p:txBody>
      </p:sp>
    </p:spTree>
    <p:extLst>
      <p:ext uri="{BB962C8B-B14F-4D97-AF65-F5344CB8AC3E}">
        <p14:creationId xmlns:p14="http://schemas.microsoft.com/office/powerpoint/2010/main" val="1636052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Reduces</a:t>
            </a:r>
            <a:r>
              <a:rPr lang="en-US" dirty="0"/>
              <a:t> question creation by 45% with related questions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10% better </a:t>
            </a:r>
            <a:r>
              <a:rPr lang="en-US" b="1" dirty="0"/>
              <a:t>Best Answer</a:t>
            </a:r>
            <a:r>
              <a:rPr lang="en-US" dirty="0"/>
              <a:t> rate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Faster</a:t>
            </a:r>
            <a:r>
              <a:rPr lang="en-US" dirty="0"/>
              <a:t> time to answer question by 13 hours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2+ more hours </a:t>
            </a:r>
            <a:r>
              <a:rPr lang="en-US" b="1" dirty="0"/>
              <a:t>saved</a:t>
            </a:r>
            <a:r>
              <a:rPr lang="en-US" dirty="0"/>
              <a:t> per employee</a:t>
            </a:r>
          </a:p>
          <a:p>
            <a:pPr marL="0" indent="0">
              <a:buFont typeface="Arial" panose="020B0604020202020204" pitchFamily="34" charset="0"/>
              <a:buNone/>
            </a:pPr>
            <a:endParaRPr lang="en-US" dirty="0"/>
          </a:p>
          <a:p>
            <a:pPr rtl="0">
              <a:buFont typeface="Arial" panose="020B0604020202020204" pitchFamily="34" charset="0"/>
              <a:buChar char="•"/>
            </a:pPr>
            <a:r>
              <a:rPr lang="en-CA" dirty="0">
                <a:effectLst/>
              </a:rPr>
              <a:t>these people are getting immediate answer to their question</a:t>
            </a:r>
          </a:p>
          <a:p>
            <a:pPr rtl="0">
              <a:buFont typeface="Arial" panose="020B0604020202020204" pitchFamily="34" charset="0"/>
              <a:buChar char="•"/>
            </a:pPr>
            <a:r>
              <a:rPr lang="en-CA" dirty="0">
                <a:effectLst/>
              </a:rPr>
              <a:t>or they are getting closer to an answer and can formulate a better question by gaining adjacent knowledge along the way</a:t>
            </a:r>
          </a:p>
          <a:p>
            <a:pPr rtl="0">
              <a:buFont typeface="Arial" panose="020B0604020202020204" pitchFamily="34" charset="0"/>
              <a:buChar char="•"/>
            </a:pPr>
            <a:r>
              <a:rPr lang="en-CA" dirty="0">
                <a:effectLst/>
              </a:rPr>
              <a:t>And we are saving the time of those who find themselves answering the same question repeatedly</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877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000" dirty="0"/>
              <a:t>Answers in Microsoft Search:</a:t>
            </a:r>
          </a:p>
          <a:p>
            <a:endParaRPr lang="en-CA" sz="2000" dirty="0">
              <a:latin typeface="Calibri"/>
              <a:cs typeface="Calibri"/>
            </a:endParaRPr>
          </a:p>
          <a:p>
            <a:r>
              <a:rPr lang="en-CA" sz="2000" b="1" dirty="0">
                <a:latin typeface="Calibri"/>
                <a:cs typeface="Calibri"/>
              </a:rPr>
              <a:t>In Sharepoint.com</a:t>
            </a:r>
          </a:p>
          <a:p>
            <a:r>
              <a:rPr lang="en-CA" sz="2000" b="1" dirty="0">
                <a:latin typeface="Calibri"/>
                <a:cs typeface="Calibri"/>
              </a:rPr>
              <a:t>Office.com</a:t>
            </a:r>
          </a:p>
          <a:p>
            <a:r>
              <a:rPr lang="en-CA" sz="2000" b="1" dirty="0">
                <a:latin typeface="Calibri"/>
                <a:cs typeface="Calibri"/>
              </a:rPr>
              <a:t>Bing at Work</a:t>
            </a:r>
            <a:endParaRPr lang="en-US" sz="900" b="1" dirty="0">
              <a:latin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Calibri"/>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4226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dirty="0"/>
              <a:t>M365 Chat Copilot (formerly </a:t>
            </a:r>
            <a:r>
              <a:rPr lang="en-CA" dirty="0" err="1"/>
              <a:t>BizChat</a:t>
            </a:r>
            <a:r>
              <a:rPr lang="en-CA" dirty="0"/>
              <a:t>) </a:t>
            </a:r>
          </a:p>
          <a:p>
            <a:pPr rtl="0"/>
            <a:endParaRPr lang="en-CA" dirty="0"/>
          </a:p>
          <a:p>
            <a:pPr rtl="0"/>
            <a:r>
              <a:rPr lang="en-CA" dirty="0"/>
              <a:t>Most question posts from Engage: From Answers, Engage Communities and Storylines. Into Chat Copilot in June . </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7182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CE361-6949-4DBA-BEBA-C35C1FD4FCD8}" type="slidenum">
              <a:rPr lang="en-US" smtClean="0"/>
              <a:t>39</a:t>
            </a:fld>
            <a:endParaRPr lang="en-US"/>
          </a:p>
        </p:txBody>
      </p:sp>
    </p:spTree>
    <p:extLst>
      <p:ext uri="{BB962C8B-B14F-4D97-AF65-F5344CB8AC3E}">
        <p14:creationId xmlns:p14="http://schemas.microsoft.com/office/powerpoint/2010/main" val="2389059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3:48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112859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CE361-6949-4DBA-BEBA-C35C1FD4FCD8}" type="slidenum">
              <a:rPr lang="en-US" smtClean="0"/>
              <a:t>41</a:t>
            </a:fld>
            <a:endParaRPr lang="en-US"/>
          </a:p>
        </p:txBody>
      </p:sp>
    </p:spTree>
    <p:extLst>
      <p:ext uri="{BB962C8B-B14F-4D97-AF65-F5344CB8AC3E}">
        <p14:creationId xmlns:p14="http://schemas.microsoft.com/office/powerpoint/2010/main" val="128080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00" dirty="0">
                <a:effectLst/>
                <a:ea typeface="Calibri" panose="020F0502020204030204" pitchFamily="34" charset="0"/>
                <a:cs typeface="Segoe UI" panose="020B0502040204020203" pitchFamily="34" charset="0"/>
              </a:rPr>
              <a:t>Communities help connect employees across silos, to support business objectives, enhance the employee experience and build a sense of belonging.</a:t>
            </a:r>
            <a:endParaRPr lang="en-US" sz="900" b="1"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dirty="0"/>
              <a:t>There are three “pillars” of Engage that enable you activate employees.</a:t>
            </a: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00" dirty="0">
                <a:effectLst/>
                <a:ea typeface="Calibri" panose="020F0502020204030204" pitchFamily="34" charset="0"/>
                <a:cs typeface="Segoe UI" panose="020B0502040204020203" pitchFamily="34" charset="0"/>
              </a:rPr>
              <a:t>If there’s only one thing I hope you leave with, today, it’s that you can achieve these outcomes </a:t>
            </a:r>
            <a:r>
              <a:rPr lang="en-US" sz="900" i="1" kern="100" dirty="0">
                <a:effectLst/>
                <a:ea typeface="Calibri" panose="020F0502020204030204" pitchFamily="34" charset="0"/>
                <a:cs typeface="Segoe UI" panose="020B0502040204020203" pitchFamily="34" charset="0"/>
              </a:rPr>
              <a:t>without</a:t>
            </a:r>
            <a:r>
              <a:rPr lang="en-US" sz="900" kern="100" dirty="0">
                <a:effectLst/>
                <a:ea typeface="Calibri" panose="020F0502020204030204" pitchFamily="34" charset="0"/>
                <a:cs typeface="Segoe UI" panose="020B0502040204020203" pitchFamily="34" charset="0"/>
              </a:rPr>
              <a:t> having to first drive users to adopt Viva Engage. That’s right—you don’t have to start by changing user behavior. Because what happens in Viva Engage reaches people across Outlook and Teams, and engages them in the flow of their work. They do </a:t>
            </a:r>
            <a:r>
              <a:rPr lang="en-US" sz="900" i="1" kern="100" dirty="0">
                <a:effectLst/>
                <a:ea typeface="Calibri" panose="020F0502020204030204" pitchFamily="34" charset="0"/>
                <a:cs typeface="Segoe UI" panose="020B0502040204020203" pitchFamily="34" charset="0"/>
              </a:rPr>
              <a:t>not</a:t>
            </a:r>
            <a:r>
              <a:rPr lang="en-US" sz="900" i="0" kern="100" dirty="0">
                <a:effectLst/>
                <a:ea typeface="Calibri" panose="020F0502020204030204" pitchFamily="34" charset="0"/>
                <a:cs typeface="Segoe UI" panose="020B0502040204020203" pitchFamily="34" charset="0"/>
              </a:rPr>
              <a:t> have to “go to Engage” to see your communications, for example… your communications reach them in Outlook and Teams. Likewise, they can participate in community discussions and answer questions right from Outlook and Teams.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i="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i="0" kern="100" dirty="0">
                <a:effectLst/>
                <a:ea typeface="Calibri" panose="020F0502020204030204" pitchFamily="34" charset="0"/>
                <a:cs typeface="Segoe UI" panose="020B0502040204020203" pitchFamily="34" charset="0"/>
              </a:rPr>
              <a:t>Engage also is the only tool that lets you achieve these outcomes across organizations. More than 90% of our large customers have more than one production tenant, due to mergers, acquisitions, or governance requirements. Engage embraces all employees, across organizations.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i="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i="0" kern="100" dirty="0">
                <a:effectLst/>
                <a:ea typeface="Calibri" panose="020F0502020204030204" pitchFamily="34" charset="0"/>
                <a:cs typeface="Segoe UI" panose="020B0502040204020203" pitchFamily="34" charset="0"/>
              </a:rPr>
              <a:t>And of course, Engage is part of Microsoft 365, which gives you the security, compliance and privacy you need for an org-wide communications platform; as well as powerful new AI tools to amplify your effectiveness across all three of these outcomes.</a:t>
            </a: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00" dirty="0">
                <a:effectLst/>
                <a:ea typeface="Calibri" panose="020F0502020204030204" pitchFamily="34" charset="0"/>
                <a:cs typeface="Segoe UI" panose="020B0502040204020203" pitchFamily="34" charset="0"/>
              </a:rPr>
              <a:t>Many of you have already been using Yammer, and now Viva Engage, to support communities such as employee resource groups and communities of practice where people can share knowledge. We’ll touch on these pillars later, and you’ll see just how much we’ve invested to increase the value of these pillars for your organization.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00" dirty="0">
                <a:effectLst/>
                <a:ea typeface="Calibri" panose="020F0502020204030204" pitchFamily="34" charset="0"/>
                <a:cs typeface="Segoe UI" panose="020B0502040204020203" pitchFamily="34" charset="0"/>
              </a:rPr>
              <a:t>But we’re going to start with leaders and communicators, where we made the most investments over the last year or so.</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729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kern="100">
                <a:effectLst/>
                <a:ea typeface="Calibri" panose="020F0502020204030204" pitchFamily="34" charset="0"/>
                <a:cs typeface="Segoe UI" panose="020B0502040204020203" pitchFamily="34" charset="0"/>
              </a:rPr>
              <a:t>Communities can be created in both a ‘bottoms-up’, crowdsourced manner or intentionally, in a top-down manner.  The most effective organizations have a clear strategy on the types of communities they want to intentionally foster while enabling employees to build communities that help further their own professional and personal interests.  Let me share with you some of the community types that both Microsoft and our customers have found well-suited to Engage.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Segoe UI" panose="020B0502040204020203" pitchFamily="34" charset="0"/>
              </a:rPr>
              <a:t>I think of support and shared services both as a place for sharing info and for employees to come and ask questions. Things like Tech Connect and </a:t>
            </a:r>
            <a:r>
              <a:rPr lang="en-US" sz="900" err="1">
                <a:effectLst/>
                <a:latin typeface="Segoe UI" panose="020B0502040204020203" pitchFamily="34" charset="0"/>
              </a:rPr>
              <a:t>MSTravel</a:t>
            </a:r>
            <a:r>
              <a:rPr lang="en-US" sz="900">
                <a:effectLst/>
                <a:latin typeface="Segoe UI" panose="020B0502040204020203" pitchFamily="34" charset="0"/>
              </a:rPr>
              <a:t> in Microsoft are good examples. Are you ok with me changing this to focus on getting help and support from experts across the company?</a:t>
            </a:r>
            <a:endParaRPr lang="en-US" sz="900">
              <a:effectLst/>
              <a:latin typeface="Arial" panose="020B0604020202020204" pitchFamily="34" charset="0"/>
            </a:endParaRPr>
          </a:p>
          <a:p>
            <a:endParaRPr lang="en-US" sz="900">
              <a:effectLst/>
              <a:latin typeface="Segoe UI" panose="020B0502040204020203" pitchFamily="34" charset="0"/>
            </a:endParaRPr>
          </a:p>
          <a:p>
            <a:r>
              <a:rPr lang="en-US" sz="900">
                <a:effectLst/>
                <a:latin typeface="Segoe UI" panose="020B0502040204020203" pitchFamily="34" charset="0"/>
              </a:rPr>
              <a:t>Frame communities of practice around specific practices, not just asking questions. Communities of practice help employees learn from one another and connect across silos for innovation and process improvement</a:t>
            </a:r>
            <a:endParaRPr lang="en-US" sz="800" i="0" kern="100">
              <a:effectLst/>
              <a:ea typeface="Calibri" panose="020F0502020204030204" pitchFamily="34" charset="0"/>
              <a:cs typeface="Segoe UI" panose="020B0502040204020203" pitchFamily="34" charset="0"/>
            </a:endParaRPr>
          </a:p>
          <a:p>
            <a:endParaRPr lang="en-US" sz="900" i="0" kern="1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603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417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i="0" kern="100" dirty="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372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117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3:48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9099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4.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7.xml"/><Relationship Id="rId4" Type="http://schemas.openxmlformats.org/officeDocument/2006/relationships/image" Target="../media/image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20.xml"/><Relationship Id="rId4" Type="http://schemas.openxmlformats.org/officeDocument/2006/relationships/image" Target="../media/image1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hemeOverride" Target="../theme/themeOverride2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hemeOverride" Target="../theme/themeOverride2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hemeOverride" Target="../theme/themeOverride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25.xml"/><Relationship Id="rId4" Type="http://schemas.openxmlformats.org/officeDocument/2006/relationships/image" Target="../media/image3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pic>
        <p:nvPicPr>
          <p:cNvPr id="8" name="Graphic 7">
            <a:extLst>
              <a:ext uri="{FF2B5EF4-FFF2-40B4-BE49-F238E27FC236}">
                <a16:creationId xmlns:a16="http://schemas.microsoft.com/office/drawing/2014/main" id="{4E934C3E-A69C-7FB2-EF54-2B8B03E9929B}"/>
              </a:ext>
            </a:extLst>
          </p:cNvPr>
          <p:cNvPicPr>
            <a:picLocks noChangeAspect="1"/>
          </p:cNvPicPr>
          <p:nvPr userDrawn="1"/>
        </p:nvPicPr>
        <p:blipFill rotWithShape="1">
          <a:blip r:embed="rId4">
            <a:alphaModFix amt="58000"/>
            <a:extLst>
              <a:ext uri="{96DAC541-7B7A-43D3-8B79-37D633B846F1}">
                <asvg:svgBlip xmlns:asvg="http://schemas.microsoft.com/office/drawing/2016/SVG/main" r:embed="rId5"/>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5"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1488354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6053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Layou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34399"/>
      </p:ext>
    </p:extLst>
  </p:cSld>
  <p:clrMapOvr>
    <a:masterClrMapping/>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615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Layou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2"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6592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p15:clr>
            <a:srgbClr val="5ACBF0"/>
          </p15:clr>
        </p15:guide>
        <p15:guide id="5" pos="4024">
          <p15:clr>
            <a:srgbClr val="5ACBF0"/>
          </p15:clr>
        </p15:guide>
        <p15:guide id="6" pos="384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035650"/>
      </p:ext>
    </p:extLst>
  </p:cSld>
  <p:clrMapOvr>
    <a:masterClrMapping/>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Conten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70201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Content with Subheads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4"/>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0"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4"/>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989636"/>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p15:clr>
            <a:srgbClr val="5ACBF0"/>
          </p15:clr>
        </p15:guide>
        <p15:guide id="4" pos="8411">
          <p15:clr>
            <a:srgbClr val="5ACBF0"/>
          </p15:clr>
        </p15:guide>
        <p15:guide id="5" pos="9258">
          <p15:clr>
            <a:srgbClr val="5ACBF0"/>
          </p15:clr>
        </p15:guide>
        <p15:guide id="8" pos="3651">
          <p15:clr>
            <a:srgbClr val="5ACBF0"/>
          </p15:clr>
        </p15:guide>
        <p15:guide id="9" pos="4032">
          <p15:clr>
            <a:srgbClr val="5ACBF0"/>
          </p15:clr>
        </p15:guide>
        <p15:guide id="10" pos="3840">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491735"/>
      </p:ext>
    </p:extLst>
  </p:cSld>
  <p:clrMapOvr>
    <a:masterClrMapping/>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504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199" y="2283114"/>
            <a:ext cx="3398839"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5"/>
            <a:ext cx="3401568" cy="62190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5"/>
            <a:ext cx="3397822" cy="1384995"/>
          </a:xfrm>
        </p:spPr>
        <p:txBody>
          <a:bodyPr wrap="square">
            <a:spAutoFit/>
          </a:bodyPr>
          <a:lstStyle>
            <a:lvl1pPr marL="0" indent="0">
              <a:defRPr lang="en-US" sz="1800" dirty="0"/>
            </a:lvl1pPr>
            <a:lvl2pPr marL="173038" indent="0">
              <a:defRPr lang="en-US" sz="1600" dirty="0"/>
            </a:lvl2pPr>
            <a:lvl3pPr marL="342900" indent="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5925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p15:clr>
            <a:srgbClr val="5ACBF0"/>
          </p15:clr>
        </p15:guide>
        <p15:guide id="7" pos="2768">
          <p15:clr>
            <a:srgbClr val="5ACBF0"/>
          </p15:clr>
        </p15:guide>
        <p15:guide id="9" pos="4909">
          <p15:clr>
            <a:srgbClr val="5ACBF0"/>
          </p15:clr>
        </p15:guide>
        <p15:guide id="10" pos="5171">
          <p15:clr>
            <a:srgbClr val="5ACBF0"/>
          </p15:clr>
        </p15:guide>
        <p15:guide id="12" orient="horz" pos="1436">
          <p15:clr>
            <a:srgbClr val="5ACBF0"/>
          </p15:clr>
        </p15:guide>
        <p15:guide id="13" pos="384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252331"/>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Column Layou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591994"/>
      </p:ext>
    </p:extLst>
  </p:cSld>
  <p:clrMapOvr>
    <a:masterClrMapping/>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Column Layou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939625"/>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6"/>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85580"/>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p15:clr>
            <a:srgbClr val="5ACBF0"/>
          </p15:clr>
        </p15:guide>
        <p15:guide id="7" pos="3932">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guide id="13" pos="2151">
          <p15:clr>
            <a:srgbClr val="5ACBF0"/>
          </p15:clr>
        </p15:guide>
        <p15:guide id="14" pos="1965">
          <p15:clr>
            <a:srgbClr val="5ACBF0"/>
          </p15:clr>
        </p15:guide>
        <p15:guide id="15" pos="5529">
          <p15:clr>
            <a:srgbClr val="5ACBF0"/>
          </p15:clr>
        </p15:guide>
        <p15:guide id="16" pos="571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0236822"/>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07662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5289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 Design">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DBC7AC-0295-A489-5EB8-70DA0FCC22CF}"/>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982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50">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7807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naviga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a:xfrm>
            <a:off x="-1" y="775902"/>
            <a:ext cx="12188952" cy="830997"/>
          </a:xfrm>
          <a:solidFill>
            <a:schemeClr val="bg1">
              <a:lumMod val="95000"/>
            </a:schemeClr>
          </a:solidFill>
        </p:spPr>
        <p:txBody>
          <a:bodyPr lIns="585216" tIns="137160" rIns="585216" bIns="137160" anchor="ctr" anchorCtr="0"/>
          <a:lstStyle>
            <a:lvl1pPr>
              <a:defRPr>
                <a:solidFill>
                  <a:schemeClr val="tx1">
                    <a:lumMod val="50000"/>
                    <a:lumOff val="50000"/>
                  </a:schemeClr>
                </a:solidFill>
              </a:defRPr>
            </a:lvl1pPr>
          </a:lstStyle>
          <a:p>
            <a:r>
              <a:rPr lang="en-US"/>
              <a:t>Click to edit Master title style</a:t>
            </a:r>
          </a:p>
        </p:txBody>
      </p:sp>
      <p:sp>
        <p:nvSpPr>
          <p:cNvPr id="3" name="Rectangle 2">
            <a:extLst>
              <a:ext uri="{FF2B5EF4-FFF2-40B4-BE49-F238E27FC236}">
                <a16:creationId xmlns:a16="http://schemas.microsoft.com/office/drawing/2014/main" id="{0DDD651F-EAEC-C6F6-A7EA-4EB53396FA56}"/>
              </a:ext>
            </a:extLst>
          </p:cNvPr>
          <p:cNvSpPr/>
          <p:nvPr userDrawn="1"/>
        </p:nvSpPr>
        <p:spPr>
          <a:xfrm>
            <a:off x="0" y="6063038"/>
            <a:ext cx="12192000"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Microsoft Viva - Engage Squared">
            <a:extLst>
              <a:ext uri="{FF2B5EF4-FFF2-40B4-BE49-F238E27FC236}">
                <a16:creationId xmlns:a16="http://schemas.microsoft.com/office/drawing/2014/main" id="{1745CD88-41F0-23F5-23A0-39E17C48D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512447" y="6209158"/>
            <a:ext cx="562130" cy="5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52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5113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0792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3927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127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964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Viva - Colorful">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2604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606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Desig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60ED1A-9C53-26A6-9207-8D22DF1386D6}"/>
              </a:ext>
            </a:extLst>
          </p:cNvPr>
          <p:cNvPicPr>
            <a:picLocks noChangeAspect="1"/>
          </p:cNvPicPr>
          <p:nvPr userDrawn="1"/>
        </p:nvPicPr>
        <p:blipFill rotWithShape="1">
          <a:blip r:embed="rId3">
            <a:alphaModFix amt="15000"/>
            <a:extLst>
              <a:ext uri="{96DAC541-7B7A-43D3-8B79-37D633B846F1}">
                <asvg:svgBlip xmlns:asvg="http://schemas.microsoft.com/office/drawing/2016/SVG/main" r:embed="rId4"/>
              </a:ext>
            </a:extLst>
          </a:blip>
          <a:srcRect t="-7638" r="16394" b="21133"/>
          <a:stretch/>
        </p:blipFill>
        <p:spPr>
          <a:xfrm>
            <a:off x="6306651" y="619633"/>
            <a:ext cx="5882302" cy="6238368"/>
          </a:xfrm>
          <a:prstGeom prst="rect">
            <a:avLst/>
          </a:prstGeom>
        </p:spPr>
      </p:pic>
    </p:spTree>
    <p:extLst>
      <p:ext uri="{BB962C8B-B14F-4D97-AF65-F5344CB8AC3E}">
        <p14:creationId xmlns:p14="http://schemas.microsoft.com/office/powerpoint/2010/main" val="503271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1451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81445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mall title -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547723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40327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ature slide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17732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08"/>
            <a:ext cx="11027664"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4609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Device Three Colum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6"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1"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2"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0" y="1434370"/>
            <a:ext cx="3127771" cy="1566904"/>
          </a:xfrm>
        </p:spPr>
        <p:txBody>
          <a:bodyPr wrap="square">
            <a:spAutoFit/>
          </a:bodyPr>
          <a:lstStyle>
            <a:lvl1pPr marL="0" indent="0">
              <a:lnSpc>
                <a:spcPct val="130000"/>
              </a:lnSpc>
              <a:spcBef>
                <a:spcPts val="0"/>
              </a:spcBef>
              <a:buNone/>
              <a:defRPr sz="1600"/>
            </a:lvl1pPr>
            <a:lvl2pPr marL="228600" indent="0">
              <a:lnSpc>
                <a:spcPct val="130000"/>
              </a:lnSpc>
              <a:spcBef>
                <a:spcPts val="0"/>
              </a:spcBef>
              <a:buNone/>
              <a:defRPr sz="1600"/>
            </a:lvl2pPr>
            <a:lvl3pPr marL="457200" indent="0">
              <a:lnSpc>
                <a:spcPct val="130000"/>
              </a:lnSpc>
              <a:spcBef>
                <a:spcPts val="0"/>
              </a:spcBef>
              <a:buNone/>
              <a:defRPr sz="1600"/>
            </a:lvl3pPr>
            <a:lvl4pPr marL="685800" indent="0">
              <a:lnSpc>
                <a:spcPct val="130000"/>
              </a:lnSpc>
              <a:spcBef>
                <a:spcPts val="0"/>
              </a:spcBef>
              <a:buNone/>
              <a:defRPr sz="1600"/>
            </a:lvl4pPr>
            <a:lvl5pPr marL="914400"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32570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bile Device Three Column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6"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1"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2"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0" y="1434370"/>
            <a:ext cx="3127771" cy="1566904"/>
          </a:xfrm>
        </p:spPr>
        <p:txBody>
          <a:bodyPr wrap="square">
            <a:spAutoFit/>
          </a:bodyPr>
          <a:lstStyle>
            <a:lvl1pPr marL="0" indent="0">
              <a:lnSpc>
                <a:spcPct val="130000"/>
              </a:lnSpc>
              <a:spcBef>
                <a:spcPts val="0"/>
              </a:spcBef>
              <a:buNone/>
              <a:defRPr sz="1600"/>
            </a:lvl1pPr>
            <a:lvl2pPr marL="228600" indent="0">
              <a:lnSpc>
                <a:spcPct val="130000"/>
              </a:lnSpc>
              <a:spcBef>
                <a:spcPts val="0"/>
              </a:spcBef>
              <a:buNone/>
              <a:defRPr sz="1600"/>
            </a:lvl2pPr>
            <a:lvl3pPr marL="457200" indent="0">
              <a:lnSpc>
                <a:spcPct val="130000"/>
              </a:lnSpc>
              <a:spcBef>
                <a:spcPts val="0"/>
              </a:spcBef>
              <a:buNone/>
              <a:defRPr sz="1600"/>
            </a:lvl3pPr>
            <a:lvl4pPr marL="685800" indent="0">
              <a:lnSpc>
                <a:spcPct val="130000"/>
              </a:lnSpc>
              <a:spcBef>
                <a:spcPts val="0"/>
              </a:spcBef>
              <a:buNone/>
              <a:defRPr sz="1600"/>
            </a:lvl4pPr>
            <a:lvl5pPr marL="914400"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860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oadmap">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7"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39368345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y-side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458787"/>
            <a:ext cx="11024172" cy="553998"/>
          </a:xfrm>
        </p:spPr>
        <p:txBody>
          <a:bodyPr wrap="square" anchor="t">
            <a:sp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019300"/>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6002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16002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98B70CA-1A3C-E5AD-76A1-08C067576C77}"/>
              </a:ext>
            </a:extLst>
          </p:cNvPr>
          <p:cNvSpPr>
            <a:spLocks noGrp="1"/>
          </p:cNvSpPr>
          <p:nvPr>
            <p:ph type="body" sz="quarter" idx="12"/>
          </p:nvPr>
        </p:nvSpPr>
        <p:spPr>
          <a:xfrm>
            <a:off x="584200" y="2019300"/>
            <a:ext cx="3182113" cy="3959226"/>
          </a:xfrm>
        </p:spPr>
        <p:txBody>
          <a:bodyPr anchor="t"/>
          <a:lstStyle>
            <a:lvl1pPr marL="0" indent="0">
              <a:spcAft>
                <a:spcPts val="800"/>
              </a:spcAft>
              <a:buNone/>
              <a:defRPr/>
            </a:lvl1pPr>
          </a:lstStyle>
          <a:p>
            <a:pPr lvl="0"/>
            <a:r>
              <a:rPr lang="en-US"/>
              <a:t>Click to edit Master text styles</a:t>
            </a:r>
          </a:p>
        </p:txBody>
      </p:sp>
    </p:spTree>
    <p:extLst>
      <p:ext uri="{BB962C8B-B14F-4D97-AF65-F5344CB8AC3E}">
        <p14:creationId xmlns:p14="http://schemas.microsoft.com/office/powerpoint/2010/main" val="9643031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82191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582042" y="2941444"/>
            <a:ext cx="9356441" cy="609345"/>
          </a:xfrm>
          <a:noFill/>
        </p:spPr>
        <p:txBody>
          <a:bodyPr wrap="square" lIns="0" tIns="0" rIns="0" bIns="0" anchor="b" anchorCtr="0">
            <a:spAutoFit/>
          </a:bodyPr>
          <a:lstStyle>
            <a:lvl1pPr marL="155447" indent="-155447"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mn-lt"/>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78275"/>
            <a:ext cx="9144000"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1" y="4277369"/>
            <a:ext cx="9144000"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267783907"/>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6" y="2941391"/>
            <a:ext cx="6917075" cy="609398"/>
          </a:xfrm>
          <a:noFill/>
        </p:spPr>
        <p:txBody>
          <a:bodyPr vert="horz" wrap="square" lIns="0" tIns="0" rIns="0" bIns="0" rtlCol="0" anchor="b" anchorCtr="0">
            <a:spAutoFit/>
          </a:bodyPr>
          <a:lstStyle>
            <a:lvl1pPr marL="173736" indent="-173736">
              <a:defRPr lang="en-US" sz="4400" dirty="0">
                <a:latin typeface="+mn-lt"/>
                <a:cs typeface="Segoe UI Semilight" panose="020B0402040204020203" pitchFamily="34" charset="0"/>
              </a:defRPr>
            </a:lvl1pPr>
          </a:lstStyle>
          <a:p>
            <a:pPr marL="155447" lvl="0" indent="-155447">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1"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1"/>
            <a:ext cx="669993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5"/>
            <a:ext cx="6699933"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02396605"/>
      </p:ext>
    </p:extLst>
  </p:cSld>
  <p:clrMapOvr>
    <a:masterClrMapping/>
  </p:clrMapOvr>
  <p:transition>
    <p:fade/>
  </p:transition>
  <p:hf hdr="0" dt="0"/>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th photo 2">
    <p:bg>
      <p:bgRef idx="1001">
        <a:schemeClr val="bg1"/>
      </p:bgRef>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3" y="586071"/>
            <a:ext cx="1885696" cy="292608"/>
          </a:xfrm>
          <a:prstGeom prst="rect">
            <a:avLst/>
          </a:prstGeom>
        </p:spPr>
      </p:pic>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5" y="1"/>
            <a:ext cx="6865937" cy="6857999"/>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3" name="Title 1">
            <a:extLst>
              <a:ext uri="{FF2B5EF4-FFF2-40B4-BE49-F238E27FC236}">
                <a16:creationId xmlns:a16="http://schemas.microsoft.com/office/drawing/2014/main" id="{97F68432-BFB4-CBB1-6362-2045D234F7DB}"/>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4641481C-ACBD-F9B2-3052-531F9CAB3BC7}"/>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FE59B849-FCC2-1396-B73E-B058C1C857D8}"/>
              </a:ext>
            </a:extLst>
          </p:cNvPr>
          <p:cNvSpPr>
            <a:spLocks noGrp="1"/>
          </p:cNvSpPr>
          <p:nvPr>
            <p:ph type="body" sz="quarter" idx="14"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307750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3" name="Title 1">
            <a:extLst>
              <a:ext uri="{FF2B5EF4-FFF2-40B4-BE49-F238E27FC236}">
                <a16:creationId xmlns:a16="http://schemas.microsoft.com/office/drawing/2014/main" id="{DBC725F5-FF86-E48B-435F-4CBDC7D774C0}"/>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11BAE5FA-5475-88BE-86EC-41516B51B3F9}"/>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EAED6833-A979-6AF6-DDE0-7EFAEA9637A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3813918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0"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3937940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6" orient="horz" pos="2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102196"/>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by-side - Viva">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2B38F-C436-BD8B-652C-53C4C4B80FC0}"/>
              </a:ext>
            </a:extLst>
          </p:cNvPr>
          <p:cNvSpPr/>
          <p:nvPr userDrawn="1"/>
        </p:nvSpPr>
        <p:spPr bwMode="auto">
          <a:xfrm>
            <a:off x="0" y="0"/>
            <a:ext cx="3581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6" y="3094453"/>
            <a:ext cx="2372425" cy="669094"/>
          </a:xfrm>
          <a:noFill/>
        </p:spPr>
        <p:txBody>
          <a:bodyPr vert="horz" wrap="square" lIns="0" tIns="0" rIns="0" bIns="0" rtlCol="0" anchor="ctr" anchorCtr="0">
            <a:spAutoFit/>
          </a:bodyPr>
          <a:lstStyle>
            <a:lvl1pPr algn="l" defTabSz="932736" rtl="0" eaLnBrk="1" latinLnBrk="0" hangingPunct="1">
              <a:lnSpc>
                <a:spcPct val="90000"/>
              </a:lnSpc>
              <a:spcBef>
                <a:spcPct val="0"/>
              </a:spcBef>
              <a:buNone/>
              <a:defRPr lang="en-US" sz="48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6" y="2622399"/>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892331"/>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pos="5151">
          <p15:clr>
            <a:srgbClr val="FBAE40"/>
          </p15:clr>
        </p15:guide>
        <p15:guide id="2" pos="4291">
          <p15:clr>
            <a:srgbClr val="FBAE40"/>
          </p15:clr>
        </p15:guide>
        <p15:guide id="3" pos="600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736"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37226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36"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0" y="3429000"/>
            <a:ext cx="11022259" cy="675570"/>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209446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798803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632750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617336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00305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667000" y="-208280"/>
            <a:ext cx="9170780" cy="3568413"/>
          </a:xfrm>
          <a:prstGeom prst="rect">
            <a:avLst/>
          </a:prstGeom>
          <a:noFill/>
        </p:spPr>
        <p:txBody>
          <a:bodyPr wrap="none" lIns="0" tIns="0" rIns="0" bIns="0" rtlCol="0">
            <a:spAutoFit/>
          </a:bodyPr>
          <a:lstStyle/>
          <a:p>
            <a:pPr lvl="0" algn="l" defTabSz="932736" rtl="0" eaLnBrk="1" latinLnBrk="0" hangingPunct="1">
              <a:lnSpc>
                <a:spcPct val="90000"/>
              </a:lnSpc>
              <a:spcBef>
                <a:spcPct val="0"/>
              </a:spcBef>
              <a:buNone/>
            </a:pPr>
            <a:r>
              <a:rPr lang="en-US" sz="25600"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935386"/>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932582"/>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2718229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 Viva">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1" y="3962401"/>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5"/>
            <a:ext cx="9144000"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131626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1" y="3962401"/>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5"/>
            <a:ext cx="9144000"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1533522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4743"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22998"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1145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1216"/>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906310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716406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664929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936959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30381225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3822266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7208798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97013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55762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3"/>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4"/>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927297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27664" cy="1612749"/>
          </a:xfrm>
        </p:spPr>
        <p:txBody>
          <a:bodyPr wrap="square">
            <a:spAutoFit/>
          </a:bodyPr>
          <a:lstStyle>
            <a:lvl1pPr marL="0" indent="0">
              <a:buNone/>
              <a:defRPr>
                <a:solidFill>
                  <a:schemeClr val="tx1"/>
                </a:solidFill>
              </a:defRPr>
            </a:lvl1pPr>
            <a:lvl2pPr marL="0" indent="0">
              <a:buNone/>
              <a:defRPr>
                <a:solidFill>
                  <a:schemeClr val="accent3"/>
                </a:solidFill>
              </a:defRPr>
            </a:lvl2pPr>
            <a:lvl3pPr marL="228600" indent="0">
              <a:buNone/>
              <a:defRPr>
                <a:solidFill>
                  <a:schemeClr val="accent3"/>
                </a:solidFill>
              </a:defRPr>
            </a:lvl3pPr>
            <a:lvl4pPr marL="457200" indent="0">
              <a:buNone/>
              <a:defRPr>
                <a:solidFill>
                  <a:schemeClr val="accent3"/>
                </a:solidFill>
              </a:defRPr>
            </a:lvl4pPr>
            <a:lvl5pPr marL="685800"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0721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3"/>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4"/>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5"/>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856735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filmstrip photo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20436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3"/>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4"/>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5"/>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6"/>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18963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vert="horz" wrap="square" lIns="0" tIns="0" rIns="0" bIns="0" rtlCol="0" anchor="ctr" anchorCtr="1">
            <a:spAutoFit/>
          </a:bodyPr>
          <a:lstStyle>
            <a:lvl1pPr>
              <a:defRPr lang="en-US" dirty="0"/>
            </a:lvl1pPr>
          </a:lstStyle>
          <a:p>
            <a:pPr lvl="0" algn="ctr"/>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74148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41488"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36509"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136509"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80286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Segoe UI Light"/>
                <a:cs typeface="Segoe UI Light"/>
              </a:rPr>
              <a:t>Microsoft Confidential</a:t>
            </a:r>
          </a:p>
          <a:p>
            <a:pPr lvl="0">
              <a:spcBef>
                <a:spcPts val="0"/>
              </a:spcBef>
              <a:defRPr/>
            </a:pPr>
            <a:r>
              <a:rPr lang="en-US" sz="4080" i="1">
                <a:solidFill>
                  <a:schemeClr val="tx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861711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3510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899">
          <p15:clr>
            <a:srgbClr val="A4A3A4"/>
          </p15:clr>
        </p15:guide>
        <p15:guide id="28" orient="horz" pos="905">
          <p15:clr>
            <a:srgbClr val="5ACBF0"/>
          </p15:clr>
        </p15:guide>
        <p15:guide id="29" orient="horz" pos="1271">
          <p15:clr>
            <a:srgbClr val="5ACBF0"/>
          </p15:clr>
        </p15:guide>
        <p15:guide id="30" orient="horz" pos="286">
          <p15:clr>
            <a:srgbClr val="5ACBF0"/>
          </p15:clr>
        </p15:guide>
        <p15:guide id="31" orient="horz" pos="816">
          <p15:clr>
            <a:srgbClr val="5ACBF0"/>
          </p15:clr>
        </p15:guide>
        <p15:guide id="32" orient="horz" pos="365">
          <p15:clr>
            <a:srgbClr val="C35EA4"/>
          </p15:clr>
        </p15:guide>
        <p15:guide id="33" orient="horz" pos="186">
          <p15:clr>
            <a:srgbClr val="A4A3A4"/>
          </p15:clr>
        </p15:guide>
        <p15:guide id="34" orient="horz" pos="2161">
          <p15:clr>
            <a:srgbClr val="C35EA4"/>
          </p15:clr>
        </p15:guide>
        <p15:guide id="35" orient="horz" pos="3955">
          <p15:clr>
            <a:srgbClr val="C35EA4"/>
          </p15:clr>
        </p15:guide>
        <p15:guide id="36" orient="horz" pos="4137">
          <p15:clr>
            <a:srgbClr val="A4A3A4"/>
          </p15:clr>
        </p15:guide>
        <p15:guide id="37" pos="784">
          <p15:clr>
            <a:srgbClr val="A4A3A4"/>
          </p15:clr>
        </p15:guide>
        <p15:guide id="38" pos="368">
          <p15:clr>
            <a:srgbClr val="C35EA4"/>
          </p15:clr>
        </p15:guide>
        <p15:guide id="39" pos="7494">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28708795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through">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96001" y="1265319"/>
            <a:ext cx="5513388" cy="1246495"/>
          </a:xfrm>
        </p:spPr>
        <p:txBody>
          <a:bodyPr wrap="square">
            <a:spAutoFit/>
          </a:bodyPr>
          <a:lstStyle>
            <a:lvl1pPr marL="0" indent="0">
              <a:spcBef>
                <a:spcPts val="1200"/>
              </a:spcBef>
              <a:buNone/>
              <a:defRPr sz="2000">
                <a:latin typeface="+mj-lt"/>
              </a:defRPr>
            </a:lvl1pPr>
            <a:lvl2pPr marL="0" indent="0">
              <a:spcBef>
                <a:spcPts val="600"/>
              </a:spcBef>
              <a:buNone/>
              <a:defRPr sz="1800">
                <a:latin typeface="+mn-lt"/>
              </a:defRPr>
            </a:lvl2pPr>
            <a:lvl3pPr marL="0" indent="0">
              <a:spcBef>
                <a:spcPts val="0"/>
              </a:spcBef>
              <a:buNone/>
              <a:defRPr sz="1600">
                <a:latin typeface="+mn-lt"/>
              </a:defRPr>
            </a:lvl3pPr>
            <a:lvl4pPr marL="0" indent="0">
              <a:spcBef>
                <a:spcPts val="0"/>
              </a:spcBef>
              <a:buNone/>
              <a:defRPr sz="1200">
                <a:latin typeface="+mn-lt"/>
              </a:defRPr>
            </a:lvl4pPr>
            <a:lvl5pPr marL="0" indent="0">
              <a:spcBef>
                <a:spcPts val="0"/>
              </a:spcBef>
              <a:buNone/>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84CEF2B-96E9-84E4-F45C-F08D8D336EFA}"/>
              </a:ext>
            </a:extLst>
          </p:cNvPr>
          <p:cNvSpPr>
            <a:spLocks noGrp="1"/>
          </p:cNvSpPr>
          <p:nvPr>
            <p:ph type="title" hasCustomPrompt="1"/>
          </p:nvPr>
        </p:nvSpPr>
        <p:spPr>
          <a:xfrm>
            <a:off x="6096000" y="458203"/>
            <a:ext cx="5513387" cy="553998"/>
          </a:xfrm>
        </p:spPr>
        <p:txBody>
          <a:bodyPr/>
          <a:lstStyle>
            <a:lvl1pPr>
              <a:defRPr/>
            </a:lvl1pPr>
          </a:lstStyle>
          <a:p>
            <a:r>
              <a:rPr lang="en-US"/>
              <a:t>Title</a:t>
            </a:r>
          </a:p>
        </p:txBody>
      </p:sp>
    </p:spTree>
    <p:extLst>
      <p:ext uri="{BB962C8B-B14F-4D97-AF65-F5344CB8AC3E}">
        <p14:creationId xmlns:p14="http://schemas.microsoft.com/office/powerpoint/2010/main" val="3024760386"/>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F6DDB47-4C58-473B-B65D-46211643A1B8}"/>
              </a:ext>
            </a:extLst>
          </p:cNvPr>
          <p:cNvSpPr>
            <a:spLocks noGrp="1"/>
          </p:cNvSpPr>
          <p:nvPr>
            <p:ph type="title"/>
          </p:nvPr>
        </p:nvSpPr>
        <p:spPr>
          <a:xfrm>
            <a:off x="588265" y="199748"/>
            <a:ext cx="11018521" cy="553998"/>
          </a:xfrm>
        </p:spPr>
        <p:txBody>
          <a:bodyPr>
            <a:spAutoFit/>
          </a:bodyPr>
          <a:lstStyle>
            <a:lvl1pPr algn="ctr">
              <a:defRPr/>
            </a:lvl1pPr>
          </a:lstStyle>
          <a:p>
            <a:r>
              <a:rPr lang="en-US"/>
              <a:t>Click to edit Master title style</a:t>
            </a:r>
          </a:p>
        </p:txBody>
      </p:sp>
    </p:spTree>
    <p:extLst>
      <p:ext uri="{BB962C8B-B14F-4D97-AF65-F5344CB8AC3E}">
        <p14:creationId xmlns:p14="http://schemas.microsoft.com/office/powerpoint/2010/main" val="2156504836"/>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5334002"/>
            <a:ext cx="4892041"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6" y="5334002"/>
            <a:ext cx="4892041"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286946326"/>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8802">
          <p15:clr>
            <a:srgbClr val="5ACBF0"/>
          </p15:clr>
        </p15:guide>
        <p15:guide id="6" pos="8878">
          <p15:clr>
            <a:srgbClr val="5ACBF0"/>
          </p15:clr>
        </p15:guide>
        <p15:guide id="11" pos="4394">
          <p15:clr>
            <a:srgbClr val="5ACBF0"/>
          </p15:clr>
        </p15:guide>
        <p15:guide id="12" pos="13275">
          <p15:clr>
            <a:srgbClr val="5ACBF0"/>
          </p15:clr>
        </p15:guide>
        <p15:guide id="13" orient="horz" pos="3360">
          <p15:clr>
            <a:srgbClr val="5ACBF0"/>
          </p15:clr>
        </p15:guide>
        <p15:guide id="14" orient="horz">
          <p15:clr>
            <a:srgbClr val="5ACBF0"/>
          </p15:clr>
        </p15:guide>
        <p15:guide id="15" pos="7940">
          <p15:clr>
            <a:srgbClr val="5ACBF0"/>
          </p15:clr>
        </p15:guide>
        <p15:guide id="16" pos="9729">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4" y="458203"/>
            <a:ext cx="11027664"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420363"/>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4"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767671303"/>
      </p:ext>
    </p:extLst>
  </p:cSld>
  <p:clrMapOvr>
    <a:masterClrMapping/>
  </p:clrMapOvr>
  <p:transition>
    <p:fade/>
  </p:transition>
  <p:hf hd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5883">
          <p15:clr>
            <a:srgbClr val="5ACBF0"/>
          </p15:clr>
        </p15:guide>
        <p15:guide id="7" pos="6313">
          <p15:clr>
            <a:srgbClr val="5ACBF0"/>
          </p15:clr>
        </p15:guide>
        <p15:guide id="8" pos="11356">
          <p15:clr>
            <a:srgbClr val="5ACBF0"/>
          </p15:clr>
        </p15:guide>
        <p15:guide id="9" pos="11786">
          <p15:clr>
            <a:srgbClr val="5ACBF0"/>
          </p15:clr>
        </p15:guide>
        <p15:guide id="10" orient="horz" pos="346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5" y="1435100"/>
            <a:ext cx="5211763"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2" y="1435100"/>
            <a:ext cx="5219701"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5"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501475981"/>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8420">
          <p15:clr>
            <a:srgbClr val="5ACBF0"/>
          </p15:clr>
        </p15:guide>
        <p15:guide id="5" pos="925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5403-D51D-A5C7-6862-AA05D1CCB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84D28-3948-F84E-A311-3886E9821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F7129-2626-D988-DE0C-9F2B4B659691}"/>
              </a:ext>
            </a:extLst>
          </p:cNvPr>
          <p:cNvSpPr>
            <a:spLocks noGrp="1"/>
          </p:cNvSpPr>
          <p:nvPr>
            <p:ph type="dt" sz="half" idx="10"/>
          </p:nvPr>
        </p:nvSpPr>
        <p:spPr/>
        <p:txBody>
          <a:bodyPr/>
          <a:lstStyle/>
          <a:p>
            <a:fld id="{E2C3CAF1-E55B-41AB-8270-B2BD6EAC16EE}" type="datetimeFigureOut">
              <a:rPr lang="en-US" smtClean="0"/>
              <a:t>7/30/2024</a:t>
            </a:fld>
            <a:endParaRPr lang="en-US"/>
          </a:p>
        </p:txBody>
      </p:sp>
      <p:sp>
        <p:nvSpPr>
          <p:cNvPr id="5" name="Footer Placeholder 4">
            <a:extLst>
              <a:ext uri="{FF2B5EF4-FFF2-40B4-BE49-F238E27FC236}">
                <a16:creationId xmlns:a16="http://schemas.microsoft.com/office/drawing/2014/main" id="{9A0B3344-26C4-7D09-47DC-6BDCDC380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8F8D7-92D4-73A4-0653-C6B5132CA606}"/>
              </a:ext>
            </a:extLst>
          </p:cNvPr>
          <p:cNvSpPr>
            <a:spLocks noGrp="1"/>
          </p:cNvSpPr>
          <p:nvPr>
            <p:ph type="sldNum" sz="quarter" idx="12"/>
          </p:nvPr>
        </p:nvSpPr>
        <p:spPr/>
        <p:txBody>
          <a:bodyPr/>
          <a:lstStyle/>
          <a:p>
            <a:fld id="{077332CD-6890-43A7-9C8C-6FC72EAA30CC}" type="slidenum">
              <a:rPr lang="en-US" smtClean="0"/>
              <a:t>‹#›</a:t>
            </a:fld>
            <a:endParaRPr lang="en-US"/>
          </a:p>
        </p:txBody>
      </p:sp>
    </p:spTree>
    <p:extLst>
      <p:ext uri="{BB962C8B-B14F-4D97-AF65-F5344CB8AC3E}">
        <p14:creationId xmlns:p14="http://schemas.microsoft.com/office/powerpoint/2010/main" val="2644157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op_Banner_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13FEF3-9D00-09CB-83F7-C9D5B17669C5}"/>
              </a:ext>
            </a:extLst>
          </p:cNvPr>
          <p:cNvPicPr>
            <a:picLocks noChangeAspect="1"/>
          </p:cNvPicPr>
          <p:nvPr userDrawn="1"/>
        </p:nvPicPr>
        <p:blipFill>
          <a:blip r:embed="rId2"/>
          <a:srcRect t="42934" b="42934"/>
          <a:stretch/>
        </p:blipFill>
        <p:spPr>
          <a:xfrm>
            <a:off x="0" y="0"/>
            <a:ext cx="12192000" cy="969206"/>
          </a:xfrm>
          <a:custGeom>
            <a:avLst/>
            <a:gdLst>
              <a:gd name="connsiteX0" fmla="*/ 0 w 12192000"/>
              <a:gd name="connsiteY0" fmla="*/ 0 h 969206"/>
              <a:gd name="connsiteX1" fmla="*/ 12192000 w 12192000"/>
              <a:gd name="connsiteY1" fmla="*/ 0 h 969206"/>
              <a:gd name="connsiteX2" fmla="*/ 12192000 w 12192000"/>
              <a:gd name="connsiteY2" fmla="*/ 969206 h 969206"/>
              <a:gd name="connsiteX3" fmla="*/ 0 w 12192000"/>
              <a:gd name="connsiteY3" fmla="*/ 969206 h 969206"/>
            </a:gdLst>
            <a:ahLst/>
            <a:cxnLst>
              <a:cxn ang="0">
                <a:pos x="connsiteX0" y="connsiteY0"/>
              </a:cxn>
              <a:cxn ang="0">
                <a:pos x="connsiteX1" y="connsiteY1"/>
              </a:cxn>
              <a:cxn ang="0">
                <a:pos x="connsiteX2" y="connsiteY2"/>
              </a:cxn>
              <a:cxn ang="0">
                <a:pos x="connsiteX3" y="connsiteY3"/>
              </a:cxn>
            </a:cxnLst>
            <a:rect l="l" t="t" r="r" b="b"/>
            <a:pathLst>
              <a:path w="12192000" h="969206">
                <a:moveTo>
                  <a:pt x="0" y="0"/>
                </a:moveTo>
                <a:lnTo>
                  <a:pt x="12192000" y="0"/>
                </a:lnTo>
                <a:lnTo>
                  <a:pt x="12192000" y="969206"/>
                </a:lnTo>
                <a:lnTo>
                  <a:pt x="0" y="969206"/>
                </a:lnTo>
                <a:close/>
              </a:path>
            </a:pathLst>
          </a:custGeom>
        </p:spPr>
      </p:pic>
      <p:sp>
        <p:nvSpPr>
          <p:cNvPr id="3" name="Slide Number Placeholder 2">
            <a:extLst>
              <a:ext uri="{FF2B5EF4-FFF2-40B4-BE49-F238E27FC236}">
                <a16:creationId xmlns:a16="http://schemas.microsoft.com/office/drawing/2014/main" id="{F025B98F-75D1-1C12-C38F-3ABA1B9F3F9A}"/>
              </a:ext>
            </a:extLst>
          </p:cNvPr>
          <p:cNvSpPr>
            <a:spLocks noGrp="1"/>
          </p:cNvSpPr>
          <p:nvPr>
            <p:ph type="sldNum" sz="quarter" idx="18"/>
          </p:nvPr>
        </p:nvSpPr>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5" name="Footer Placeholder 1">
            <a:extLst>
              <a:ext uri="{FF2B5EF4-FFF2-40B4-BE49-F238E27FC236}">
                <a16:creationId xmlns:a16="http://schemas.microsoft.com/office/drawing/2014/main" id="{F5BFD52B-9607-56D9-DA0D-CB98F20BCE7E}"/>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4" name="Text Placeholder 5">
            <a:extLst>
              <a:ext uri="{FF2B5EF4-FFF2-40B4-BE49-F238E27FC236}">
                <a16:creationId xmlns:a16="http://schemas.microsoft.com/office/drawing/2014/main" id="{03FB5D28-73A3-A4CB-FFDA-292F74CA5592}"/>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bg1"/>
                </a:solidFill>
                <a:latin typeface="Segoe Sans Text" pitchFamily="2" charset="0"/>
                <a:cs typeface="Segoe Sans Text" pitchFamily="2" charset="0"/>
              </a:defRPr>
            </a:lvl1pPr>
          </a:lstStyle>
          <a:p>
            <a:pPr lvl="0"/>
            <a:r>
              <a:rPr lang="en-US"/>
              <a:t>Click to edit title</a:t>
            </a:r>
          </a:p>
        </p:txBody>
      </p:sp>
      <p:sp>
        <p:nvSpPr>
          <p:cNvPr id="6" name="Text Placeholder 5">
            <a:extLst>
              <a:ext uri="{FF2B5EF4-FFF2-40B4-BE49-F238E27FC236}">
                <a16:creationId xmlns:a16="http://schemas.microsoft.com/office/drawing/2014/main" id="{A7FA188C-F10F-4C83-174D-EFBD25844B6B}"/>
              </a:ext>
            </a:extLst>
          </p:cNvPr>
          <p:cNvSpPr>
            <a:spLocks noGrp="1"/>
          </p:cNvSpPr>
          <p:nvPr>
            <p:ph type="body" sz="quarter" idx="19" hasCustomPrompt="1"/>
          </p:nvPr>
        </p:nvSpPr>
        <p:spPr>
          <a:xfrm>
            <a:off x="563497" y="1202079"/>
            <a:ext cx="11045889" cy="1480820"/>
          </a:xfrm>
        </p:spPr>
        <p:txBody>
          <a:bodyPr/>
          <a:lstStyle>
            <a:lvl1pPr marL="0" indent="0">
              <a:buNone/>
              <a:defRPr sz="2000" b="1" i="0">
                <a:solidFill>
                  <a:schemeClr val="tx1"/>
                </a:solidFill>
                <a:latin typeface="Segoe Sans Text Semibold" pitchFamily="2" charset="0"/>
                <a:cs typeface="Segoe Sans Text Semibold" pitchFamily="2" charset="0"/>
              </a:defRPr>
            </a:lvl1pPr>
          </a:lstStyle>
          <a:p>
            <a:pPr lvl="0"/>
            <a:r>
              <a:rPr lang="en-US"/>
              <a:t>Click to edit text</a:t>
            </a:r>
          </a:p>
        </p:txBody>
      </p:sp>
      <p:sp>
        <p:nvSpPr>
          <p:cNvPr id="9" name="Text Placeholder 5">
            <a:extLst>
              <a:ext uri="{FF2B5EF4-FFF2-40B4-BE49-F238E27FC236}">
                <a16:creationId xmlns:a16="http://schemas.microsoft.com/office/drawing/2014/main" id="{C0887865-9E87-9DBF-7F44-ACF8DE43B490}"/>
              </a:ext>
            </a:extLst>
          </p:cNvPr>
          <p:cNvSpPr>
            <a:spLocks noGrp="1"/>
          </p:cNvSpPr>
          <p:nvPr>
            <p:ph type="body" sz="quarter" idx="20" hasCustomPrompt="1"/>
          </p:nvPr>
        </p:nvSpPr>
        <p:spPr>
          <a:xfrm>
            <a:off x="563496" y="2802002"/>
            <a:ext cx="11045889" cy="3467749"/>
          </a:xfrm>
        </p:spPr>
        <p:txBody>
          <a:bodyPr/>
          <a:lstStyle>
            <a:lvl1pPr marL="0" indent="0">
              <a:buNone/>
              <a:defRPr sz="1400" b="0" i="0">
                <a:solidFill>
                  <a:schemeClr val="tx1"/>
                </a:solidFill>
                <a:latin typeface="Segoe Sans Text" pitchFamily="2" charset="0"/>
                <a:cs typeface="Segoe Sans Text" pitchFamily="2" charset="0"/>
              </a:defRPr>
            </a:lvl1pPr>
          </a:lstStyle>
          <a:p>
            <a:pPr lvl="0"/>
            <a:r>
              <a:rPr lang="en-US"/>
              <a:t>Click to edit text</a:t>
            </a:r>
          </a:p>
        </p:txBody>
      </p:sp>
    </p:spTree>
    <p:extLst>
      <p:ext uri="{BB962C8B-B14F-4D97-AF65-F5344CB8AC3E}">
        <p14:creationId xmlns:p14="http://schemas.microsoft.com/office/powerpoint/2010/main" val="213884665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7352724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191034"/>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3811"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3811"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4974" y="3473800"/>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3811" y="3473800"/>
            <a:ext cx="2778917" cy="717242"/>
          </a:xfrm>
          <a:solidFill>
            <a:schemeClr val="accent6"/>
          </a:solidFill>
        </p:spPr>
        <p:txBody>
          <a:bodyPr lIns="182880" tIns="146304" rIns="182880" bIns="146304" anchor="ctr" anchorCtr="0">
            <a:noAutofit/>
          </a:bodyPr>
          <a:lstStyle>
            <a:lvl1pPr marL="0" indent="0">
              <a:buNone/>
              <a:defRPr sz="2745">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3811" y="4191034"/>
            <a:ext cx="2778917" cy="2375863"/>
          </a:xfrm>
          <a:solidFill>
            <a:srgbClr val="FFFFFF"/>
          </a:solidFill>
        </p:spPr>
        <p:txBody>
          <a:bodyPr lIns="182880" tIns="146304" rIns="182880" bIns="146304">
            <a:noAutofit/>
          </a:bodyPr>
          <a:lstStyle>
            <a:lvl1pPr marL="0" indent="0">
              <a:buNone/>
              <a:defRPr sz="1961" b="0" baseline="0">
                <a:gradFill>
                  <a:gsLst>
                    <a:gs pos="1250">
                      <a:srgbClr val="2F2F2F"/>
                    </a:gs>
                    <a:gs pos="100000">
                      <a:srgbClr val="2F2F2F"/>
                    </a:gs>
                  </a:gsLst>
                  <a:lin ang="5400000" scaled="0"/>
                </a:gradFill>
                <a:latin typeface="+mj-lt"/>
              </a:defRPr>
            </a:lvl1pPr>
            <a:lvl2pPr marL="0" indent="0">
              <a:buNone/>
              <a:defRPr sz="1765">
                <a:gradFill>
                  <a:gsLst>
                    <a:gs pos="1250">
                      <a:srgbClr val="2F2F2F"/>
                    </a:gs>
                    <a:gs pos="100000">
                      <a:srgbClr val="2F2F2F"/>
                    </a:gs>
                  </a:gsLst>
                  <a:lin ang="5400000" scaled="0"/>
                </a:gradFill>
              </a:defRPr>
            </a:lvl2pPr>
            <a:lvl3pPr marL="171185" indent="-171185">
              <a:defRPr sz="1568">
                <a:gradFill>
                  <a:gsLst>
                    <a:gs pos="1250">
                      <a:srgbClr val="2F2F2F"/>
                    </a:gs>
                    <a:gs pos="100000">
                      <a:srgbClr val="2F2F2F"/>
                    </a:gs>
                  </a:gsLst>
                  <a:lin ang="5400000" scaled="0"/>
                </a:gradFill>
              </a:defRPr>
            </a:lvl3pPr>
            <a:lvl4pPr marL="283233" indent="-112048">
              <a:defRPr sz="1372">
                <a:gradFill>
                  <a:gsLst>
                    <a:gs pos="1250">
                      <a:srgbClr val="2F2F2F"/>
                    </a:gs>
                    <a:gs pos="100000">
                      <a:srgbClr val="2F2F2F"/>
                    </a:gs>
                  </a:gsLst>
                  <a:lin ang="5400000" scaled="0"/>
                </a:gradFill>
              </a:defRPr>
            </a:lvl4pPr>
            <a:lvl5pPr marL="395281" indent="-112048">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124275046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310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Feature slide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6"/>
            <a:ext cx="6601968" cy="3713607"/>
          </a:xfrm>
          <a:prstGeom prst="rect">
            <a:avLst/>
          </a:prstGeom>
          <a:blipFill>
            <a:blip r:embed="rId4"/>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9148958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0679963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739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0"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6688"/>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7169826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 id="2147484009" r:id="rId35"/>
    <p:sldLayoutId id="2147484010" r:id="rId36"/>
    <p:sldLayoutId id="2147484011" r:id="rId37"/>
    <p:sldLayoutId id="2147484012" r:id="rId38"/>
    <p:sldLayoutId id="2147484013" r:id="rId39"/>
    <p:sldLayoutId id="2147484014" r:id="rId40"/>
    <p:sldLayoutId id="2147484015" r:id="rId41"/>
    <p:sldLayoutId id="2147484016" r:id="rId42"/>
    <p:sldLayoutId id="2147484017" r:id="rId43"/>
    <p:sldLayoutId id="2147484018" r:id="rId44"/>
    <p:sldLayoutId id="2147484019" r:id="rId45"/>
    <p:sldLayoutId id="2147484020" r:id="rId46"/>
    <p:sldLayoutId id="2147484021" r:id="rId47"/>
    <p:sldLayoutId id="2147484022" r:id="rId48"/>
    <p:sldLayoutId id="2147484023" r:id="rId49"/>
    <p:sldLayoutId id="2147484024" r:id="rId50"/>
    <p:sldLayoutId id="2147484025" r:id="rId51"/>
    <p:sldLayoutId id="2147484026" r:id="rId52"/>
    <p:sldLayoutId id="2147484027" r:id="rId53"/>
    <p:sldLayoutId id="2147484028" r:id="rId54"/>
    <p:sldLayoutId id="2147484029" r:id="rId55"/>
    <p:sldLayoutId id="2147484030" r:id="rId56"/>
    <p:sldLayoutId id="2147484031" r:id="rId57"/>
    <p:sldLayoutId id="2147484032" r:id="rId58"/>
    <p:sldLayoutId id="2147484033" r:id="rId59"/>
    <p:sldLayoutId id="2147484034" r:id="rId60"/>
    <p:sldLayoutId id="2147484035" r:id="rId61"/>
    <p:sldLayoutId id="2147484036" r:id="rId62"/>
    <p:sldLayoutId id="2147484037" r:id="rId63"/>
    <p:sldLayoutId id="2147484038" r:id="rId64"/>
    <p:sldLayoutId id="2147484039" r:id="rId65"/>
    <p:sldLayoutId id="2147484040" r:id="rId66"/>
    <p:sldLayoutId id="2147484041" r:id="rId67"/>
    <p:sldLayoutId id="2147484042" r:id="rId68"/>
    <p:sldLayoutId id="2147484043" r:id="rId69"/>
    <p:sldLayoutId id="2147484044" r:id="rId70"/>
    <p:sldLayoutId id="2147484045" r:id="rId71"/>
    <p:sldLayoutId id="2147484046" r:id="rId72"/>
    <p:sldLayoutId id="2147484047" r:id="rId73"/>
    <p:sldLayoutId id="2147484048" r:id="rId74"/>
    <p:sldLayoutId id="2147484049" r:id="rId75"/>
    <p:sldLayoutId id="2147484050" r:id="rId76"/>
    <p:sldLayoutId id="2147484051" r:id="rId77"/>
    <p:sldLayoutId id="2147484052" r:id="rId78"/>
    <p:sldLayoutId id="2147484053" r:id="rId79"/>
    <p:sldLayoutId id="2147484054" r:id="rId80"/>
    <p:sldLayoutId id="2147484055" r:id="rId81"/>
    <p:sldLayoutId id="2147484056" r:id="rId82"/>
    <p:sldLayoutId id="2147484057" r:id="rId83"/>
    <p:sldLayoutId id="2147484459" r:id="rId84"/>
    <p:sldLayoutId id="2147484462" r:id="rId85"/>
    <p:sldLayoutId id="2147484463" r:id="rId86"/>
    <p:sldLayoutId id="2147484464" r:id="rId87"/>
    <p:sldLayoutId id="2147484465" r:id="rId8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4">
          <p15:clr>
            <a:srgbClr val="C35EA4"/>
          </p15:clr>
        </p15:guide>
        <p15:guide id="26" orient="horz" pos="3955">
          <p15:clr>
            <a:srgbClr val="C35EA4"/>
          </p15:clr>
        </p15:guide>
        <p15:guide id="27" orient="horz" pos="187">
          <p15:clr>
            <a:srgbClr val="A4A3A4"/>
          </p15:clr>
        </p15:guide>
        <p15:guide id="28" pos="189">
          <p15:clr>
            <a:srgbClr val="A4A3A4"/>
          </p15:clr>
        </p15:guide>
        <p15:guide id="29" orient="horz" pos="4137">
          <p15:clr>
            <a:srgbClr val="A4A3A4"/>
          </p15:clr>
        </p15:guide>
        <p15:guide id="30" pos="7494">
          <p15:clr>
            <a:srgbClr val="A4A3A4"/>
          </p15:clr>
        </p15:guide>
        <p15:guide id="31" orient="horz" pos="2160">
          <p15:clr>
            <a:srgbClr val="C35EA4"/>
          </p15:clr>
        </p15:guide>
        <p15:guide id="32" orient="horz" pos="905">
          <p15:clr>
            <a:srgbClr val="5ACBF0"/>
          </p15:clr>
        </p15:guide>
        <p15:guide id="33" orient="horz" pos="286">
          <p15:clr>
            <a:srgbClr val="5ACBF0"/>
          </p15:clr>
        </p15:guide>
        <p15:guide id="34" pos="3840">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8.xml"/><Relationship Id="rId16"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4.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openxmlformats.org/officeDocument/2006/relationships/image" Target="../media/image88.svg"/><Relationship Id="rId5" Type="http://schemas.openxmlformats.org/officeDocument/2006/relationships/diagramQuickStyle" Target="../diagrams/quickStyle1.xml"/><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diagramLayout" Target="../diagrams/layout1.xml"/><Relationship Id="rId9" Type="http://schemas.openxmlformats.org/officeDocument/2006/relationships/image" Target="../media/image86.svg"/><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hyperlink" Target="https://Aka.ms/VivaEngage/blog/" TargetMode="External"/><Relationship Id="rId7"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hyperlink" Target="https://aka.ms/VivaEngage/JoinUs" TargetMode="External"/><Relationship Id="rId5" Type="http://schemas.openxmlformats.org/officeDocument/2006/relationships/hyperlink" Target="https://adoption.microsoft.com/viva/" TargetMode="External"/><Relationship Id="rId4" Type="http://schemas.openxmlformats.org/officeDocument/2006/relationships/hyperlink" Target="https://adoption.microsoft.com/viva/engag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31C8-3A90-5A11-6754-48499819D28A}"/>
              </a:ext>
            </a:extLst>
          </p:cNvPr>
          <p:cNvSpPr>
            <a:spLocks noGrp="1"/>
          </p:cNvSpPr>
          <p:nvPr>
            <p:ph type="title"/>
          </p:nvPr>
        </p:nvSpPr>
        <p:spPr>
          <a:xfrm>
            <a:off x="588263" y="3428688"/>
            <a:ext cx="9716322" cy="1046440"/>
          </a:xfrm>
        </p:spPr>
        <p:txBody>
          <a:bodyPr/>
          <a:lstStyle/>
          <a:p>
            <a:r>
              <a:rPr lang="en-US" sz="4200" dirty="0">
                <a:latin typeface="Segoe UI Semibold" panose="020B0702040204020203" pitchFamily="34" charset="0"/>
                <a:cs typeface="Segoe UI Semibold" panose="020B0702040204020203" pitchFamily="34" charset="0"/>
              </a:rPr>
              <a:t>Build communities in Viva Engage </a:t>
            </a:r>
            <a:br>
              <a:rPr lang="en-US" sz="3600" dirty="0"/>
            </a:br>
            <a:r>
              <a:rPr lang="en-US" sz="2600" dirty="0"/>
              <a:t>Connect employees and accelerate knowledge sharing</a:t>
            </a:r>
          </a:p>
        </p:txBody>
      </p:sp>
    </p:spTree>
    <p:extLst>
      <p:ext uri="{BB962C8B-B14F-4D97-AF65-F5344CB8AC3E}">
        <p14:creationId xmlns:p14="http://schemas.microsoft.com/office/powerpoint/2010/main" val="24293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5194396" y="413993"/>
            <a:ext cx="6426104" cy="5384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2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Employee interest groups</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4"/>
            <a:ext cx="11049000" cy="4689077"/>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887488"/>
            <a:ext cx="5663624" cy="3693319"/>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Employee interest groups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connect employees around shared passions and hobbies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Generally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public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and open to anyone</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Membership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is opt-in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Managed by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passionate volunteers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Live events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bring community members together to share experience and foster a sense of belonging</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Community campaigns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spark contribution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Personalized, highly-visual content</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—from  animal lovers  or photo enthusiasts—makes feeds more engaging</a:t>
            </a:r>
          </a:p>
        </p:txBody>
      </p:sp>
      <p:pic>
        <p:nvPicPr>
          <p:cNvPr id="4" name="Picture 3">
            <a:extLst>
              <a:ext uri="{FF2B5EF4-FFF2-40B4-BE49-F238E27FC236}">
                <a16:creationId xmlns:a16="http://schemas.microsoft.com/office/drawing/2014/main" id="{D8BF57C6-EC32-C0CC-B73D-E6F562D428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0139" y="1887488"/>
            <a:ext cx="4453757" cy="2922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689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2876922" y="413993"/>
            <a:ext cx="6426104" cy="759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4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Build effective communities to support business objectives and employee experience </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5"/>
            <a:ext cx="11049000" cy="3990026"/>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28128"/>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Organizational communities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mirror your organization, divisions, departments, and regions</a:t>
            </a:r>
          </a:p>
        </p:txBody>
      </p:sp>
      <p:pic>
        <p:nvPicPr>
          <p:cNvPr id="4" name="Community photo">
            <a:extLst>
              <a:ext uri="{FF2B5EF4-FFF2-40B4-BE49-F238E27FC236}">
                <a16:creationId xmlns:a16="http://schemas.microsoft.com/office/drawing/2014/main" id="{0AB3D8C8-E15F-DF21-D516-123DA2DD515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0265" y="1658681"/>
            <a:ext cx="4692692" cy="3772511"/>
          </a:xfrm>
          <a:prstGeom prst="roundRect">
            <a:avLst>
              <a:gd name="adj" fmla="val 4300"/>
            </a:avLst>
          </a:prstGeom>
          <a:ln w="38100">
            <a:solidFill>
              <a:schemeClr val="bg1"/>
            </a:solidFill>
          </a:ln>
          <a:effectLst>
            <a:outerShdw blurRad="50800" dist="38100" dir="2700000" algn="tl" rotWithShape="0">
              <a:prstClr val="black">
                <a:alpha val="40000"/>
              </a:prstClr>
            </a:outerShdw>
          </a:effectLst>
        </p:spPr>
      </p:pic>
      <p:sp>
        <p:nvSpPr>
          <p:cNvPr id="7" name="Storyline text">
            <a:extLst>
              <a:ext uri="{FF2B5EF4-FFF2-40B4-BE49-F238E27FC236}">
                <a16:creationId xmlns:a16="http://schemas.microsoft.com/office/drawing/2014/main" id="{6B6E1A5A-5F46-12E6-7697-A9CCCF801017}"/>
              </a:ext>
            </a:extLst>
          </p:cNvPr>
          <p:cNvSpPr txBox="1">
            <a:spLocks/>
          </p:cNvSpPr>
          <p:nvPr/>
        </p:nvSpPr>
        <p:spPr>
          <a:xfrm>
            <a:off x="5722535" y="2499454"/>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Support and shared services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teams can inform, engage, and respond to stakeholders across the organization</a:t>
            </a:r>
          </a:p>
        </p:txBody>
      </p:sp>
      <p:sp>
        <p:nvSpPr>
          <p:cNvPr id="8" name="Storyline text">
            <a:extLst>
              <a:ext uri="{FF2B5EF4-FFF2-40B4-BE49-F238E27FC236}">
                <a16:creationId xmlns:a16="http://schemas.microsoft.com/office/drawing/2014/main" id="{D7F8C0D7-0D28-1859-EFA1-EC6990575F7E}"/>
              </a:ext>
            </a:extLst>
          </p:cNvPr>
          <p:cNvSpPr txBox="1">
            <a:spLocks/>
          </p:cNvSpPr>
          <p:nvPr/>
        </p:nvSpPr>
        <p:spPr>
          <a:xfrm>
            <a:off x="5722535" y="3270780"/>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Communities of practice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enable people to ask and find answers, connect with experts, and share best practices</a:t>
            </a:r>
          </a:p>
        </p:txBody>
      </p:sp>
      <p:sp>
        <p:nvSpPr>
          <p:cNvPr id="9" name="Storyline text">
            <a:extLst>
              <a:ext uri="{FF2B5EF4-FFF2-40B4-BE49-F238E27FC236}">
                <a16:creationId xmlns:a16="http://schemas.microsoft.com/office/drawing/2014/main" id="{B6943576-9705-31E4-58FB-F07E0DDCC9D0}"/>
              </a:ext>
            </a:extLst>
          </p:cNvPr>
          <p:cNvSpPr txBox="1">
            <a:spLocks/>
          </p:cNvSpPr>
          <p:nvPr/>
        </p:nvSpPr>
        <p:spPr>
          <a:xfrm>
            <a:off x="5722535" y="4042106"/>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Foster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diversity &amp; inclusion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with communities that bring employees &amp; allies together</a:t>
            </a:r>
          </a:p>
        </p:txBody>
      </p:sp>
      <p:sp>
        <p:nvSpPr>
          <p:cNvPr id="10" name="Storyline text">
            <a:extLst>
              <a:ext uri="{FF2B5EF4-FFF2-40B4-BE49-F238E27FC236}">
                <a16:creationId xmlns:a16="http://schemas.microsoft.com/office/drawing/2014/main" id="{AF5ADC01-FC4B-191E-161F-CF848F2C10A6}"/>
              </a:ext>
            </a:extLst>
          </p:cNvPr>
          <p:cNvSpPr txBox="1">
            <a:spLocks/>
          </p:cNvSpPr>
          <p:nvPr/>
        </p:nvSpPr>
        <p:spPr>
          <a:xfrm>
            <a:off x="5722535" y="4813431"/>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Employee interest groups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connect employees around shared passions and hobbies</a:t>
            </a:r>
          </a:p>
        </p:txBody>
      </p:sp>
    </p:spTree>
    <p:extLst>
      <p:ext uri="{BB962C8B-B14F-4D97-AF65-F5344CB8AC3E}">
        <p14:creationId xmlns:p14="http://schemas.microsoft.com/office/powerpoint/2010/main" val="166038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107B996-B687-2405-B0E9-4539469A3439}"/>
              </a:ext>
              <a:ext uri="{C183D7F6-B498-43B3-948B-1728B52AA6E4}">
                <adec:decorative xmlns:adec="http://schemas.microsoft.com/office/drawing/2017/decorative" val="1"/>
              </a:ext>
            </a:extLst>
          </p:cNvPr>
          <p:cNvSpPr/>
          <p:nvPr/>
        </p:nvSpPr>
        <p:spPr bwMode="auto">
          <a:xfrm>
            <a:off x="3234347" y="552265"/>
            <a:ext cx="5723306" cy="5723306"/>
          </a:xfrm>
          <a:prstGeom prst="ellipse">
            <a:avLst/>
          </a:prstGeom>
          <a:noFill/>
          <a:ln w="571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BF0E931C-0C92-44BB-542D-34737E33E531}"/>
              </a:ext>
              <a:ext uri="{C183D7F6-B498-43B3-948B-1728B52AA6E4}">
                <adec:decorative xmlns:adec="http://schemas.microsoft.com/office/drawing/2017/decorative" val="1"/>
              </a:ext>
            </a:extLst>
          </p:cNvPr>
          <p:cNvSpPr/>
          <p:nvPr/>
        </p:nvSpPr>
        <p:spPr bwMode="auto">
          <a:xfrm>
            <a:off x="3091336" y="1547768"/>
            <a:ext cx="1499770" cy="434545"/>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Segment</a:t>
            </a:r>
          </a:p>
        </p:txBody>
      </p:sp>
      <p:sp>
        <p:nvSpPr>
          <p:cNvPr id="15" name="Rectangle: Rounded Corners 14">
            <a:extLst>
              <a:ext uri="{FF2B5EF4-FFF2-40B4-BE49-F238E27FC236}">
                <a16:creationId xmlns:a16="http://schemas.microsoft.com/office/drawing/2014/main" id="{29E946EB-A3F7-94A5-9129-327BFDF32D66}"/>
              </a:ext>
              <a:ext uri="{C183D7F6-B498-43B3-948B-1728B52AA6E4}">
                <adec:decorative xmlns:adec="http://schemas.microsoft.com/office/drawing/2017/decorative" val="1"/>
              </a:ext>
            </a:extLst>
          </p:cNvPr>
          <p:cNvSpPr/>
          <p:nvPr/>
        </p:nvSpPr>
        <p:spPr bwMode="auto">
          <a:xfrm>
            <a:off x="5346114" y="371992"/>
            <a:ext cx="1499770" cy="360546"/>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Location</a:t>
            </a:r>
          </a:p>
        </p:txBody>
      </p:sp>
      <p:sp>
        <p:nvSpPr>
          <p:cNvPr id="16" name="Rectangle: Rounded Corners 15">
            <a:extLst>
              <a:ext uri="{FF2B5EF4-FFF2-40B4-BE49-F238E27FC236}">
                <a16:creationId xmlns:a16="http://schemas.microsoft.com/office/drawing/2014/main" id="{A9E50560-E896-09B7-0D49-51A8A5B49F13}"/>
              </a:ext>
              <a:ext uri="{C183D7F6-B498-43B3-948B-1728B52AA6E4}">
                <adec:decorative xmlns:adec="http://schemas.microsoft.com/office/drawing/2017/decorative" val="1"/>
              </a:ext>
            </a:extLst>
          </p:cNvPr>
          <p:cNvSpPr/>
          <p:nvPr/>
        </p:nvSpPr>
        <p:spPr bwMode="auto">
          <a:xfrm>
            <a:off x="3091336" y="5049827"/>
            <a:ext cx="1499770" cy="341478"/>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Leader</a:t>
            </a:r>
          </a:p>
        </p:txBody>
      </p:sp>
      <p:sp>
        <p:nvSpPr>
          <p:cNvPr id="9" name="TextBox 8">
            <a:extLst>
              <a:ext uri="{FF2B5EF4-FFF2-40B4-BE49-F238E27FC236}">
                <a16:creationId xmlns:a16="http://schemas.microsoft.com/office/drawing/2014/main" id="{79CBB7BD-D0A5-2602-A962-49F17F4CFFA0}"/>
              </a:ext>
              <a:ext uri="{C183D7F6-B498-43B3-948B-1728B52AA6E4}">
                <adec:decorative xmlns:adec="http://schemas.microsoft.com/office/drawing/2017/decorative" val="1"/>
              </a:ext>
            </a:extLst>
          </p:cNvPr>
          <p:cNvSpPr txBox="1"/>
          <p:nvPr/>
        </p:nvSpPr>
        <p:spPr>
          <a:xfrm>
            <a:off x="3912523" y="5098841"/>
            <a:ext cx="64" cy="3077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8" name="Rectangle: Rounded Corners 17">
            <a:extLst>
              <a:ext uri="{FF2B5EF4-FFF2-40B4-BE49-F238E27FC236}">
                <a16:creationId xmlns:a16="http://schemas.microsoft.com/office/drawing/2014/main" id="{477A9191-36C8-F7B5-B766-E4B000FB5C88}"/>
              </a:ext>
              <a:ext uri="{C183D7F6-B498-43B3-948B-1728B52AA6E4}">
                <adec:decorative xmlns:adec="http://schemas.microsoft.com/office/drawing/2017/decorative" val="1"/>
              </a:ext>
            </a:extLst>
          </p:cNvPr>
          <p:cNvSpPr/>
          <p:nvPr/>
        </p:nvSpPr>
        <p:spPr bwMode="auto">
          <a:xfrm>
            <a:off x="5299724" y="6075563"/>
            <a:ext cx="1977726" cy="476701"/>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Department </a:t>
            </a:r>
          </a:p>
        </p:txBody>
      </p:sp>
      <p:sp>
        <p:nvSpPr>
          <p:cNvPr id="20" name="Rectangle: Rounded Corners 19">
            <a:extLst>
              <a:ext uri="{FF2B5EF4-FFF2-40B4-BE49-F238E27FC236}">
                <a16:creationId xmlns:a16="http://schemas.microsoft.com/office/drawing/2014/main" id="{7130E94C-DE05-427D-DC26-08ADF0CF4EEC}"/>
              </a:ext>
              <a:ext uri="{C183D7F6-B498-43B3-948B-1728B52AA6E4}">
                <adec:decorative xmlns:adec="http://schemas.microsoft.com/office/drawing/2017/decorative" val="1"/>
              </a:ext>
            </a:extLst>
          </p:cNvPr>
          <p:cNvSpPr/>
          <p:nvPr/>
        </p:nvSpPr>
        <p:spPr bwMode="auto">
          <a:xfrm>
            <a:off x="7858788" y="4970723"/>
            <a:ext cx="1435430" cy="354213"/>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Hobbies</a:t>
            </a:r>
          </a:p>
        </p:txBody>
      </p:sp>
      <p:sp>
        <p:nvSpPr>
          <p:cNvPr id="21" name="Rectangle: Rounded Corners 20">
            <a:extLst>
              <a:ext uri="{FF2B5EF4-FFF2-40B4-BE49-F238E27FC236}">
                <a16:creationId xmlns:a16="http://schemas.microsoft.com/office/drawing/2014/main" id="{2A83C208-C627-4E77-2C21-BDA61FE761D7}"/>
              </a:ext>
              <a:ext uri="{C183D7F6-B498-43B3-948B-1728B52AA6E4}">
                <adec:decorative xmlns:adec="http://schemas.microsoft.com/office/drawing/2017/decorative" val="1"/>
              </a:ext>
            </a:extLst>
          </p:cNvPr>
          <p:cNvSpPr/>
          <p:nvPr/>
        </p:nvSpPr>
        <p:spPr bwMode="auto">
          <a:xfrm>
            <a:off x="8382511" y="3177998"/>
            <a:ext cx="1491761" cy="394282"/>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Interests</a:t>
            </a:r>
          </a:p>
        </p:txBody>
      </p:sp>
      <p:sp>
        <p:nvSpPr>
          <p:cNvPr id="22" name="Rectangle: Rounded Corners 21">
            <a:extLst>
              <a:ext uri="{FF2B5EF4-FFF2-40B4-BE49-F238E27FC236}">
                <a16:creationId xmlns:a16="http://schemas.microsoft.com/office/drawing/2014/main" id="{F0A976D9-8868-32F2-51FA-6B63A4D4FF15}"/>
              </a:ext>
              <a:ext uri="{C183D7F6-B498-43B3-948B-1728B52AA6E4}">
                <adec:decorative xmlns:adec="http://schemas.microsoft.com/office/drawing/2017/decorative" val="1"/>
              </a:ext>
            </a:extLst>
          </p:cNvPr>
          <p:cNvSpPr/>
          <p:nvPr/>
        </p:nvSpPr>
        <p:spPr bwMode="auto">
          <a:xfrm>
            <a:off x="7944381" y="1635518"/>
            <a:ext cx="1551957" cy="434545"/>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Job function</a:t>
            </a:r>
          </a:p>
        </p:txBody>
      </p:sp>
      <p:sp>
        <p:nvSpPr>
          <p:cNvPr id="29" name="TextBox 28">
            <a:extLst>
              <a:ext uri="{FF2B5EF4-FFF2-40B4-BE49-F238E27FC236}">
                <a16:creationId xmlns:a16="http://schemas.microsoft.com/office/drawing/2014/main" id="{EE5A488F-C21B-497C-6883-3D05D44A5712}"/>
              </a:ext>
              <a:ext uri="{C183D7F6-B498-43B3-948B-1728B52AA6E4}">
                <adec:decorative xmlns:adec="http://schemas.microsoft.com/office/drawing/2017/decorative" val="1"/>
              </a:ext>
            </a:extLst>
          </p:cNvPr>
          <p:cNvSpPr txBox="1"/>
          <p:nvPr/>
        </p:nvSpPr>
        <p:spPr>
          <a:xfrm>
            <a:off x="935727" y="5874848"/>
            <a:ext cx="1298432" cy="43088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78D4">
                    <a:lumMod val="75000"/>
                  </a:srgbClr>
                </a:solidFill>
                <a:latin typeface="Segoe UI Semibold"/>
              </a:rPr>
              <a:t>a</a:t>
            </a:r>
            <a:r>
              <a:rPr kumimoji="0" lang="en-GB" sz="1400" b="0" i="0" u="none" strike="noStrike" kern="1200" cap="none" spc="0" normalizeH="0" baseline="0" noProof="0" err="1">
                <a:ln>
                  <a:noFill/>
                </a:ln>
                <a:solidFill>
                  <a:srgbClr val="0078D4">
                    <a:lumMod val="75000"/>
                  </a:srgbClr>
                </a:solidFill>
                <a:effectLst/>
                <a:uLnTx/>
                <a:uFillTx/>
                <a:latin typeface="Segoe UI Semibold"/>
                <a:ea typeface="+mn-ea"/>
                <a:cs typeface="+mn-cs"/>
              </a:rPr>
              <a:t>nnouncements</a:t>
            </a:r>
            <a:endPar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F5561334-9E1B-49D9-1D72-529626862423}"/>
              </a:ext>
              <a:ext uri="{C183D7F6-B498-43B3-948B-1728B52AA6E4}">
                <adec:decorative xmlns:adec="http://schemas.microsoft.com/office/drawing/2017/decorative" val="1"/>
              </a:ext>
            </a:extLst>
          </p:cNvPr>
          <p:cNvSpPr txBox="1"/>
          <p:nvPr/>
        </p:nvSpPr>
        <p:spPr>
          <a:xfrm>
            <a:off x="10579837" y="4007079"/>
            <a:ext cx="81939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Wellbeing</a:t>
            </a:r>
          </a:p>
        </p:txBody>
      </p:sp>
      <p:sp>
        <p:nvSpPr>
          <p:cNvPr id="31" name="TextBox 30">
            <a:extLst>
              <a:ext uri="{FF2B5EF4-FFF2-40B4-BE49-F238E27FC236}">
                <a16:creationId xmlns:a16="http://schemas.microsoft.com/office/drawing/2014/main" id="{82C7821E-2BB2-0045-4FD6-258C4F93581A}"/>
              </a:ext>
              <a:ext uri="{C183D7F6-B498-43B3-948B-1728B52AA6E4}">
                <adec:decorative xmlns:adec="http://schemas.microsoft.com/office/drawing/2017/decorative" val="1"/>
              </a:ext>
            </a:extLst>
          </p:cNvPr>
          <p:cNvSpPr txBox="1"/>
          <p:nvPr/>
        </p:nvSpPr>
        <p:spPr>
          <a:xfrm>
            <a:off x="11134957" y="2527756"/>
            <a:ext cx="639599" cy="215444"/>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Allyship</a:t>
            </a:r>
          </a:p>
        </p:txBody>
      </p:sp>
      <p:sp>
        <p:nvSpPr>
          <p:cNvPr id="32" name="TextBox 31">
            <a:extLst>
              <a:ext uri="{FF2B5EF4-FFF2-40B4-BE49-F238E27FC236}">
                <a16:creationId xmlns:a16="http://schemas.microsoft.com/office/drawing/2014/main" id="{D5F7497F-2585-2B86-70A3-787EFE554C3F}"/>
              </a:ext>
              <a:ext uri="{C183D7F6-B498-43B3-948B-1728B52AA6E4}">
                <adec:decorative xmlns:adec="http://schemas.microsoft.com/office/drawing/2017/decorative" val="1"/>
              </a:ext>
            </a:extLst>
          </p:cNvPr>
          <p:cNvSpPr txBox="1"/>
          <p:nvPr/>
        </p:nvSpPr>
        <p:spPr>
          <a:xfrm>
            <a:off x="9717005" y="1332324"/>
            <a:ext cx="1329788" cy="215444"/>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Flexible working</a:t>
            </a:r>
          </a:p>
        </p:txBody>
      </p:sp>
      <p:sp>
        <p:nvSpPr>
          <p:cNvPr id="33" name="TextBox 32">
            <a:extLst>
              <a:ext uri="{FF2B5EF4-FFF2-40B4-BE49-F238E27FC236}">
                <a16:creationId xmlns:a16="http://schemas.microsoft.com/office/drawing/2014/main" id="{051E3E2E-2CC2-4F4E-5FAF-5B930E6391DA}"/>
              </a:ext>
              <a:ext uri="{C183D7F6-B498-43B3-948B-1728B52AA6E4}">
                <adec:decorative xmlns:adec="http://schemas.microsoft.com/office/drawing/2017/decorative" val="1"/>
              </a:ext>
            </a:extLst>
          </p:cNvPr>
          <p:cNvSpPr txBox="1"/>
          <p:nvPr/>
        </p:nvSpPr>
        <p:spPr>
          <a:xfrm>
            <a:off x="417444" y="2105998"/>
            <a:ext cx="727763"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Inclusion</a:t>
            </a:r>
          </a:p>
        </p:txBody>
      </p:sp>
      <p:sp>
        <p:nvSpPr>
          <p:cNvPr id="34" name="TextBox 33">
            <a:extLst>
              <a:ext uri="{FF2B5EF4-FFF2-40B4-BE49-F238E27FC236}">
                <a16:creationId xmlns:a16="http://schemas.microsoft.com/office/drawing/2014/main" id="{B49B9B20-960F-343C-6695-490E36D1A764}"/>
              </a:ext>
              <a:ext uri="{C183D7F6-B498-43B3-948B-1728B52AA6E4}">
                <adec:decorative xmlns:adec="http://schemas.microsoft.com/office/drawing/2017/decorative" val="1"/>
              </a:ext>
            </a:extLst>
          </p:cNvPr>
          <p:cNvSpPr txBox="1"/>
          <p:nvPr/>
        </p:nvSpPr>
        <p:spPr>
          <a:xfrm>
            <a:off x="485570" y="4179645"/>
            <a:ext cx="591509"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Culture</a:t>
            </a:r>
          </a:p>
        </p:txBody>
      </p:sp>
      <p:sp>
        <p:nvSpPr>
          <p:cNvPr id="2" name="Rectangle: Rounded Corners 1">
            <a:extLst>
              <a:ext uri="{FF2B5EF4-FFF2-40B4-BE49-F238E27FC236}">
                <a16:creationId xmlns:a16="http://schemas.microsoft.com/office/drawing/2014/main" id="{3B372E15-972C-BD62-0944-0FE557C41FA8}"/>
              </a:ext>
              <a:ext uri="{C183D7F6-B498-43B3-948B-1728B52AA6E4}">
                <adec:decorative xmlns:adec="http://schemas.microsoft.com/office/drawing/2017/decorative" val="1"/>
              </a:ext>
            </a:extLst>
          </p:cNvPr>
          <p:cNvSpPr/>
          <p:nvPr/>
        </p:nvSpPr>
        <p:spPr bwMode="auto">
          <a:xfrm>
            <a:off x="2151994" y="3065054"/>
            <a:ext cx="1934731" cy="441941"/>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Organization</a:t>
            </a:r>
          </a:p>
        </p:txBody>
      </p:sp>
      <p:sp>
        <p:nvSpPr>
          <p:cNvPr id="36" name="TextBox 35">
            <a:extLst>
              <a:ext uri="{FF2B5EF4-FFF2-40B4-BE49-F238E27FC236}">
                <a16:creationId xmlns:a16="http://schemas.microsoft.com/office/drawing/2014/main" id="{BD4B27EE-7BD3-4F0C-B878-C7DF16F5FA05}"/>
              </a:ext>
              <a:ext uri="{C183D7F6-B498-43B3-948B-1728B52AA6E4}">
                <adec:decorative xmlns:adec="http://schemas.microsoft.com/office/drawing/2017/decorative" val="1"/>
              </a:ext>
            </a:extLst>
          </p:cNvPr>
          <p:cNvSpPr txBox="1"/>
          <p:nvPr/>
        </p:nvSpPr>
        <p:spPr>
          <a:xfrm>
            <a:off x="8966404" y="305736"/>
            <a:ext cx="655629" cy="215444"/>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Benefits</a:t>
            </a:r>
          </a:p>
        </p:txBody>
      </p:sp>
      <p:sp>
        <p:nvSpPr>
          <p:cNvPr id="37" name="TextBox 36">
            <a:extLst>
              <a:ext uri="{FF2B5EF4-FFF2-40B4-BE49-F238E27FC236}">
                <a16:creationId xmlns:a16="http://schemas.microsoft.com/office/drawing/2014/main" id="{01865F67-D7DE-A809-A204-17D0D1F88472}"/>
              </a:ext>
              <a:ext uri="{C183D7F6-B498-43B3-948B-1728B52AA6E4}">
                <adec:decorative xmlns:adec="http://schemas.microsoft.com/office/drawing/2017/decorative" val="1"/>
              </a:ext>
            </a:extLst>
          </p:cNvPr>
          <p:cNvSpPr txBox="1"/>
          <p:nvPr/>
        </p:nvSpPr>
        <p:spPr>
          <a:xfrm>
            <a:off x="9157982" y="6229098"/>
            <a:ext cx="575479"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Morale</a:t>
            </a:r>
          </a:p>
        </p:txBody>
      </p:sp>
      <p:sp>
        <p:nvSpPr>
          <p:cNvPr id="40" name="TextBox 39">
            <a:extLst>
              <a:ext uri="{FF2B5EF4-FFF2-40B4-BE49-F238E27FC236}">
                <a16:creationId xmlns:a16="http://schemas.microsoft.com/office/drawing/2014/main" id="{693CE681-A158-0E0E-576E-F066B4CF3618}"/>
              </a:ext>
              <a:ext uri="{C183D7F6-B498-43B3-948B-1728B52AA6E4}">
                <adec:decorative xmlns:adec="http://schemas.microsoft.com/office/drawing/2017/decorative" val="1"/>
              </a:ext>
            </a:extLst>
          </p:cNvPr>
          <p:cNvSpPr txBox="1"/>
          <p:nvPr/>
        </p:nvSpPr>
        <p:spPr>
          <a:xfrm>
            <a:off x="1194148" y="552265"/>
            <a:ext cx="1036566"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Performance</a:t>
            </a:r>
          </a:p>
        </p:txBody>
      </p:sp>
      <p:sp>
        <p:nvSpPr>
          <p:cNvPr id="24" name="TextBox 23">
            <a:extLst>
              <a:ext uri="{FF2B5EF4-FFF2-40B4-BE49-F238E27FC236}">
                <a16:creationId xmlns:a16="http://schemas.microsoft.com/office/drawing/2014/main" id="{2C025FE3-4ABF-22DE-B034-35A41D6565BD}"/>
              </a:ext>
              <a:ext uri="{C183D7F6-B498-43B3-948B-1728B52AA6E4}">
                <adec:decorative xmlns:adec="http://schemas.microsoft.com/office/drawing/2017/decorative" val="1"/>
              </a:ext>
            </a:extLst>
          </p:cNvPr>
          <p:cNvSpPr txBox="1"/>
          <p:nvPr/>
        </p:nvSpPr>
        <p:spPr>
          <a:xfrm>
            <a:off x="9783969" y="5217214"/>
            <a:ext cx="2217274"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rPr>
              <a:t>Employee resource </a:t>
            </a:r>
            <a:r>
              <a:rPr lang="en-GB" sz="1400">
                <a:solidFill>
                  <a:srgbClr val="0078D4">
                    <a:lumMod val="75000"/>
                  </a:srgbClr>
                </a:solidFill>
                <a:latin typeface="Segoe UI Semibold"/>
              </a:rPr>
              <a:t>g</a:t>
            </a:r>
            <a:r>
              <a:rPr kumimoji="0" lang="en-GB" sz="1400" b="0" i="0" u="none" strike="noStrike" kern="1200" cap="none" spc="0" normalizeH="0" baseline="0" noProof="0" err="1">
                <a:ln>
                  <a:noFill/>
                </a:ln>
                <a:solidFill>
                  <a:srgbClr val="0078D4">
                    <a:lumMod val="75000"/>
                  </a:srgbClr>
                </a:solidFill>
                <a:effectLst/>
                <a:uLnTx/>
                <a:uFillTx/>
                <a:latin typeface="Segoe UI Semibold"/>
                <a:ea typeface="+mn-ea"/>
                <a:cs typeface="+mn-cs"/>
              </a:rPr>
              <a:t>roups</a:t>
            </a:r>
            <a:endParaRPr kumimoji="0" lang="en-GB" sz="1400" b="0" i="0" u="none" strike="noStrike" kern="1200" cap="none" spc="0" normalizeH="0" baseline="0" noProof="0">
              <a:ln>
                <a:noFill/>
              </a:ln>
              <a:solidFill>
                <a:srgbClr val="0078D4">
                  <a:lumMod val="75000"/>
                </a:srgbClr>
              </a:solidFill>
              <a:effectLst/>
              <a:uLnTx/>
              <a:uFillTx/>
              <a:latin typeface="Segoe UI Semibold"/>
              <a:ea typeface="+mn-ea"/>
              <a:cs typeface="+mn-cs"/>
            </a:endParaRPr>
          </a:p>
        </p:txBody>
      </p:sp>
      <p:pic>
        <p:nvPicPr>
          <p:cNvPr id="53" name="Picture 52">
            <a:extLst>
              <a:ext uri="{FF2B5EF4-FFF2-40B4-BE49-F238E27FC236}">
                <a16:creationId xmlns:a16="http://schemas.microsoft.com/office/drawing/2014/main" id="{806046A8-B4A4-6552-789B-5BEC851782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769" y="2075398"/>
            <a:ext cx="1748461" cy="2707204"/>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A2126747-DA91-D74A-3337-06C6F830B0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07999" y="3110643"/>
            <a:ext cx="290091" cy="323823"/>
          </a:xfrm>
          <a:prstGeom prst="rect">
            <a:avLst/>
          </a:prstGeom>
        </p:spPr>
      </p:pic>
      <p:pic>
        <p:nvPicPr>
          <p:cNvPr id="55" name="Picture 54">
            <a:extLst>
              <a:ext uri="{FF2B5EF4-FFF2-40B4-BE49-F238E27FC236}">
                <a16:creationId xmlns:a16="http://schemas.microsoft.com/office/drawing/2014/main" id="{8DCBE11F-BD81-9975-4A6D-05273758ED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13819" y="6143823"/>
            <a:ext cx="290091" cy="323823"/>
          </a:xfrm>
          <a:prstGeom prst="rect">
            <a:avLst/>
          </a:prstGeom>
        </p:spPr>
      </p:pic>
      <p:pic>
        <p:nvPicPr>
          <p:cNvPr id="56" name="Picture 55">
            <a:extLst>
              <a:ext uri="{FF2B5EF4-FFF2-40B4-BE49-F238E27FC236}">
                <a16:creationId xmlns:a16="http://schemas.microsoft.com/office/drawing/2014/main" id="{53DF9235-0BBC-A94E-957A-3506318EEF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04561" y="5055302"/>
            <a:ext cx="290091" cy="323823"/>
          </a:xfrm>
          <a:prstGeom prst="rect">
            <a:avLst/>
          </a:prstGeom>
        </p:spPr>
      </p:pic>
      <p:sp>
        <p:nvSpPr>
          <p:cNvPr id="3" name="Title 2">
            <a:extLst>
              <a:ext uri="{FF2B5EF4-FFF2-40B4-BE49-F238E27FC236}">
                <a16:creationId xmlns:a16="http://schemas.microsoft.com/office/drawing/2014/main" id="{0FA5D74A-1CEC-62D7-2237-97DF67BA2AF8}"/>
              </a:ext>
              <a:ext uri="{C183D7F6-B498-43B3-948B-1728B52AA6E4}">
                <adec:decorative xmlns:adec="http://schemas.microsoft.com/office/drawing/2017/decorative" val="1"/>
              </a:ext>
            </a:extLst>
          </p:cNvPr>
          <p:cNvSpPr>
            <a:spLocks noGrp="1"/>
          </p:cNvSpPr>
          <p:nvPr>
            <p:ph type="title"/>
          </p:nvPr>
        </p:nvSpPr>
        <p:spPr>
          <a:xfrm>
            <a:off x="436235" y="-773960"/>
            <a:ext cx="11018521" cy="553998"/>
          </a:xfrm>
        </p:spPr>
        <p:txBody>
          <a:bodyPr/>
          <a:lstStyle/>
          <a:p>
            <a:r>
              <a:rPr lang="en-US" dirty="0"/>
              <a:t>Core digital communications channel</a:t>
            </a:r>
          </a:p>
        </p:txBody>
      </p:sp>
    </p:spTree>
    <p:extLst>
      <p:ext uri="{BB962C8B-B14F-4D97-AF65-F5344CB8AC3E}">
        <p14:creationId xmlns:p14="http://schemas.microsoft.com/office/powerpoint/2010/main" val="24454974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7">
            <a:extLst>
              <a:ext uri="{FF2B5EF4-FFF2-40B4-BE49-F238E27FC236}">
                <a16:creationId xmlns:a16="http://schemas.microsoft.com/office/drawing/2014/main" id="{00899B57-ACD4-4E4D-87B2-B08FCCB39FA5}"/>
              </a:ext>
              <a:ext uri="{C183D7F6-B498-43B3-948B-1728B52AA6E4}">
                <adec:decorative xmlns:adec="http://schemas.microsoft.com/office/drawing/2017/decorative" val="1"/>
              </a:ext>
            </a:extLst>
          </p:cNvPr>
          <p:cNvSpPr txBox="1">
            <a:spLocks/>
          </p:cNvSpPr>
          <p:nvPr/>
        </p:nvSpPr>
        <p:spPr>
          <a:xfrm>
            <a:off x="0" y="1019803"/>
            <a:ext cx="11491811" cy="700360"/>
          </a:xfrm>
          <a:prstGeom prst="rect">
            <a:avLst/>
          </a:prstGeom>
        </p:spPr>
        <p:txBody>
          <a:bodyPr vert="horz" wrap="square" lIns="182880" tIns="146304" rIns="182880" bIns="146304" rtlCol="0" anchor="t">
            <a:no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745"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lvl2pPr>
            <a:lvl3pPr marL="619378" marR="0" indent="-171185"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3pPr>
            <a:lvl4pPr marL="784338" marR="0"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kern="1200" spc="0" baseline="0">
                <a:gradFill>
                  <a:gsLst>
                    <a:gs pos="1250">
                      <a:schemeClr val="tx1"/>
                    </a:gs>
                    <a:gs pos="100000">
                      <a:schemeClr val="tx1"/>
                    </a:gs>
                  </a:gsLst>
                  <a:lin ang="5400000" scaled="0"/>
                </a:gradFill>
                <a:latin typeface="+mn-lt"/>
                <a:ea typeface="+mn-ea"/>
                <a:cs typeface="+mn-cs"/>
              </a:defRPr>
            </a:lvl4pPr>
            <a:lvl5pPr marL="955523" marR="0" indent="-17118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568"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marR="0" lvl="0" indent="0"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rPr>
              <a:t>In all communities… </a:t>
            </a:r>
            <a:r>
              <a:rPr lang="en-US" sz="1600" dirty="0">
                <a:gradFill>
                  <a:gsLst>
                    <a:gs pos="1250">
                      <a:srgbClr val="000000"/>
                    </a:gs>
                    <a:gs pos="100000">
                      <a:srgbClr val="000000"/>
                    </a:gs>
                  </a:gsLst>
                  <a:lin ang="5400000" scaled="0"/>
                </a:gradFill>
                <a:latin typeface="Segoe UI"/>
                <a:ea typeface="+mj-lt"/>
                <a:cs typeface="Segoe UI"/>
              </a:rPr>
              <a:t>e</a:t>
            </a:r>
            <a:r>
              <a:rPr kumimoji="0" lang="en-US" sz="16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Segoe UI"/>
                <a:ea typeface="+mj-lt"/>
                <a:cs typeface="Segoe UI"/>
              </a:rPr>
              <a:t>mployees</a:t>
            </a:r>
            <a:r>
              <a:rPr kumimoji="0" lang="en-US" sz="16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j-lt"/>
                <a:cs typeface="Segoe UI"/>
              </a:rPr>
              <a:t> ask questions, converse and solve problems, and can leverage shared knowledge across the network. Communities may support a blend of a few different scenarios based on maturity. </a:t>
            </a:r>
          </a:p>
        </p:txBody>
      </p:sp>
      <p:sp>
        <p:nvSpPr>
          <p:cNvPr id="7" name="Title 6">
            <a:extLst>
              <a:ext uri="{FF2B5EF4-FFF2-40B4-BE49-F238E27FC236}">
                <a16:creationId xmlns:a16="http://schemas.microsoft.com/office/drawing/2014/main" id="{85D26C70-F8A2-4145-8366-BEDAF164C997}"/>
              </a:ext>
              <a:ext uri="{C183D7F6-B498-43B3-948B-1728B52AA6E4}">
                <adec:decorative xmlns:adec="http://schemas.microsoft.com/office/drawing/2017/decorative" val="1"/>
              </a:ext>
            </a:extLst>
          </p:cNvPr>
          <p:cNvSpPr>
            <a:spLocks noGrp="1"/>
          </p:cNvSpPr>
          <p:nvPr>
            <p:ph type="title"/>
          </p:nvPr>
        </p:nvSpPr>
        <p:spPr>
          <a:xfrm>
            <a:off x="269240" y="289509"/>
            <a:ext cx="5647476" cy="615553"/>
          </a:xfrm>
        </p:spPr>
        <p:txBody>
          <a:bodyPr/>
          <a:lstStyle/>
          <a:p>
            <a:r>
              <a:rPr lang="en-US" sz="4000" dirty="0"/>
              <a:t>Types of communities </a:t>
            </a:r>
          </a:p>
        </p:txBody>
      </p:sp>
      <p:sp>
        <p:nvSpPr>
          <p:cNvPr id="2" name="TextBox 1">
            <a:extLst>
              <a:ext uri="{FF2B5EF4-FFF2-40B4-BE49-F238E27FC236}">
                <a16:creationId xmlns:a16="http://schemas.microsoft.com/office/drawing/2014/main" id="{1405264F-508F-6519-F1C3-B16E702A4CEE}"/>
              </a:ext>
              <a:ext uri="{C183D7F6-B498-43B3-948B-1728B52AA6E4}">
                <adec:decorative xmlns:adec="http://schemas.microsoft.com/office/drawing/2017/decorative" val="1"/>
              </a:ext>
            </a:extLst>
          </p:cNvPr>
          <p:cNvSpPr txBox="1"/>
          <p:nvPr/>
        </p:nvSpPr>
        <p:spPr>
          <a:xfrm>
            <a:off x="157" y="2027966"/>
            <a:ext cx="3391258" cy="489365"/>
          </a:xfrm>
          <a:prstGeom prst="rect">
            <a:avLst/>
          </a:prstGeom>
          <a:noFill/>
        </p:spPr>
        <p:txBody>
          <a:bodyPr wrap="square" lIns="182880" tIns="146304" rIns="182880" bIns="146304" rtlCol="0" anchor="ctr">
            <a:spAutoFit/>
          </a:bodyPr>
          <a:lstStyle/>
          <a:p>
            <a:pPr algn="ctr">
              <a:lnSpc>
                <a:spcPct val="90000"/>
              </a:lnSpc>
              <a:spcAft>
                <a:spcPts val="600"/>
              </a:spcAft>
            </a:pPr>
            <a:r>
              <a:rPr lang="en-US" sz="1400" i="1" dirty="0">
                <a:gradFill>
                  <a:gsLst>
                    <a:gs pos="2917">
                      <a:schemeClr val="tx1"/>
                    </a:gs>
                    <a:gs pos="30000">
                      <a:schemeClr val="tx1"/>
                    </a:gs>
                  </a:gsLst>
                  <a:lin ang="5400000" scaled="0"/>
                </a:gradFill>
              </a:rPr>
              <a:t>Membership pre-determined</a:t>
            </a:r>
          </a:p>
        </p:txBody>
      </p:sp>
      <p:sp>
        <p:nvSpPr>
          <p:cNvPr id="5" name="Text Placeholder 12">
            <a:extLst>
              <a:ext uri="{FF2B5EF4-FFF2-40B4-BE49-F238E27FC236}">
                <a16:creationId xmlns:a16="http://schemas.microsoft.com/office/drawing/2014/main" id="{33404BA3-3560-75F6-9995-0B9E27C0AE73}"/>
              </a:ext>
              <a:ext uri="{C183D7F6-B498-43B3-948B-1728B52AA6E4}">
                <adec:decorative xmlns:adec="http://schemas.microsoft.com/office/drawing/2017/decorative" val="1"/>
              </a:ext>
            </a:extLst>
          </p:cNvPr>
          <p:cNvSpPr txBox="1">
            <a:spLocks/>
          </p:cNvSpPr>
          <p:nvPr/>
        </p:nvSpPr>
        <p:spPr>
          <a:xfrm>
            <a:off x="372625" y="2409482"/>
            <a:ext cx="2313810" cy="717242"/>
          </a:xfrm>
          <a:prstGeom prst="rect">
            <a:avLst/>
          </a:prstGeom>
          <a:solidFill>
            <a:schemeClr val="tx2"/>
          </a:solidFill>
        </p:spPr>
        <p:txBody>
          <a:bodyPr vert="horz" wrap="square" lIns="182880" tIns="146304" rIns="182880" bIns="146304" rtlCol="0" anchor="ctr" anchorCtr="0">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745" kern="1200" spc="0" baseline="0">
                <a:gradFill>
                  <a:gsLst>
                    <a:gs pos="100000">
                      <a:schemeClr val="accent1"/>
                    </a:gs>
                    <a:gs pos="0">
                      <a:schemeClr val="accent1"/>
                    </a:gs>
                  </a:gsLst>
                  <a:lin ang="5400000" scaled="0"/>
                </a:gradFill>
                <a:latin typeface="+mj-lt"/>
                <a:ea typeface="+mn-ea"/>
                <a:cs typeface="Segoe UI Bold"/>
              </a:defRPr>
            </a:lvl1pPr>
            <a:lvl2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4000" kern="1200" spc="0" baseline="0">
                <a:solidFill>
                  <a:schemeClr val="bg1"/>
                </a:solidFill>
                <a:latin typeface="Segoe UI Light"/>
                <a:ea typeface="+mn-ea"/>
                <a:cs typeface="Segoe UI Bold"/>
              </a:defRPr>
            </a:lvl2pPr>
            <a:lvl3pPr marL="448193"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372" kern="1200" spc="0" baseline="0">
                <a:solidFill>
                  <a:srgbClr val="FFFFFF"/>
                </a:solidFill>
                <a:latin typeface="Segoe UI Bold"/>
                <a:ea typeface="+mn-ea"/>
                <a:cs typeface="Segoe UI Bold"/>
              </a:defRPr>
            </a:lvl3pPr>
            <a:lvl4pPr marL="67229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372" kern="1200" spc="0" baseline="0">
                <a:solidFill>
                  <a:srgbClr val="FFFFFF"/>
                </a:solidFill>
                <a:latin typeface="Segoe UI Bold"/>
                <a:ea typeface="+mn-ea"/>
                <a:cs typeface="Segoe UI Bold"/>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solidFill>
                  <a:srgbClr val="FFFFFF"/>
                </a:solidFill>
                <a:latin typeface="Segoe UI Bold"/>
                <a:ea typeface="+mn-ea"/>
                <a:cs typeface="Segoe UI Bold"/>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1900" dirty="0">
                <a:solidFill>
                  <a:schemeClr val="bg1"/>
                </a:solidFill>
              </a:rPr>
              <a:t>Organizational communication</a:t>
            </a:r>
          </a:p>
        </p:txBody>
      </p:sp>
      <p:sp>
        <p:nvSpPr>
          <p:cNvPr id="4" name="Text Placeholder 14">
            <a:extLst>
              <a:ext uri="{FF2B5EF4-FFF2-40B4-BE49-F238E27FC236}">
                <a16:creationId xmlns:a16="http://schemas.microsoft.com/office/drawing/2014/main" id="{B5462C52-A87D-AA88-14C9-0D2ADD56E782}"/>
              </a:ext>
              <a:ext uri="{C183D7F6-B498-43B3-948B-1728B52AA6E4}">
                <adec:decorative xmlns:adec="http://schemas.microsoft.com/office/drawing/2017/decorative" val="1"/>
              </a:ext>
            </a:extLst>
          </p:cNvPr>
          <p:cNvSpPr txBox="1">
            <a:spLocks/>
          </p:cNvSpPr>
          <p:nvPr/>
        </p:nvSpPr>
        <p:spPr>
          <a:xfrm>
            <a:off x="356705" y="3132432"/>
            <a:ext cx="2313810" cy="2881250"/>
          </a:xfrm>
          <a:prstGeom prst="rect">
            <a:avLst/>
          </a:prstGeom>
          <a:solidFill>
            <a:srgbClr val="FFFFFF"/>
          </a:solidFill>
          <a:ln>
            <a:solidFill>
              <a:schemeClr val="bg2"/>
            </a:solidFill>
          </a:ln>
        </p:spPr>
        <p:txBody>
          <a:bodyPr vert="horz" wrap="square" lIns="182880" tIns="146304" rIns="182880" bIns="146304" rtlCol="0"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kern="1200" spc="0" baseline="0">
                <a:gradFill>
                  <a:gsLst>
                    <a:gs pos="100000">
                      <a:srgbClr val="2F2F2F"/>
                    </a:gs>
                    <a:gs pos="0">
                      <a:srgbClr val="2F2F2F"/>
                    </a:gs>
                  </a:gsLst>
                  <a:lin ang="5400000" scaled="0"/>
                </a:gradFill>
                <a:latin typeface="+mj-lt"/>
                <a:ea typeface="+mn-ea"/>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kern="1200" spc="0" baseline="0">
                <a:gradFill>
                  <a:gsLst>
                    <a:gs pos="100000">
                      <a:srgbClr val="2F2F2F"/>
                    </a:gs>
                    <a:gs pos="0">
                      <a:srgbClr val="2F2F2F"/>
                    </a:gs>
                  </a:gsLst>
                  <a:lin ang="5400000" scaled="0"/>
                </a:gradFill>
                <a:latin typeface="Segoe UI Semibold" panose="020B0702040204020203" pitchFamily="34" charset="0"/>
                <a:ea typeface="+mn-ea"/>
                <a:cs typeface="Segoe UI Semibold" panose="020B0702040204020203" pitchFamily="34" charset="0"/>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kern="1200" spc="0" baseline="0">
                <a:gradFill>
                  <a:gsLst>
                    <a:gs pos="100000">
                      <a:srgbClr val="2F2F2F"/>
                    </a:gs>
                    <a:gs pos="0">
                      <a:srgbClr val="2F2F2F"/>
                    </a:gs>
                  </a:gsLst>
                  <a:lin ang="5400000" scaled="0"/>
                </a:gradFill>
                <a:latin typeface="+mn-lt"/>
                <a:ea typeface="+mn-ea"/>
                <a:cs typeface="+mn-cs"/>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kern="1200" spc="0" baseline="0">
                <a:gradFill>
                  <a:gsLst>
                    <a:gs pos="100000">
                      <a:srgbClr val="2F2F2F"/>
                    </a:gs>
                    <a:gs pos="0">
                      <a:srgbClr val="2F2F2F"/>
                    </a:gs>
                  </a:gsLst>
                  <a:lin ang="5400000" scaled="0"/>
                </a:gradFill>
                <a:latin typeface="+mn-lt"/>
                <a:ea typeface="+mn-ea"/>
                <a:cs typeface="+mn-cs"/>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kern="1200" spc="0" baseline="0">
                <a:gradFill>
                  <a:gsLst>
                    <a:gs pos="100000">
                      <a:srgbClr val="2F2F2F"/>
                    </a:gs>
                    <a:gs pos="0">
                      <a:srgbClr val="2F2F2F"/>
                    </a:gs>
                  </a:gsLst>
                  <a:lin ang="5400000" scaled="0"/>
                </a:gradFill>
                <a:latin typeface="+mn-lt"/>
                <a:ea typeface="+mn-ea"/>
                <a:cs typeface="+mn-cs"/>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kern="1200">
                <a:solidFill>
                  <a:srgbClr val="FFFFFF"/>
                </a:solidFill>
                <a:latin typeface="+mn-lt"/>
                <a:ea typeface="+mn-ea"/>
                <a:cs typeface="+mn-cs"/>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kern="1200">
                <a:solidFill>
                  <a:srgbClr val="FFFFFF"/>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950" dirty="0">
                <a:gradFill>
                  <a:gsLst>
                    <a:gs pos="0">
                      <a:srgbClr val="2F2F2F"/>
                    </a:gs>
                    <a:gs pos="100000">
                      <a:srgbClr val="2F2F2F"/>
                    </a:gs>
                  </a:gsLst>
                  <a:lin ang="5400000" scaled="0"/>
                </a:gradFill>
                <a:latin typeface="+mn-lt"/>
              </a:rPr>
              <a:t>Employee news and events </a:t>
            </a:r>
            <a:r>
              <a:rPr lang="en-US" sz="1950" b="1" dirty="0">
                <a:gradFill>
                  <a:gsLst>
                    <a:gs pos="0">
                      <a:srgbClr val="2F2F2F"/>
                    </a:gs>
                    <a:gs pos="100000">
                      <a:srgbClr val="2F2F2F"/>
                    </a:gs>
                  </a:gsLst>
                  <a:lin ang="5400000" scaled="0"/>
                </a:gradFill>
                <a:latin typeface="+mn-lt"/>
              </a:rPr>
              <a:t>(global)</a:t>
            </a: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Sales department</a:t>
            </a:r>
            <a:r>
              <a:rPr lang="en-US" sz="1950" b="1" dirty="0">
                <a:gradFill>
                  <a:gsLst>
                    <a:gs pos="0">
                      <a:srgbClr val="2F2F2F"/>
                    </a:gs>
                    <a:gs pos="100000">
                      <a:srgbClr val="2F2F2F"/>
                    </a:gs>
                  </a:gsLst>
                  <a:lin ang="5400000" scaled="0"/>
                </a:gradFill>
                <a:latin typeface="+mn-lt"/>
              </a:rPr>
              <a:t> (org)</a:t>
            </a: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Vancouver office </a:t>
            </a:r>
            <a:r>
              <a:rPr lang="en-US" sz="1950" b="1" dirty="0">
                <a:gradFill>
                  <a:gsLst>
                    <a:gs pos="0">
                      <a:srgbClr val="2F2F2F"/>
                    </a:gs>
                    <a:gs pos="100000">
                      <a:srgbClr val="2F2F2F"/>
                    </a:gs>
                  </a:gsLst>
                  <a:lin ang="5400000" scaled="0"/>
                </a:gradFill>
                <a:latin typeface="+mn-lt"/>
              </a:rPr>
              <a:t>(geo)</a:t>
            </a:r>
          </a:p>
          <a:p>
            <a:endParaRPr lang="en-US"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p:txBody>
      </p:sp>
      <p:sp>
        <p:nvSpPr>
          <p:cNvPr id="24" name="TextBox 23">
            <a:extLst>
              <a:ext uri="{FF2B5EF4-FFF2-40B4-BE49-F238E27FC236}">
                <a16:creationId xmlns:a16="http://schemas.microsoft.com/office/drawing/2014/main" id="{3FC9A68A-2CB7-EA5C-4AD4-07962E0470D4}"/>
              </a:ext>
              <a:ext uri="{C183D7F6-B498-43B3-948B-1728B52AA6E4}">
                <adec:decorative xmlns:adec="http://schemas.microsoft.com/office/drawing/2017/decorative" val="1"/>
              </a:ext>
            </a:extLst>
          </p:cNvPr>
          <p:cNvSpPr txBox="1"/>
          <p:nvPr/>
        </p:nvSpPr>
        <p:spPr>
          <a:xfrm>
            <a:off x="475243" y="6166051"/>
            <a:ext cx="2141934" cy="489365"/>
          </a:xfrm>
          <a:prstGeom prst="rect">
            <a:avLst/>
          </a:prstGeom>
          <a:noFill/>
        </p:spPr>
        <p:txBody>
          <a:bodyPr wrap="square" lIns="182880" tIns="146304" rIns="182880" bIns="146304" rtlCol="0" anchor="ctr">
            <a:spAutoFit/>
          </a:bodyPr>
          <a:lstStyle/>
          <a:p>
            <a:pPr algn="ctr">
              <a:lnSpc>
                <a:spcPct val="90000"/>
              </a:lnSpc>
              <a:spcAft>
                <a:spcPts val="600"/>
              </a:spcAft>
            </a:pPr>
            <a:r>
              <a:rPr lang="en-US" sz="1400" b="1" dirty="0">
                <a:solidFill>
                  <a:schemeClr val="accent5"/>
                </a:solidFill>
              </a:rPr>
              <a:t>1 to many  </a:t>
            </a:r>
          </a:p>
        </p:txBody>
      </p:sp>
      <p:sp>
        <p:nvSpPr>
          <p:cNvPr id="12" name="Text Placeholder 11">
            <a:extLst>
              <a:ext uri="{FF2B5EF4-FFF2-40B4-BE49-F238E27FC236}">
                <a16:creationId xmlns:a16="http://schemas.microsoft.com/office/drawing/2014/main" id="{92F43259-AFC6-46E6-B1F4-3EA98AD28344}"/>
              </a:ext>
              <a:ext uri="{C183D7F6-B498-43B3-948B-1728B52AA6E4}">
                <adec:decorative xmlns:adec="http://schemas.microsoft.com/office/drawing/2017/decorative" val="1"/>
              </a:ext>
            </a:extLst>
          </p:cNvPr>
          <p:cNvSpPr>
            <a:spLocks noGrp="1"/>
          </p:cNvSpPr>
          <p:nvPr>
            <p:ph type="body" sz="quarter" idx="26"/>
          </p:nvPr>
        </p:nvSpPr>
        <p:spPr>
          <a:xfrm>
            <a:off x="2784067" y="2409482"/>
            <a:ext cx="2313810" cy="717242"/>
          </a:xfrm>
          <a:solidFill>
            <a:schemeClr val="tx2"/>
          </a:solidFill>
        </p:spPr>
        <p:txBody>
          <a:bodyPr>
            <a:normAutofit fontScale="92500" lnSpcReduction="20000"/>
          </a:bodyPr>
          <a:lstStyle/>
          <a:p>
            <a:pPr algn="ctr"/>
            <a:r>
              <a:rPr lang="en-US" sz="1900" dirty="0">
                <a:solidFill>
                  <a:schemeClr val="bg1"/>
                </a:solidFill>
              </a:rPr>
              <a:t>Support &amp; shared services </a:t>
            </a:r>
          </a:p>
        </p:txBody>
      </p:sp>
      <p:sp>
        <p:nvSpPr>
          <p:cNvPr id="10" name="Text Placeholder 9">
            <a:extLst>
              <a:ext uri="{FF2B5EF4-FFF2-40B4-BE49-F238E27FC236}">
                <a16:creationId xmlns:a16="http://schemas.microsoft.com/office/drawing/2014/main" id="{1AAAF55E-12AE-448F-AC69-2728EDA972E1}"/>
              </a:ext>
              <a:ext uri="{C183D7F6-B498-43B3-948B-1728B52AA6E4}">
                <adec:decorative xmlns:adec="http://schemas.microsoft.com/office/drawing/2017/decorative" val="1"/>
              </a:ext>
            </a:extLst>
          </p:cNvPr>
          <p:cNvSpPr>
            <a:spLocks noGrp="1"/>
          </p:cNvSpPr>
          <p:nvPr>
            <p:ph type="body" sz="quarter" idx="19"/>
          </p:nvPr>
        </p:nvSpPr>
        <p:spPr>
          <a:xfrm>
            <a:off x="2783503" y="3121006"/>
            <a:ext cx="2313810" cy="2881250"/>
          </a:xfrm>
          <a:ln>
            <a:solidFill>
              <a:schemeClr val="bg2"/>
            </a:solidFill>
          </a:ln>
        </p:spPr>
        <p:txBody>
          <a:bodyPr/>
          <a:lstStyle/>
          <a:p>
            <a:r>
              <a:rPr lang="en-US" sz="1950" dirty="0">
                <a:gradFill>
                  <a:gsLst>
                    <a:gs pos="0">
                      <a:srgbClr val="2F2F2F"/>
                    </a:gs>
                    <a:gs pos="100000">
                      <a:srgbClr val="2F2F2F"/>
                    </a:gs>
                  </a:gsLst>
                  <a:lin ang="5400000" scaled="0"/>
                </a:gradFill>
                <a:latin typeface="+mn-lt"/>
              </a:rPr>
              <a:t>Ask HR </a:t>
            </a:r>
            <a:endParaRPr lang="en-US"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Product </a:t>
            </a:r>
            <a:br>
              <a:rPr lang="en-US" sz="1950" dirty="0">
                <a:gradFill>
                  <a:gsLst>
                    <a:gs pos="0">
                      <a:srgbClr val="2F2F2F"/>
                    </a:gs>
                    <a:gs pos="100000">
                      <a:srgbClr val="2F2F2F"/>
                    </a:gs>
                  </a:gsLst>
                  <a:lin ang="5400000" scaled="0"/>
                </a:gradFill>
                <a:latin typeface="+mn-lt"/>
              </a:rPr>
            </a:br>
            <a:r>
              <a:rPr lang="en-US" sz="1950" dirty="0">
                <a:gradFill>
                  <a:gsLst>
                    <a:gs pos="0">
                      <a:srgbClr val="2F2F2F"/>
                    </a:gs>
                    <a:gs pos="100000">
                      <a:srgbClr val="2F2F2F"/>
                    </a:gs>
                  </a:gsLst>
                  <a:lin ang="5400000" scaled="0"/>
                </a:gradFill>
                <a:latin typeface="+mn-lt"/>
              </a:rPr>
              <a:t>specific </a:t>
            </a:r>
            <a:endParaRPr lang="en-US" sz="1950" dirty="0">
              <a:gradFill>
                <a:gsLst>
                  <a:gs pos="0">
                    <a:srgbClr val="2F2F2F"/>
                  </a:gs>
                  <a:gs pos="100000">
                    <a:srgbClr val="2F2F2F"/>
                  </a:gs>
                </a:gsLst>
                <a:lin ang="5400000" scaled="0"/>
              </a:gradFill>
              <a:latin typeface="Segoe UI Semibold"/>
            </a:endParaRPr>
          </a:p>
          <a:p>
            <a:endParaRPr lang="en-US" sz="1950" dirty="0">
              <a:gradFill>
                <a:gsLst>
                  <a:gs pos="0">
                    <a:srgbClr val="2F2F2F"/>
                  </a:gs>
                  <a:gs pos="100000">
                    <a:srgbClr val="2F2F2F"/>
                  </a:gs>
                </a:gsLst>
                <a:lin ang="5400000" scaled="0"/>
              </a:gradFill>
              <a:latin typeface="+mn-lt"/>
            </a:endParaRPr>
          </a:p>
          <a:p>
            <a:r>
              <a:rPr lang="en-US" sz="1950" dirty="0" err="1">
                <a:gradFill>
                  <a:gsLst>
                    <a:gs pos="0">
                      <a:srgbClr val="2F2F2F"/>
                    </a:gs>
                    <a:gs pos="100000">
                      <a:srgbClr val="2F2F2F"/>
                    </a:gs>
                  </a:gsLst>
                  <a:lin ang="5400000" scaled="0"/>
                </a:gradFill>
                <a:latin typeface="+mn-lt"/>
              </a:rPr>
              <a:t>TechSupport</a:t>
            </a:r>
            <a:endParaRPr lang="en-US" sz="1950" dirty="0">
              <a:gradFill>
                <a:gsLst>
                  <a:gs pos="0">
                    <a:srgbClr val="2F2F2F"/>
                  </a:gs>
                  <a:gs pos="100000">
                    <a:srgbClr val="2F2F2F"/>
                  </a:gs>
                </a:gsLst>
                <a:lin ang="5400000" scaled="0"/>
              </a:gradFill>
            </a:endParaRP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Security </a:t>
            </a:r>
          </a:p>
        </p:txBody>
      </p:sp>
      <p:sp>
        <p:nvSpPr>
          <p:cNvPr id="25" name="TextBox 24">
            <a:extLst>
              <a:ext uri="{FF2B5EF4-FFF2-40B4-BE49-F238E27FC236}">
                <a16:creationId xmlns:a16="http://schemas.microsoft.com/office/drawing/2014/main" id="{C2886387-D8AC-D2F7-95CA-48CAAA96D707}"/>
              </a:ext>
              <a:ext uri="{C183D7F6-B498-43B3-948B-1728B52AA6E4}">
                <adec:decorative xmlns:adec="http://schemas.microsoft.com/office/drawing/2017/decorative" val="1"/>
              </a:ext>
            </a:extLst>
          </p:cNvPr>
          <p:cNvSpPr txBox="1"/>
          <p:nvPr/>
        </p:nvSpPr>
        <p:spPr>
          <a:xfrm>
            <a:off x="2832552" y="6133052"/>
            <a:ext cx="2240000" cy="489365"/>
          </a:xfrm>
          <a:prstGeom prst="rect">
            <a:avLst/>
          </a:prstGeom>
          <a:noFill/>
        </p:spPr>
        <p:txBody>
          <a:bodyPr wrap="square" lIns="182880" tIns="146304" rIns="182880" bIns="146304" rtlCol="0" anchor="ctr">
            <a:spAutoFit/>
          </a:bodyPr>
          <a:lstStyle/>
          <a:p>
            <a:pPr algn="ctr">
              <a:lnSpc>
                <a:spcPct val="90000"/>
              </a:lnSpc>
              <a:spcAft>
                <a:spcPts val="600"/>
              </a:spcAft>
            </a:pPr>
            <a:r>
              <a:rPr lang="en-US" sz="1400" b="1" dirty="0">
                <a:solidFill>
                  <a:schemeClr val="accent5"/>
                </a:solidFill>
              </a:rPr>
              <a:t>Core group to many </a:t>
            </a:r>
          </a:p>
        </p:txBody>
      </p:sp>
      <p:sp>
        <p:nvSpPr>
          <p:cNvPr id="26" name="TextBox 25">
            <a:extLst>
              <a:ext uri="{FF2B5EF4-FFF2-40B4-BE49-F238E27FC236}">
                <a16:creationId xmlns:a16="http://schemas.microsoft.com/office/drawing/2014/main" id="{872383AD-C11D-43B1-37DA-E9499264B21B}"/>
              </a:ext>
              <a:ext uri="{C183D7F6-B498-43B3-948B-1728B52AA6E4}">
                <adec:decorative xmlns:adec="http://schemas.microsoft.com/office/drawing/2017/decorative" val="1"/>
              </a:ext>
            </a:extLst>
          </p:cNvPr>
          <p:cNvSpPr txBox="1"/>
          <p:nvPr/>
        </p:nvSpPr>
        <p:spPr>
          <a:xfrm>
            <a:off x="5287927" y="6158639"/>
            <a:ext cx="7007458" cy="489365"/>
          </a:xfrm>
          <a:prstGeom prst="rect">
            <a:avLst/>
          </a:prstGeom>
          <a:noFill/>
        </p:spPr>
        <p:txBody>
          <a:bodyPr wrap="square" lIns="182880" tIns="146304" rIns="182880" bIns="146304" rtlCol="0" anchor="ctr">
            <a:spAutoFit/>
          </a:bodyPr>
          <a:lstStyle/>
          <a:p>
            <a:pPr algn="ctr">
              <a:lnSpc>
                <a:spcPct val="90000"/>
              </a:lnSpc>
              <a:spcAft>
                <a:spcPts val="600"/>
              </a:spcAft>
            </a:pPr>
            <a:r>
              <a:rPr lang="en-US" sz="1400" b="1">
                <a:solidFill>
                  <a:schemeClr val="accent5"/>
                </a:solidFill>
              </a:rPr>
              <a:t>Many to many </a:t>
            </a:r>
          </a:p>
        </p:txBody>
      </p:sp>
      <p:sp>
        <p:nvSpPr>
          <p:cNvPr id="13" name="Text Placeholder 12">
            <a:extLst>
              <a:ext uri="{FF2B5EF4-FFF2-40B4-BE49-F238E27FC236}">
                <a16:creationId xmlns:a16="http://schemas.microsoft.com/office/drawing/2014/main" id="{599BA886-A9DA-44FF-80E2-9E2387C8A6D7}"/>
              </a:ext>
              <a:ext uri="{C183D7F6-B498-43B3-948B-1728B52AA6E4}">
                <adec:decorative xmlns:adec="http://schemas.microsoft.com/office/drawing/2017/decorative" val="1"/>
              </a:ext>
            </a:extLst>
          </p:cNvPr>
          <p:cNvSpPr>
            <a:spLocks noGrp="1"/>
          </p:cNvSpPr>
          <p:nvPr>
            <p:ph type="body" sz="quarter" idx="27"/>
          </p:nvPr>
        </p:nvSpPr>
        <p:spPr>
          <a:xfrm>
            <a:off x="5241852" y="2412507"/>
            <a:ext cx="2166240" cy="717242"/>
          </a:xfrm>
          <a:solidFill>
            <a:schemeClr val="tx2"/>
          </a:solidFill>
        </p:spPr>
        <p:txBody>
          <a:bodyPr>
            <a:noAutofit/>
          </a:bodyPr>
          <a:lstStyle/>
          <a:p>
            <a:pPr algn="ctr"/>
            <a:r>
              <a:rPr lang="en-US" sz="1900" dirty="0">
                <a:solidFill>
                  <a:schemeClr val="bg1"/>
                </a:solidFill>
              </a:rPr>
              <a:t>Communities of practices </a:t>
            </a:r>
          </a:p>
        </p:txBody>
      </p:sp>
      <p:sp>
        <p:nvSpPr>
          <p:cNvPr id="15" name="Text Placeholder 14">
            <a:extLst>
              <a:ext uri="{FF2B5EF4-FFF2-40B4-BE49-F238E27FC236}">
                <a16:creationId xmlns:a16="http://schemas.microsoft.com/office/drawing/2014/main" id="{936213B3-CD50-4E9F-95C1-771008BCB34C}"/>
              </a:ext>
              <a:ext uri="{C183D7F6-B498-43B3-948B-1728B52AA6E4}">
                <adec:decorative xmlns:adec="http://schemas.microsoft.com/office/drawing/2017/decorative" val="1"/>
              </a:ext>
            </a:extLst>
          </p:cNvPr>
          <p:cNvSpPr>
            <a:spLocks noGrp="1"/>
          </p:cNvSpPr>
          <p:nvPr>
            <p:ph type="body" sz="quarter" idx="29"/>
          </p:nvPr>
        </p:nvSpPr>
        <p:spPr>
          <a:xfrm>
            <a:off x="5241853" y="3137050"/>
            <a:ext cx="2166240" cy="2875532"/>
          </a:xfrm>
          <a:ln>
            <a:solidFill>
              <a:schemeClr val="bg2"/>
            </a:solidFill>
          </a:ln>
        </p:spPr>
        <p:txBody>
          <a:bodyPr/>
          <a:lstStyle/>
          <a:p>
            <a:r>
              <a:rPr lang="en-US" sz="1800" dirty="0">
                <a:gradFill>
                  <a:gsLst>
                    <a:gs pos="0">
                      <a:srgbClr val="2F2F2F"/>
                    </a:gs>
                    <a:gs pos="100000">
                      <a:srgbClr val="2F2F2F"/>
                    </a:gs>
                  </a:gsLst>
                  <a:lin ang="5400000" scaled="0"/>
                </a:gradFill>
                <a:latin typeface="+mn-lt"/>
              </a:rPr>
              <a:t>Product managers</a:t>
            </a:r>
          </a:p>
          <a:p>
            <a:endParaRPr lang="en-US" sz="1800" dirty="0">
              <a:gradFill>
                <a:gsLst>
                  <a:gs pos="0">
                    <a:srgbClr val="2F2F2F"/>
                  </a:gs>
                  <a:gs pos="100000">
                    <a:srgbClr val="2F2F2F"/>
                  </a:gs>
                </a:gsLst>
                <a:lin ang="5400000" scaled="0"/>
              </a:gradFill>
              <a:latin typeface="+mn-lt"/>
            </a:endParaRPr>
          </a:p>
          <a:p>
            <a:r>
              <a:rPr lang="en-US" sz="1800" dirty="0">
                <a:gradFill>
                  <a:gsLst>
                    <a:gs pos="0">
                      <a:srgbClr val="2F2F2F"/>
                    </a:gs>
                    <a:gs pos="100000">
                      <a:srgbClr val="2F2F2F"/>
                    </a:gs>
                  </a:gsLst>
                  <a:lin ang="5400000" scaled="0"/>
                </a:gradFill>
                <a:latin typeface="+mn-lt"/>
                <a:cs typeface="Segoe UI"/>
              </a:rPr>
              <a:t>Artificial intelligence </a:t>
            </a:r>
          </a:p>
          <a:p>
            <a:endParaRPr lang="en-US" sz="1800" dirty="0">
              <a:gradFill>
                <a:gsLst>
                  <a:gs pos="0">
                    <a:srgbClr val="2F2F2F"/>
                  </a:gs>
                  <a:gs pos="100000">
                    <a:srgbClr val="2F2F2F"/>
                  </a:gs>
                </a:gsLst>
                <a:lin ang="5400000" scaled="0"/>
              </a:gradFill>
              <a:latin typeface="+mn-lt"/>
              <a:cs typeface="Segoe UI"/>
            </a:endParaRPr>
          </a:p>
          <a:p>
            <a:r>
              <a:rPr lang="en-US" sz="1800" dirty="0">
                <a:gradFill>
                  <a:gsLst>
                    <a:gs pos="0">
                      <a:srgbClr val="2F2F2F"/>
                    </a:gs>
                    <a:gs pos="100000">
                      <a:srgbClr val="2F2F2F"/>
                    </a:gs>
                  </a:gsLst>
                  <a:lin ang="5400000" scaled="0"/>
                </a:gradFill>
                <a:latin typeface="+mn-lt"/>
                <a:cs typeface="Segoe UI"/>
              </a:rPr>
              <a:t> </a:t>
            </a:r>
          </a:p>
          <a:p>
            <a:r>
              <a:rPr lang="en-US" sz="1800" dirty="0">
                <a:gradFill>
                  <a:gsLst>
                    <a:gs pos="0">
                      <a:srgbClr val="2F2F2F"/>
                    </a:gs>
                    <a:gs pos="100000">
                      <a:srgbClr val="2F2F2F"/>
                    </a:gs>
                  </a:gsLst>
                  <a:lin ang="5400000" scaled="0"/>
                </a:gradFill>
                <a:latin typeface="+mn-lt"/>
              </a:rPr>
              <a:t>Change management </a:t>
            </a:r>
          </a:p>
          <a:p>
            <a:endParaRPr lang="en-US" dirty="0">
              <a:gradFill>
                <a:gsLst>
                  <a:gs pos="0">
                    <a:srgbClr val="2F2F2F"/>
                  </a:gs>
                  <a:gs pos="100000">
                    <a:srgbClr val="2F2F2F"/>
                  </a:gs>
                </a:gsLst>
                <a:lin ang="5400000" scaled="0"/>
              </a:gradFill>
              <a:latin typeface="+mn-lt"/>
            </a:endParaRPr>
          </a:p>
        </p:txBody>
      </p:sp>
      <p:sp>
        <p:nvSpPr>
          <p:cNvPr id="11" name="Text Placeholder 10">
            <a:extLst>
              <a:ext uri="{FF2B5EF4-FFF2-40B4-BE49-F238E27FC236}">
                <a16:creationId xmlns:a16="http://schemas.microsoft.com/office/drawing/2014/main" id="{5F310B71-C92A-4783-ACFD-3C19E893856A}"/>
              </a:ext>
              <a:ext uri="{C183D7F6-B498-43B3-948B-1728B52AA6E4}">
                <adec:decorative xmlns:adec="http://schemas.microsoft.com/office/drawing/2017/decorative" val="1"/>
              </a:ext>
            </a:extLst>
          </p:cNvPr>
          <p:cNvSpPr>
            <a:spLocks noGrp="1"/>
          </p:cNvSpPr>
          <p:nvPr>
            <p:ph type="body" sz="quarter" idx="25"/>
          </p:nvPr>
        </p:nvSpPr>
        <p:spPr>
          <a:xfrm>
            <a:off x="7532308" y="2412508"/>
            <a:ext cx="1999265" cy="717242"/>
          </a:xfrm>
          <a:solidFill>
            <a:schemeClr val="tx2"/>
          </a:solidFill>
        </p:spPr>
        <p:txBody>
          <a:bodyPr>
            <a:noAutofit/>
          </a:bodyPr>
          <a:lstStyle/>
          <a:p>
            <a:pPr algn="ctr"/>
            <a:r>
              <a:rPr lang="en-US" sz="1800" dirty="0">
                <a:solidFill>
                  <a:schemeClr val="bg1"/>
                </a:solidFill>
              </a:rPr>
              <a:t>Diversity &amp; inclusion</a:t>
            </a:r>
          </a:p>
        </p:txBody>
      </p:sp>
      <p:sp>
        <p:nvSpPr>
          <p:cNvPr id="14" name="Text Placeholder 13">
            <a:extLst>
              <a:ext uri="{FF2B5EF4-FFF2-40B4-BE49-F238E27FC236}">
                <a16:creationId xmlns:a16="http://schemas.microsoft.com/office/drawing/2014/main" id="{94C8C1D6-72D6-4CF9-A791-2F9263C73E5B}"/>
              </a:ext>
              <a:ext uri="{C183D7F6-B498-43B3-948B-1728B52AA6E4}">
                <adec:decorative xmlns:adec="http://schemas.microsoft.com/office/drawing/2017/decorative" val="1"/>
              </a:ext>
            </a:extLst>
          </p:cNvPr>
          <p:cNvSpPr>
            <a:spLocks noGrp="1"/>
          </p:cNvSpPr>
          <p:nvPr>
            <p:ph type="body" sz="quarter" idx="28"/>
          </p:nvPr>
        </p:nvSpPr>
        <p:spPr>
          <a:xfrm>
            <a:off x="7532309" y="3131334"/>
            <a:ext cx="1994130" cy="2881249"/>
          </a:xfrm>
          <a:solidFill>
            <a:schemeClr val="bg1"/>
          </a:solidFill>
          <a:ln>
            <a:solidFill>
              <a:schemeClr val="bg2"/>
            </a:solidFill>
          </a:ln>
        </p:spPr>
        <p:txBody>
          <a:bodyPr/>
          <a:lstStyle/>
          <a:p>
            <a:r>
              <a:rPr lang="en-US" sz="1950" dirty="0">
                <a:gradFill>
                  <a:gsLst>
                    <a:gs pos="0">
                      <a:srgbClr val="2F2F2F"/>
                    </a:gs>
                    <a:gs pos="100000">
                      <a:srgbClr val="2F2F2F"/>
                    </a:gs>
                  </a:gsLst>
                  <a:lin ang="5400000" scaled="0"/>
                </a:gradFill>
                <a:latin typeface="+mn-lt"/>
              </a:rPr>
              <a:t>ERGs </a:t>
            </a:r>
            <a:endParaRPr lang="en-US" dirty="0">
              <a:gradFill>
                <a:gsLst>
                  <a:gs pos="0">
                    <a:srgbClr val="2F2F2F"/>
                  </a:gs>
                  <a:gs pos="100000">
                    <a:srgbClr val="2F2F2F"/>
                  </a:gs>
                </a:gsLst>
                <a:lin ang="5400000" scaled="0"/>
              </a:gradFill>
              <a:latin typeface="+mn-lt"/>
            </a:endParaRP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Parents &lt;at org&gt;</a:t>
            </a:r>
          </a:p>
          <a:p>
            <a:endParaRPr lang="en-US" dirty="0">
              <a:gradFill>
                <a:gsLst>
                  <a:gs pos="0">
                    <a:srgbClr val="2F2F2F"/>
                  </a:gs>
                  <a:gs pos="100000">
                    <a:srgbClr val="2F2F2F"/>
                  </a:gs>
                </a:gsLst>
                <a:lin ang="5400000" scaled="0"/>
              </a:gradFill>
              <a:latin typeface="+mn-lt"/>
            </a:endParaRPr>
          </a:p>
          <a:p>
            <a:r>
              <a:rPr lang="en-US" sz="1950" dirty="0">
                <a:gradFill>
                  <a:gsLst>
                    <a:gs pos="0">
                      <a:srgbClr val="2F2F2F"/>
                    </a:gs>
                    <a:gs pos="100000">
                      <a:srgbClr val="2F2F2F"/>
                    </a:gs>
                  </a:gsLst>
                  <a:lin ang="5400000" scaled="0"/>
                </a:gradFill>
                <a:latin typeface="+mn-lt"/>
              </a:rPr>
              <a:t>Women in leadership</a:t>
            </a:r>
          </a:p>
        </p:txBody>
      </p:sp>
      <p:sp>
        <p:nvSpPr>
          <p:cNvPr id="41" name="TextBox 40">
            <a:extLst>
              <a:ext uri="{FF2B5EF4-FFF2-40B4-BE49-F238E27FC236}">
                <a16:creationId xmlns:a16="http://schemas.microsoft.com/office/drawing/2014/main" id="{58A114D6-E740-E644-78B0-465A0DDBCDC4}"/>
              </a:ext>
              <a:ext uri="{C183D7F6-B498-43B3-948B-1728B52AA6E4}">
                <adec:decorative xmlns:adec="http://schemas.microsoft.com/office/drawing/2017/decorative" val="1"/>
              </a:ext>
            </a:extLst>
          </p:cNvPr>
          <p:cNvSpPr txBox="1"/>
          <p:nvPr/>
        </p:nvSpPr>
        <p:spPr>
          <a:xfrm>
            <a:off x="9585827" y="1971233"/>
            <a:ext cx="2354678" cy="489365"/>
          </a:xfrm>
          <a:prstGeom prst="rect">
            <a:avLst/>
          </a:prstGeom>
          <a:noFill/>
        </p:spPr>
        <p:txBody>
          <a:bodyPr wrap="square" lIns="182880" tIns="146304" rIns="182880" bIns="146304" rtlCol="0" anchor="ctr">
            <a:spAutoFit/>
          </a:bodyPr>
          <a:lstStyle/>
          <a:p>
            <a:pPr algn="ctr">
              <a:lnSpc>
                <a:spcPct val="90000"/>
              </a:lnSpc>
              <a:spcAft>
                <a:spcPts val="600"/>
              </a:spcAft>
            </a:pPr>
            <a:r>
              <a:rPr lang="en-US" sz="1400" i="1" dirty="0">
                <a:gradFill>
                  <a:gsLst>
                    <a:gs pos="2917">
                      <a:schemeClr val="tx1"/>
                    </a:gs>
                    <a:gs pos="30000">
                      <a:schemeClr val="tx1"/>
                    </a:gs>
                  </a:gsLst>
                  <a:lin ang="5400000" scaled="0"/>
                </a:gradFill>
              </a:rPr>
              <a:t>Employee opt-in</a:t>
            </a:r>
          </a:p>
        </p:txBody>
      </p:sp>
      <p:sp>
        <p:nvSpPr>
          <p:cNvPr id="16" name="Text Placeholder 15">
            <a:extLst>
              <a:ext uri="{FF2B5EF4-FFF2-40B4-BE49-F238E27FC236}">
                <a16:creationId xmlns:a16="http://schemas.microsoft.com/office/drawing/2014/main" id="{08499B5B-5806-45A9-AA9F-51651D03817A}"/>
              </a:ext>
              <a:ext uri="{C183D7F6-B498-43B3-948B-1728B52AA6E4}">
                <adec:decorative xmlns:adec="http://schemas.microsoft.com/office/drawing/2017/decorative" val="1"/>
              </a:ext>
            </a:extLst>
          </p:cNvPr>
          <p:cNvSpPr>
            <a:spLocks noGrp="1"/>
          </p:cNvSpPr>
          <p:nvPr>
            <p:ph type="body" sz="quarter" idx="30"/>
          </p:nvPr>
        </p:nvSpPr>
        <p:spPr>
          <a:xfrm>
            <a:off x="9680047" y="2415190"/>
            <a:ext cx="2166240" cy="717242"/>
          </a:xfrm>
          <a:solidFill>
            <a:schemeClr val="tx2"/>
          </a:solidFill>
        </p:spPr>
        <p:txBody>
          <a:bodyPr/>
          <a:lstStyle/>
          <a:p>
            <a:pPr algn="ctr"/>
            <a:r>
              <a:rPr lang="en-US" sz="1900" dirty="0">
                <a:solidFill>
                  <a:schemeClr val="bg1"/>
                </a:solidFill>
              </a:rPr>
              <a:t>Employee interests</a:t>
            </a:r>
          </a:p>
        </p:txBody>
      </p:sp>
      <p:sp>
        <p:nvSpPr>
          <p:cNvPr id="17" name="Text Placeholder 16">
            <a:extLst>
              <a:ext uri="{FF2B5EF4-FFF2-40B4-BE49-F238E27FC236}">
                <a16:creationId xmlns:a16="http://schemas.microsoft.com/office/drawing/2014/main" id="{CBA6F276-44FA-439F-B19E-735B750118F8}"/>
              </a:ext>
              <a:ext uri="{C183D7F6-B498-43B3-948B-1728B52AA6E4}">
                <adec:decorative xmlns:adec="http://schemas.microsoft.com/office/drawing/2017/decorative" val="1"/>
              </a:ext>
            </a:extLst>
          </p:cNvPr>
          <p:cNvSpPr>
            <a:spLocks noGrp="1"/>
          </p:cNvSpPr>
          <p:nvPr>
            <p:ph type="body" sz="quarter" idx="31"/>
          </p:nvPr>
        </p:nvSpPr>
        <p:spPr>
          <a:xfrm>
            <a:off x="9680046" y="3126724"/>
            <a:ext cx="2166241" cy="2875532"/>
          </a:xfrm>
          <a:solidFill>
            <a:schemeClr val="bg1"/>
          </a:solidFill>
          <a:ln>
            <a:solidFill>
              <a:schemeClr val="bg2"/>
            </a:solidFill>
          </a:ln>
        </p:spPr>
        <p:txBody>
          <a:bodyPr vert="horz" wrap="square" lIns="182880" tIns="146304" rIns="182880" bIns="146304" rtlCol="0" anchor="t">
            <a:noAutofit/>
          </a:bodyPr>
          <a:lstStyle/>
          <a:p>
            <a:r>
              <a:rPr lang="en-US" sz="1950" dirty="0">
                <a:latin typeface="+mn-lt"/>
              </a:rPr>
              <a:t>Pets@ &lt;org&gt;</a:t>
            </a:r>
            <a:endParaRPr lang="en-US" sz="1950" dirty="0"/>
          </a:p>
          <a:p>
            <a:endParaRPr lang="en-US" sz="1950" dirty="0">
              <a:latin typeface="+mn-lt"/>
            </a:endParaRPr>
          </a:p>
          <a:p>
            <a:r>
              <a:rPr lang="en-US" sz="1950" dirty="0">
                <a:latin typeface="+mn-lt"/>
                <a:cs typeface="Segoe UI"/>
              </a:rPr>
              <a:t>Photography</a:t>
            </a:r>
          </a:p>
          <a:p>
            <a:endParaRPr lang="en-US" dirty="0">
              <a:latin typeface="+mn-lt"/>
            </a:endParaRPr>
          </a:p>
          <a:p>
            <a:r>
              <a:rPr lang="en-US" sz="1950" dirty="0">
                <a:latin typeface="+mn-lt"/>
              </a:rPr>
              <a:t>Foodies </a:t>
            </a:r>
            <a:endParaRPr lang="en-US" dirty="0">
              <a:latin typeface="+mn-lt"/>
              <a:cs typeface="Segoe UI"/>
            </a:endParaRPr>
          </a:p>
          <a:p>
            <a:endParaRPr lang="en-US" sz="1950" dirty="0">
              <a:latin typeface="+mn-lt"/>
            </a:endParaRPr>
          </a:p>
          <a:p>
            <a:r>
              <a:rPr lang="en-US" sz="1950" dirty="0">
                <a:latin typeface="+mn-lt"/>
              </a:rPr>
              <a:t>Runners </a:t>
            </a:r>
            <a:br>
              <a:rPr lang="en-US" sz="1950" dirty="0">
                <a:latin typeface="+mn-lt"/>
              </a:rPr>
            </a:br>
            <a:endParaRPr lang="en-US" sz="1950" dirty="0">
              <a:latin typeface="+mn-lt"/>
              <a:cs typeface="Segoe UI"/>
            </a:endParaRPr>
          </a:p>
        </p:txBody>
      </p:sp>
      <p:pic>
        <p:nvPicPr>
          <p:cNvPr id="20" name="Picture 19">
            <a:extLst>
              <a:ext uri="{FF2B5EF4-FFF2-40B4-BE49-F238E27FC236}">
                <a16:creationId xmlns:a16="http://schemas.microsoft.com/office/drawing/2014/main" id="{CBB352B1-3D48-56B4-5466-20EC097FC6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74336" y="5620951"/>
            <a:ext cx="290091" cy="323823"/>
          </a:xfrm>
          <a:prstGeom prst="rect">
            <a:avLst/>
          </a:prstGeom>
        </p:spPr>
      </p:pic>
      <p:pic>
        <p:nvPicPr>
          <p:cNvPr id="6" name="Picture 5">
            <a:extLst>
              <a:ext uri="{FF2B5EF4-FFF2-40B4-BE49-F238E27FC236}">
                <a16:creationId xmlns:a16="http://schemas.microsoft.com/office/drawing/2014/main" id="{B26E3E05-E784-DA07-DB6F-626032A941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5040" y="3540356"/>
            <a:ext cx="290091" cy="323823"/>
          </a:xfrm>
          <a:prstGeom prst="rect">
            <a:avLst/>
          </a:prstGeom>
        </p:spPr>
      </p:pic>
      <p:pic>
        <p:nvPicPr>
          <p:cNvPr id="8" name="Picture 7">
            <a:extLst>
              <a:ext uri="{FF2B5EF4-FFF2-40B4-BE49-F238E27FC236}">
                <a16:creationId xmlns:a16="http://schemas.microsoft.com/office/drawing/2014/main" id="{B424CFAF-CD3A-F093-0035-DA7F22EF85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9024" y="3505204"/>
            <a:ext cx="290091" cy="323823"/>
          </a:xfrm>
          <a:prstGeom prst="rect">
            <a:avLst/>
          </a:prstGeom>
        </p:spPr>
      </p:pic>
      <p:cxnSp>
        <p:nvCxnSpPr>
          <p:cNvPr id="34" name="Straight Arrow Connector 33">
            <a:extLst>
              <a:ext uri="{FF2B5EF4-FFF2-40B4-BE49-F238E27FC236}">
                <a16:creationId xmlns:a16="http://schemas.microsoft.com/office/drawing/2014/main" id="{777199D5-F537-9C1C-7A24-3EFDCF14DE1C}"/>
              </a:ext>
              <a:ext uri="{C183D7F6-B498-43B3-948B-1728B52AA6E4}">
                <adec:decorative xmlns:adec="http://schemas.microsoft.com/office/drawing/2017/decorative" val="1"/>
              </a:ext>
            </a:extLst>
          </p:cNvPr>
          <p:cNvCxnSpPr>
            <a:cxnSpLocks/>
          </p:cNvCxnSpPr>
          <p:nvPr/>
        </p:nvCxnSpPr>
        <p:spPr>
          <a:xfrm>
            <a:off x="5195508" y="6143920"/>
            <a:ext cx="6650779" cy="0"/>
          </a:xfrm>
          <a:prstGeom prst="straightConnector1">
            <a:avLst/>
          </a:prstGeom>
          <a:ln>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FFDD52A-EC9D-3509-1961-086EE1D525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32205" y="5096247"/>
            <a:ext cx="290091" cy="323823"/>
          </a:xfrm>
          <a:prstGeom prst="rect">
            <a:avLst/>
          </a:prstGeom>
        </p:spPr>
      </p:pic>
      <p:pic>
        <p:nvPicPr>
          <p:cNvPr id="21" name="Picture 20">
            <a:extLst>
              <a:ext uri="{FF2B5EF4-FFF2-40B4-BE49-F238E27FC236}">
                <a16:creationId xmlns:a16="http://schemas.microsoft.com/office/drawing/2014/main" id="{67671032-152C-501C-7932-2BF20BEB00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78759" y="3667115"/>
            <a:ext cx="290091" cy="323823"/>
          </a:xfrm>
          <a:prstGeom prst="rect">
            <a:avLst/>
          </a:prstGeom>
        </p:spPr>
      </p:pic>
      <p:cxnSp>
        <p:nvCxnSpPr>
          <p:cNvPr id="31" name="Straight Arrow Connector 30">
            <a:extLst>
              <a:ext uri="{FF2B5EF4-FFF2-40B4-BE49-F238E27FC236}">
                <a16:creationId xmlns:a16="http://schemas.microsoft.com/office/drawing/2014/main" id="{6DDE44B3-AE82-F08A-F86B-112537427AF1}"/>
              </a:ext>
              <a:ext uri="{C183D7F6-B498-43B3-948B-1728B52AA6E4}">
                <adec:decorative xmlns:adec="http://schemas.microsoft.com/office/drawing/2017/decorative" val="1"/>
              </a:ext>
            </a:extLst>
          </p:cNvPr>
          <p:cNvCxnSpPr/>
          <p:nvPr/>
        </p:nvCxnSpPr>
        <p:spPr>
          <a:xfrm flipV="1">
            <a:off x="429388" y="6148204"/>
            <a:ext cx="2241127" cy="10435"/>
          </a:xfrm>
          <a:prstGeom prst="straightConnector1">
            <a:avLst/>
          </a:prstGeom>
          <a:ln>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82A86D1-D06D-01C3-3E42-1731792159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0831" y="4183647"/>
            <a:ext cx="290091" cy="323823"/>
          </a:xfrm>
          <a:prstGeom prst="rect">
            <a:avLst/>
          </a:prstGeom>
        </p:spPr>
      </p:pic>
      <p:cxnSp>
        <p:nvCxnSpPr>
          <p:cNvPr id="32" name="Straight Arrow Connector 31">
            <a:extLst>
              <a:ext uri="{FF2B5EF4-FFF2-40B4-BE49-F238E27FC236}">
                <a16:creationId xmlns:a16="http://schemas.microsoft.com/office/drawing/2014/main" id="{4D688041-77B8-45D2-0E8E-E90A369BA387}"/>
              </a:ext>
              <a:ext uri="{C183D7F6-B498-43B3-948B-1728B52AA6E4}">
                <adec:decorative xmlns:adec="http://schemas.microsoft.com/office/drawing/2017/decorative" val="1"/>
              </a:ext>
            </a:extLst>
          </p:cNvPr>
          <p:cNvCxnSpPr>
            <a:cxnSpLocks/>
          </p:cNvCxnSpPr>
          <p:nvPr/>
        </p:nvCxnSpPr>
        <p:spPr>
          <a:xfrm flipV="1">
            <a:off x="2856750" y="6133052"/>
            <a:ext cx="2167317" cy="10868"/>
          </a:xfrm>
          <a:prstGeom prst="straightConnector1">
            <a:avLst/>
          </a:prstGeom>
          <a:ln>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498886D-7EA9-4BD6-2B5A-1B6D28CD87E7}"/>
              </a:ext>
              <a:ext uri="{C183D7F6-B498-43B3-948B-1728B52AA6E4}">
                <adec:decorative xmlns:adec="http://schemas.microsoft.com/office/drawing/2017/decorative" val="1"/>
              </a:ext>
            </a:extLst>
          </p:cNvPr>
          <p:cNvCxnSpPr>
            <a:cxnSpLocks/>
          </p:cNvCxnSpPr>
          <p:nvPr/>
        </p:nvCxnSpPr>
        <p:spPr>
          <a:xfrm>
            <a:off x="1418694" y="1935603"/>
            <a:ext cx="9355805" cy="741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6993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22DA-23A3-5F45-DD69-4DC532CC6D9B}"/>
              </a:ext>
            </a:extLst>
          </p:cNvPr>
          <p:cNvSpPr>
            <a:spLocks noGrp="1"/>
          </p:cNvSpPr>
          <p:nvPr>
            <p:ph type="title"/>
          </p:nvPr>
        </p:nvSpPr>
        <p:spPr/>
        <p:txBody>
          <a:bodyPr/>
          <a:lstStyle/>
          <a:p>
            <a:r>
              <a:rPr lang="en-US"/>
              <a:t>Getting started</a:t>
            </a:r>
          </a:p>
        </p:txBody>
      </p:sp>
    </p:spTree>
    <p:extLst>
      <p:ext uri="{BB962C8B-B14F-4D97-AF65-F5344CB8AC3E}">
        <p14:creationId xmlns:p14="http://schemas.microsoft.com/office/powerpoint/2010/main" val="90894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48D18AB3-6CC7-3EAA-AF0A-C7120BD24ECF}"/>
              </a:ext>
              <a:ext uri="{C183D7F6-B498-43B3-948B-1728B52AA6E4}">
                <adec:decorative xmlns:adec="http://schemas.microsoft.com/office/drawing/2017/decorative" val="1"/>
              </a:ext>
            </a:extLst>
          </p:cNvPr>
          <p:cNvSpPr/>
          <p:nvPr/>
        </p:nvSpPr>
        <p:spPr bwMode="auto">
          <a:xfrm>
            <a:off x="6219372" y="1399193"/>
            <a:ext cx="5387411" cy="4930785"/>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sp>
        <p:nvSpPr>
          <p:cNvPr id="5" name="Rectangle: Rounded Corners 1">
            <a:extLst>
              <a:ext uri="{FF2B5EF4-FFF2-40B4-BE49-F238E27FC236}">
                <a16:creationId xmlns:a16="http://schemas.microsoft.com/office/drawing/2014/main" id="{6378DAE9-CC90-FEBC-B96C-67A703505977}"/>
              </a:ext>
              <a:ext uri="{C183D7F6-B498-43B3-948B-1728B52AA6E4}">
                <adec:decorative xmlns:adec="http://schemas.microsoft.com/office/drawing/2017/decorative" val="1"/>
              </a:ext>
            </a:extLst>
          </p:cNvPr>
          <p:cNvSpPr/>
          <p:nvPr/>
        </p:nvSpPr>
        <p:spPr bwMode="auto">
          <a:xfrm>
            <a:off x="571500" y="1399194"/>
            <a:ext cx="5387411" cy="4930784"/>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sp>
        <p:nvSpPr>
          <p:cNvPr id="8" name="Title 7">
            <a:extLst>
              <a:ext uri="{FF2B5EF4-FFF2-40B4-BE49-F238E27FC236}">
                <a16:creationId xmlns:a16="http://schemas.microsoft.com/office/drawing/2014/main" id="{3D06297A-50CE-236E-FBB1-F83DB1D6D2E2}"/>
              </a:ext>
            </a:extLst>
          </p:cNvPr>
          <p:cNvSpPr txBox="1">
            <a:spLocks noGrp="1"/>
          </p:cNvSpPr>
          <p:nvPr>
            <p:ph type="title" idx="4294967295"/>
          </p:nvPr>
        </p:nvSpPr>
        <p:spPr>
          <a:xfrm>
            <a:off x="571500" y="421160"/>
            <a:ext cx="11035283"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Bring intention to your community</a:t>
            </a:r>
          </a:p>
        </p:txBody>
      </p:sp>
      <p:sp>
        <p:nvSpPr>
          <p:cNvPr id="3" name="Text Placeholder 2">
            <a:extLst>
              <a:ext uri="{FF2B5EF4-FFF2-40B4-BE49-F238E27FC236}">
                <a16:creationId xmlns:a16="http://schemas.microsoft.com/office/drawing/2014/main" id="{F891741D-79FA-86AC-A7FC-8CAAF421E7C3}"/>
              </a:ext>
            </a:extLst>
          </p:cNvPr>
          <p:cNvSpPr>
            <a:spLocks noGrp="1"/>
          </p:cNvSpPr>
          <p:nvPr>
            <p:ph type="body" sz="quarter" idx="10"/>
          </p:nvPr>
        </p:nvSpPr>
        <p:spPr>
          <a:xfrm>
            <a:off x="962571" y="1593868"/>
            <a:ext cx="4586890" cy="3046988"/>
          </a:xfrm>
        </p:spPr>
        <p:txBody>
          <a:bodyPr/>
          <a:lstStyle/>
          <a:p>
            <a:r>
              <a:rPr lang="en-GB">
                <a:solidFill>
                  <a:srgbClr val="0077D4"/>
                </a:solidFill>
                <a:latin typeface="+mj-lt"/>
              </a:rPr>
              <a:t>Be clear on the goals</a:t>
            </a:r>
          </a:p>
          <a:p>
            <a:pPr marL="457200" indent="-457200">
              <a:buFont typeface="Wingdings" pitchFamily="2" charset="2"/>
              <a:buChar char="ü"/>
            </a:pPr>
            <a:r>
              <a:rPr lang="en-GB" sz="2400">
                <a:solidFill>
                  <a:schemeClr val="tx1">
                    <a:lumMod val="75000"/>
                    <a:lumOff val="25000"/>
                  </a:schemeClr>
                </a:solidFill>
              </a:rPr>
              <a:t>Clarity of purpose</a:t>
            </a:r>
          </a:p>
          <a:p>
            <a:pPr marL="457200" indent="-457200">
              <a:buFont typeface="Wingdings" pitchFamily="2" charset="2"/>
              <a:buChar char="ü"/>
            </a:pPr>
            <a:r>
              <a:rPr lang="en-GB" sz="2400">
                <a:solidFill>
                  <a:schemeClr val="tx1">
                    <a:lumMod val="75000"/>
                    <a:lumOff val="25000"/>
                  </a:schemeClr>
                </a:solidFill>
              </a:rPr>
              <a:t>Rules of engagement</a:t>
            </a:r>
          </a:p>
          <a:p>
            <a:pPr marL="457200" indent="-457200">
              <a:buFont typeface="Wingdings" pitchFamily="2" charset="2"/>
              <a:buChar char="ü"/>
            </a:pPr>
            <a:r>
              <a:rPr lang="en-US" sz="2400">
                <a:solidFill>
                  <a:schemeClr val="tx1">
                    <a:lumMod val="75000"/>
                    <a:lumOff val="25000"/>
                  </a:schemeClr>
                </a:solidFill>
              </a:rPr>
              <a:t>Brand and tone</a:t>
            </a:r>
          </a:p>
          <a:p>
            <a:pPr marL="457200" indent="-457200">
              <a:buFont typeface="Wingdings" pitchFamily="2" charset="2"/>
              <a:buChar char="ü"/>
            </a:pPr>
            <a:r>
              <a:rPr lang="en-US" sz="2400">
                <a:solidFill>
                  <a:schemeClr val="tx1">
                    <a:lumMod val="75000"/>
                    <a:lumOff val="25000"/>
                  </a:schemeClr>
                </a:solidFill>
              </a:rPr>
              <a:t>Useful links</a:t>
            </a:r>
          </a:p>
          <a:p>
            <a:pPr marL="457200" indent="-457200">
              <a:buFont typeface="Wingdings" pitchFamily="2" charset="2"/>
              <a:buChar char="ü"/>
            </a:pPr>
            <a:r>
              <a:rPr lang="en-US" sz="2400">
                <a:solidFill>
                  <a:schemeClr val="tx1">
                    <a:lumMod val="75000"/>
                    <a:lumOff val="25000"/>
                  </a:schemeClr>
                </a:solidFill>
              </a:rPr>
              <a:t>A few “seeded” posts</a:t>
            </a:r>
          </a:p>
        </p:txBody>
      </p:sp>
      <p:sp>
        <p:nvSpPr>
          <p:cNvPr id="4" name="Text Placeholder 3">
            <a:extLst>
              <a:ext uri="{FF2B5EF4-FFF2-40B4-BE49-F238E27FC236}">
                <a16:creationId xmlns:a16="http://schemas.microsoft.com/office/drawing/2014/main" id="{0C69FDB2-841B-E0F4-F464-CB640AAC6DF7}"/>
              </a:ext>
            </a:extLst>
          </p:cNvPr>
          <p:cNvSpPr>
            <a:spLocks noGrp="1"/>
          </p:cNvSpPr>
          <p:nvPr>
            <p:ph type="body" sz="quarter" idx="12"/>
          </p:nvPr>
        </p:nvSpPr>
        <p:spPr>
          <a:xfrm>
            <a:off x="6484885" y="1610623"/>
            <a:ext cx="4918837" cy="4524315"/>
          </a:xfrm>
        </p:spPr>
        <p:txBody>
          <a:bodyPr/>
          <a:lstStyle/>
          <a:p>
            <a:r>
              <a:rPr lang="en-GB">
                <a:solidFill>
                  <a:srgbClr val="0077D4"/>
                </a:solidFill>
                <a:latin typeface="+mj-lt"/>
              </a:rPr>
              <a:t>How will you run it?</a:t>
            </a:r>
          </a:p>
          <a:p>
            <a:pPr marL="457200" indent="-457200">
              <a:buFont typeface="Wingdings" pitchFamily="2" charset="2"/>
              <a:buChar char="ü"/>
            </a:pPr>
            <a:r>
              <a:rPr lang="en-GB" sz="2400">
                <a:solidFill>
                  <a:schemeClr val="tx1">
                    <a:lumMod val="75000"/>
                    <a:lumOff val="25000"/>
                  </a:schemeClr>
                </a:solidFill>
              </a:rPr>
              <a:t>What will you encourage members to do/share?</a:t>
            </a:r>
          </a:p>
          <a:p>
            <a:pPr marL="457200" indent="-457200">
              <a:buFont typeface="Wingdings" pitchFamily="2" charset="2"/>
              <a:buChar char="ü"/>
            </a:pPr>
            <a:r>
              <a:rPr lang="en-US" sz="2400">
                <a:solidFill>
                  <a:schemeClr val="tx1">
                    <a:lumMod val="75000"/>
                    <a:lumOff val="25000"/>
                  </a:schemeClr>
                </a:solidFill>
              </a:rPr>
              <a:t>What kind of activities should be planned?</a:t>
            </a:r>
          </a:p>
          <a:p>
            <a:pPr marL="457200" indent="-457200">
              <a:buFont typeface="Wingdings" pitchFamily="2" charset="2"/>
              <a:buChar char="ü"/>
            </a:pPr>
            <a:r>
              <a:rPr lang="en-US" sz="2400">
                <a:solidFill>
                  <a:schemeClr val="tx1">
                    <a:lumMod val="75000"/>
                    <a:lumOff val="25000"/>
                  </a:schemeClr>
                </a:solidFill>
              </a:rPr>
              <a:t>What kind of stories would you expect?</a:t>
            </a:r>
          </a:p>
          <a:p>
            <a:pPr marL="457200" indent="-457200">
              <a:buFont typeface="Wingdings" pitchFamily="2" charset="2"/>
              <a:buChar char="ü"/>
            </a:pPr>
            <a:r>
              <a:rPr lang="en-US" sz="2400">
                <a:solidFill>
                  <a:schemeClr val="tx1">
                    <a:lumMod val="75000"/>
                    <a:lumOff val="25000"/>
                  </a:schemeClr>
                </a:solidFill>
              </a:rPr>
              <a:t>What kind of posts do expect to redirect elsewhere?</a:t>
            </a:r>
          </a:p>
          <a:p>
            <a:pPr marL="457200" indent="-457200">
              <a:buFont typeface="Wingdings" pitchFamily="2" charset="2"/>
              <a:buChar char="ü"/>
            </a:pPr>
            <a:r>
              <a:rPr lang="en-US" sz="2400">
                <a:solidFill>
                  <a:schemeClr val="tx1">
                    <a:lumMod val="75000"/>
                    <a:lumOff val="25000"/>
                  </a:schemeClr>
                </a:solidFill>
              </a:rPr>
              <a:t>Who can help?</a:t>
            </a:r>
          </a:p>
        </p:txBody>
      </p:sp>
      <p:sp>
        <p:nvSpPr>
          <p:cNvPr id="6" name="TextBox 5">
            <a:extLst>
              <a:ext uri="{FF2B5EF4-FFF2-40B4-BE49-F238E27FC236}">
                <a16:creationId xmlns:a16="http://schemas.microsoft.com/office/drawing/2014/main" id="{594C9193-FDB3-BF38-B2BB-2BECA07FB988}"/>
              </a:ext>
              <a:ext uri="{C183D7F6-B498-43B3-948B-1728B52AA6E4}">
                <adec:decorative xmlns:adec="http://schemas.microsoft.com/office/drawing/2017/decorative" val="1"/>
              </a:ext>
            </a:extLst>
          </p:cNvPr>
          <p:cNvSpPr txBox="1"/>
          <p:nvPr/>
        </p:nvSpPr>
        <p:spPr>
          <a:xfrm>
            <a:off x="4492487" y="6022201"/>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630385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B351FA-DFC0-273E-5629-DB27AB81D95A}"/>
              </a:ext>
            </a:extLst>
          </p:cNvPr>
          <p:cNvSpPr txBox="1">
            <a:spLocks noGrp="1"/>
          </p:cNvSpPr>
          <p:nvPr>
            <p:ph type="title" idx="4294967295"/>
          </p:nvPr>
        </p:nvSpPr>
        <p:spPr>
          <a:xfrm>
            <a:off x="571500" y="421160"/>
            <a:ext cx="11035283"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Using Engage to support M365 Copilot adoption</a:t>
            </a:r>
          </a:p>
        </p:txBody>
      </p:sp>
      <p:pic>
        <p:nvPicPr>
          <p:cNvPr id="3" name="Picture 2">
            <a:extLst>
              <a:ext uri="{FF2B5EF4-FFF2-40B4-BE49-F238E27FC236}">
                <a16:creationId xmlns:a16="http://schemas.microsoft.com/office/drawing/2014/main" id="{B6F417D4-6642-15B2-7895-A0ECE1BBC6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1293743"/>
            <a:ext cx="10820400" cy="609399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662790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C2C6CFD0-4F84-9063-DCA4-549A15D5C1AA}"/>
              </a:ext>
              <a:ext uri="{C183D7F6-B498-43B3-948B-1728B52AA6E4}">
                <adec:decorative xmlns:adec="http://schemas.microsoft.com/office/drawing/2017/decorative" val="1"/>
              </a:ext>
            </a:extLst>
          </p:cNvPr>
          <p:cNvSpPr/>
          <p:nvPr/>
        </p:nvSpPr>
        <p:spPr bwMode="auto">
          <a:xfrm>
            <a:off x="348833" y="1656194"/>
            <a:ext cx="4285846" cy="4843461"/>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sp>
        <p:nvSpPr>
          <p:cNvPr id="12" name="Title 11">
            <a:extLst>
              <a:ext uri="{FF2B5EF4-FFF2-40B4-BE49-F238E27FC236}">
                <a16:creationId xmlns:a16="http://schemas.microsoft.com/office/drawing/2014/main" id="{568847F7-198C-0B1C-9ABD-4DD72D673561}"/>
              </a:ext>
            </a:extLst>
          </p:cNvPr>
          <p:cNvSpPr txBox="1">
            <a:spLocks noGrp="1"/>
          </p:cNvSpPr>
          <p:nvPr>
            <p:ph type="title" idx="4294967295"/>
          </p:nvPr>
        </p:nvSpPr>
        <p:spPr>
          <a:xfrm>
            <a:off x="460290" y="353482"/>
            <a:ext cx="5524500" cy="10927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Community setup checklist</a:t>
            </a:r>
          </a:p>
        </p:txBody>
      </p:sp>
      <p:sp>
        <p:nvSpPr>
          <p:cNvPr id="3" name="Text Placeholder 2">
            <a:extLst>
              <a:ext uri="{FF2B5EF4-FFF2-40B4-BE49-F238E27FC236}">
                <a16:creationId xmlns:a16="http://schemas.microsoft.com/office/drawing/2014/main" id="{F891741D-79FA-86AC-A7FC-8CAAF421E7C3}"/>
              </a:ext>
            </a:extLst>
          </p:cNvPr>
          <p:cNvSpPr>
            <a:spLocks noGrp="1"/>
          </p:cNvSpPr>
          <p:nvPr>
            <p:ph type="body" sz="quarter" idx="4294967295"/>
          </p:nvPr>
        </p:nvSpPr>
        <p:spPr>
          <a:xfrm>
            <a:off x="642554" y="1994981"/>
            <a:ext cx="3849868" cy="4471769"/>
          </a:xfrm>
        </p:spPr>
        <p:txBody>
          <a:bodyPr wrap="square">
            <a:normAutofit lnSpcReduction="10000"/>
          </a:bodyPr>
          <a:lstStyle/>
          <a:p>
            <a:pPr marL="457200" indent="-457200">
              <a:buFont typeface="Wingdings" panose="05000000000000000000" pitchFamily="2" charset="2"/>
              <a:buChar char="ü"/>
            </a:pPr>
            <a:r>
              <a:rPr lang="en-US" sz="2600">
                <a:solidFill>
                  <a:schemeClr val="tx1">
                    <a:lumMod val="75000"/>
                    <a:lumOff val="25000"/>
                  </a:schemeClr>
                </a:solidFill>
              </a:rPr>
              <a:t>Private? Public later?</a:t>
            </a:r>
          </a:p>
          <a:p>
            <a:pPr marL="457200" indent="-457200">
              <a:buFont typeface="Wingdings" panose="05000000000000000000" pitchFamily="2" charset="2"/>
              <a:buChar char="ü"/>
            </a:pPr>
            <a:r>
              <a:rPr lang="en-US" sz="2600">
                <a:solidFill>
                  <a:schemeClr val="tx1">
                    <a:lumMod val="75000"/>
                    <a:lumOff val="25000"/>
                  </a:schemeClr>
                </a:solidFill>
              </a:rPr>
              <a:t>Admins, leads and SMEs</a:t>
            </a:r>
          </a:p>
          <a:p>
            <a:pPr marL="457200" indent="-457200">
              <a:buFont typeface="Wingdings" panose="05000000000000000000" pitchFamily="2" charset="2"/>
              <a:buChar char="ü"/>
            </a:pPr>
            <a:r>
              <a:rPr lang="en-US" sz="2600">
                <a:solidFill>
                  <a:schemeClr val="tx1">
                    <a:lumMod val="75000"/>
                    <a:lumOff val="25000"/>
                  </a:schemeClr>
                </a:solidFill>
              </a:rPr>
              <a:t>Cover photo, icon</a:t>
            </a:r>
          </a:p>
          <a:p>
            <a:pPr marL="457200" indent="-457200">
              <a:buFont typeface="Wingdings" panose="05000000000000000000" pitchFamily="2" charset="2"/>
              <a:buChar char="ü"/>
            </a:pPr>
            <a:r>
              <a:rPr lang="en-US" sz="2600">
                <a:solidFill>
                  <a:schemeClr val="tx1">
                    <a:lumMod val="75000"/>
                    <a:lumOff val="25000"/>
                  </a:schemeClr>
                </a:solidFill>
              </a:rPr>
              <a:t>Mark as official?</a:t>
            </a:r>
          </a:p>
          <a:p>
            <a:pPr marL="457200" indent="-457200">
              <a:buFont typeface="Wingdings" panose="05000000000000000000" pitchFamily="2" charset="2"/>
              <a:buChar char="ü"/>
            </a:pPr>
            <a:r>
              <a:rPr lang="en-US" sz="2600">
                <a:solidFill>
                  <a:schemeClr val="tx1">
                    <a:lumMod val="75000"/>
                    <a:lumOff val="25000"/>
                  </a:schemeClr>
                </a:solidFill>
              </a:rPr>
              <a:t>Info box: emojis, links</a:t>
            </a:r>
          </a:p>
          <a:p>
            <a:pPr marL="457200" indent="-457200">
              <a:buFont typeface="Wingdings" panose="05000000000000000000" pitchFamily="2" charset="2"/>
              <a:buChar char="ü"/>
            </a:pPr>
            <a:r>
              <a:rPr lang="en-US" sz="2600">
                <a:solidFill>
                  <a:schemeClr val="tx1">
                    <a:lumMod val="75000"/>
                    <a:lumOff val="25000"/>
                  </a:schemeClr>
                </a:solidFill>
              </a:rPr>
              <a:t>Pinned links &amp; resources</a:t>
            </a:r>
          </a:p>
          <a:p>
            <a:pPr marL="457200" indent="-457200">
              <a:buFont typeface="Wingdings" panose="05000000000000000000" pitchFamily="2" charset="2"/>
              <a:buChar char="ü"/>
            </a:pPr>
            <a:r>
              <a:rPr lang="en-US" sz="2600">
                <a:solidFill>
                  <a:schemeClr val="tx1">
                    <a:lumMod val="75000"/>
                    <a:lumOff val="25000"/>
                  </a:schemeClr>
                </a:solidFill>
              </a:rPr>
              <a:t>Seed initial content</a:t>
            </a:r>
          </a:p>
          <a:p>
            <a:pPr marL="457200" indent="-457200">
              <a:buFont typeface="Wingdings" panose="05000000000000000000" pitchFamily="2" charset="2"/>
              <a:buChar char="ü"/>
            </a:pPr>
            <a:r>
              <a:rPr lang="en-US" sz="2600">
                <a:solidFill>
                  <a:schemeClr val="tx1">
                    <a:lumMod val="75000"/>
                    <a:lumOff val="25000"/>
                  </a:schemeClr>
                </a:solidFill>
              </a:rPr>
              <a:t>Pin an intro message</a:t>
            </a:r>
          </a:p>
        </p:txBody>
      </p:sp>
      <p:sp>
        <p:nvSpPr>
          <p:cNvPr id="6" name="TextBox 5">
            <a:extLst>
              <a:ext uri="{FF2B5EF4-FFF2-40B4-BE49-F238E27FC236}">
                <a16:creationId xmlns:a16="http://schemas.microsoft.com/office/drawing/2014/main" id="{594C9193-FDB3-BF38-B2BB-2BECA07FB988}"/>
              </a:ext>
              <a:ext uri="{C183D7F6-B498-43B3-948B-1728B52AA6E4}">
                <adec:decorative xmlns:adec="http://schemas.microsoft.com/office/drawing/2017/decorative" val="1"/>
              </a:ext>
            </a:extLst>
          </p:cNvPr>
          <p:cNvSpPr txBox="1"/>
          <p:nvPr/>
        </p:nvSpPr>
        <p:spPr>
          <a:xfrm>
            <a:off x="4492487" y="6221896"/>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0AD3ADF8-98AF-C6D1-B0FD-45E40D215895}"/>
              </a:ext>
              <a:ext uri="{C183D7F6-B498-43B3-948B-1728B52AA6E4}">
                <adec:decorative xmlns:adec="http://schemas.microsoft.com/office/drawing/2017/decorative" val="1"/>
              </a:ext>
            </a:extLst>
          </p:cNvPr>
          <p:cNvGrpSpPr/>
          <p:nvPr/>
        </p:nvGrpSpPr>
        <p:grpSpPr>
          <a:xfrm>
            <a:off x="4786143" y="791974"/>
            <a:ext cx="10053209" cy="5737699"/>
            <a:chOff x="5010107" y="772323"/>
            <a:chExt cx="9383034" cy="5355208"/>
          </a:xfrm>
        </p:grpSpPr>
        <p:sp>
          <p:nvSpPr>
            <p:cNvPr id="9" name="Rectangle: Rounded Corners 1">
              <a:extLst>
                <a:ext uri="{FF2B5EF4-FFF2-40B4-BE49-F238E27FC236}">
                  <a16:creationId xmlns:a16="http://schemas.microsoft.com/office/drawing/2014/main" id="{00379CBC-4F9B-570D-4E3F-AF5393494CED}"/>
                </a:ext>
              </a:extLst>
            </p:cNvPr>
            <p:cNvSpPr/>
            <p:nvPr/>
          </p:nvSpPr>
          <p:spPr bwMode="auto">
            <a:xfrm>
              <a:off x="5010107" y="772323"/>
              <a:ext cx="8190885" cy="5355208"/>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pic>
          <p:nvPicPr>
            <p:cNvPr id="4" name="Picture 3" descr="A screenshot of a computer&#10;&#10;Description automatically generated">
              <a:extLst>
                <a:ext uri="{FF2B5EF4-FFF2-40B4-BE49-F238E27FC236}">
                  <a16:creationId xmlns:a16="http://schemas.microsoft.com/office/drawing/2014/main" id="{9126FA52-271B-4BFA-060E-31027F067F4B}"/>
                </a:ext>
              </a:extLst>
            </p:cNvPr>
            <p:cNvPicPr>
              <a:picLocks noChangeAspect="1"/>
            </p:cNvPicPr>
            <p:nvPr/>
          </p:nvPicPr>
          <p:blipFill>
            <a:blip r:embed="rId3"/>
            <a:stretch>
              <a:fillRect/>
            </a:stretch>
          </p:blipFill>
          <p:spPr>
            <a:xfrm>
              <a:off x="5142759" y="845800"/>
              <a:ext cx="9250382" cy="5208253"/>
            </a:xfrm>
            <a:prstGeom prst="rect">
              <a:avLst/>
            </a:prstGeom>
          </p:spPr>
        </p:pic>
      </p:grpSp>
    </p:spTree>
    <p:extLst>
      <p:ext uri="{BB962C8B-B14F-4D97-AF65-F5344CB8AC3E}">
        <p14:creationId xmlns:p14="http://schemas.microsoft.com/office/powerpoint/2010/main" val="6833196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AF9781-8DD7-7B62-7027-D16D0DAE9AD5}"/>
              </a:ext>
            </a:extLst>
          </p:cNvPr>
          <p:cNvSpPr txBox="1">
            <a:spLocks noGrp="1"/>
          </p:cNvSpPr>
          <p:nvPr>
            <p:ph type="title"/>
          </p:nvPr>
        </p:nvSpPr>
        <p:spPr>
          <a:xfrm>
            <a:off x="235621" y="285418"/>
            <a:ext cx="11025187"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dirty="0"/>
              <a:t>Building the team to manage the community</a:t>
            </a:r>
          </a:p>
        </p:txBody>
      </p:sp>
      <p:pic>
        <p:nvPicPr>
          <p:cNvPr id="529" name="Picture 528">
            <a:extLst>
              <a:ext uri="{FF2B5EF4-FFF2-40B4-BE49-F238E27FC236}">
                <a16:creationId xmlns:a16="http://schemas.microsoft.com/office/drawing/2014/main" id="{D4FD6FF3-A664-3105-EE3B-C5F43EA520F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24270" y="3273603"/>
            <a:ext cx="3015570" cy="1060245"/>
          </a:xfrm>
          <a:prstGeom prst="rect">
            <a:avLst/>
          </a:prstGeom>
        </p:spPr>
      </p:pic>
      <p:sp>
        <p:nvSpPr>
          <p:cNvPr id="525" name="Rectangle: Rounded Corners 524">
            <a:extLst>
              <a:ext uri="{FF2B5EF4-FFF2-40B4-BE49-F238E27FC236}">
                <a16:creationId xmlns:a16="http://schemas.microsoft.com/office/drawing/2014/main" id="{2D74B778-2762-81F6-4338-AF52828F9AC2}"/>
              </a:ext>
              <a:ext uri="{C183D7F6-B498-43B3-948B-1728B52AA6E4}">
                <adec:decorative xmlns:adec="http://schemas.microsoft.com/office/drawing/2017/decorative" val="1"/>
              </a:ext>
            </a:extLst>
          </p:cNvPr>
          <p:cNvSpPr/>
          <p:nvPr/>
        </p:nvSpPr>
        <p:spPr>
          <a:xfrm>
            <a:off x="3152049" y="1752151"/>
            <a:ext cx="5902599" cy="2581697"/>
          </a:xfrm>
          <a:prstGeom prst="roundRect">
            <a:avLst>
              <a:gd name="adj" fmla="val 4074"/>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0" name="Rectangle: Diagonal Corners Rounded 529">
            <a:extLst>
              <a:ext uri="{FF2B5EF4-FFF2-40B4-BE49-F238E27FC236}">
                <a16:creationId xmlns:a16="http://schemas.microsoft.com/office/drawing/2014/main" id="{C9C449CF-7083-BABB-34F0-716FF7A5AB1A}"/>
              </a:ext>
              <a:ext uri="{C183D7F6-B498-43B3-948B-1728B52AA6E4}">
                <adec:decorative xmlns:adec="http://schemas.microsoft.com/office/drawing/2017/decorative" val="1"/>
              </a:ext>
            </a:extLst>
          </p:cNvPr>
          <p:cNvSpPr/>
          <p:nvPr/>
        </p:nvSpPr>
        <p:spPr>
          <a:xfrm>
            <a:off x="6741160" y="3102722"/>
            <a:ext cx="2313488" cy="1231126"/>
          </a:xfrm>
          <a:prstGeom prst="round2DiagRect">
            <a:avLst>
              <a:gd name="adj1" fmla="val 9190"/>
              <a:gd name="adj2" fmla="val 0"/>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34" name="Rectangle: Top Corners Rounded 533">
            <a:extLst>
              <a:ext uri="{FF2B5EF4-FFF2-40B4-BE49-F238E27FC236}">
                <a16:creationId xmlns:a16="http://schemas.microsoft.com/office/drawing/2014/main" id="{BDF22348-3331-5E34-8F57-6CBCF5B09A6C}"/>
              </a:ext>
            </a:extLst>
          </p:cNvPr>
          <p:cNvSpPr/>
          <p:nvPr/>
        </p:nvSpPr>
        <p:spPr bwMode="auto">
          <a:xfrm>
            <a:off x="3273915" y="1134222"/>
            <a:ext cx="5658866" cy="554038"/>
          </a:xfrm>
          <a:prstGeom prst="round2Same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a:ea typeface="+mn-ea"/>
                <a:cs typeface="Segoe UI Semibold"/>
              </a:rPr>
              <a:t>Community steering </a:t>
            </a:r>
            <a:r>
              <a:rPr lang="en-US" sz="2000">
                <a:solidFill>
                  <a:prstClr val="white"/>
                </a:solidFill>
                <a:latin typeface="Calibri Light" panose="020F0302020204030204"/>
                <a:cs typeface="Segoe UI Semibold"/>
              </a:rPr>
              <a:t>t</a:t>
            </a:r>
            <a:r>
              <a:rPr kumimoji="0" lang="en-US" sz="2000" b="0" i="0" u="none" strike="noStrike" kern="1200" cap="none" spc="0" normalizeH="0" baseline="0" noProof="0" err="1">
                <a:ln>
                  <a:noFill/>
                </a:ln>
                <a:solidFill>
                  <a:prstClr val="white"/>
                </a:solidFill>
                <a:effectLst/>
                <a:uLnTx/>
                <a:uFillTx/>
                <a:latin typeface="Calibri Light" panose="020F0302020204030204"/>
                <a:ea typeface="+mn-ea"/>
                <a:cs typeface="Segoe UI Semibold"/>
              </a:rPr>
              <a:t>eam</a:t>
            </a:r>
            <a:r>
              <a:rPr kumimoji="0" lang="en-US" sz="2000" b="0" i="0" u="none" strike="noStrike" kern="1200" cap="none" spc="0" normalizeH="0" baseline="0" noProof="0">
                <a:ln>
                  <a:noFill/>
                </a:ln>
                <a:solidFill>
                  <a:prstClr val="white"/>
                </a:solidFill>
                <a:effectLst/>
                <a:uLnTx/>
                <a:uFillTx/>
                <a:latin typeface="Calibri Light" panose="020F0302020204030204"/>
                <a:ea typeface="+mn-ea"/>
                <a:cs typeface="Segoe UI Semibold"/>
              </a:rPr>
              <a:t> </a:t>
            </a:r>
            <a:endParaRPr kumimoji="0" lang="en-US" sz="2800" b="0" i="0" u="none" strike="noStrike" kern="1200" cap="none" spc="0" normalizeH="0" baseline="0" noProof="0">
              <a:ln>
                <a:noFill/>
              </a:ln>
              <a:solidFill>
                <a:prstClr val="white"/>
              </a:solidFill>
              <a:effectLst/>
              <a:uLnTx/>
              <a:uFillTx/>
              <a:latin typeface="Calibri Light" panose="020F0302020204030204"/>
              <a:ea typeface="+mn-ea"/>
              <a:cs typeface="Segoe UI Semibold"/>
            </a:endParaRPr>
          </a:p>
        </p:txBody>
      </p:sp>
      <p:sp>
        <p:nvSpPr>
          <p:cNvPr id="545" name="Rectangle: Diagonal Corners Rounded 544">
            <a:extLst>
              <a:ext uri="{FF2B5EF4-FFF2-40B4-BE49-F238E27FC236}">
                <a16:creationId xmlns:a16="http://schemas.microsoft.com/office/drawing/2014/main" id="{D5B5E6BA-2D73-FB86-81EA-C264C83ED5B0}"/>
              </a:ext>
            </a:extLst>
          </p:cNvPr>
          <p:cNvSpPr/>
          <p:nvPr/>
        </p:nvSpPr>
        <p:spPr>
          <a:xfrm>
            <a:off x="3152048" y="1752151"/>
            <a:ext cx="3468207" cy="1231126"/>
          </a:xfrm>
          <a:prstGeom prst="round2DiagRect">
            <a:avLst>
              <a:gd name="adj1" fmla="val 8695"/>
              <a:gd name="adj2" fmla="val 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Community leads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(representing diverse perspectives from across the business)</a:t>
            </a:r>
          </a:p>
        </p:txBody>
      </p:sp>
      <p:sp>
        <p:nvSpPr>
          <p:cNvPr id="2" name="Rectangle 1">
            <a:extLst>
              <a:ext uri="{FF2B5EF4-FFF2-40B4-BE49-F238E27FC236}">
                <a16:creationId xmlns:a16="http://schemas.microsoft.com/office/drawing/2014/main" id="{863C78DB-653A-6D7A-ACAC-A348EF89EAEE}"/>
              </a:ext>
            </a:extLst>
          </p:cNvPr>
          <p:cNvSpPr/>
          <p:nvPr/>
        </p:nvSpPr>
        <p:spPr>
          <a:xfrm>
            <a:off x="6741160" y="2502448"/>
            <a:ext cx="2313488" cy="32671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t>Business sponsor(s) </a:t>
            </a:r>
            <a:endParaRPr kumimoji="0" lang="es-MX"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endParaRPr>
          </a:p>
        </p:txBody>
      </p:sp>
      <p:sp>
        <p:nvSpPr>
          <p:cNvPr id="540" name="Rectangle 539">
            <a:extLst>
              <a:ext uri="{FF2B5EF4-FFF2-40B4-BE49-F238E27FC236}">
                <a16:creationId xmlns:a16="http://schemas.microsoft.com/office/drawing/2014/main" id="{52369520-438F-BC7A-75B9-E0AB34514AE9}"/>
              </a:ext>
            </a:extLst>
          </p:cNvPr>
          <p:cNvSpPr/>
          <p:nvPr/>
        </p:nvSpPr>
        <p:spPr>
          <a:xfrm>
            <a:off x="6741160" y="3872271"/>
            <a:ext cx="2313488" cy="32671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t>Community</a:t>
            </a:r>
            <a:b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b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t>program </a:t>
            </a:r>
            <a:r>
              <a:rPr lang="en-US" sz="1600">
                <a:solidFill>
                  <a:prstClr val="black"/>
                </a:solidFill>
                <a:latin typeface="Calibri Light" panose="020F0302020204030204"/>
                <a:cs typeface="Segoe UI Semibold" panose="020B0702040204020203" pitchFamily="34" charset="0"/>
              </a:rPr>
              <a:t>m</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t>gr.</a:t>
            </a:r>
          </a:p>
        </p:txBody>
      </p:sp>
      <p:sp>
        <p:nvSpPr>
          <p:cNvPr id="3" name="Rectangle 2">
            <a:extLst>
              <a:ext uri="{FF2B5EF4-FFF2-40B4-BE49-F238E27FC236}">
                <a16:creationId xmlns:a16="http://schemas.microsoft.com/office/drawing/2014/main" id="{A27ACBE1-D115-CC03-128D-4CF3E024601A}"/>
              </a:ext>
            </a:extLst>
          </p:cNvPr>
          <p:cNvSpPr/>
          <p:nvPr/>
        </p:nvSpPr>
        <p:spPr>
          <a:xfrm>
            <a:off x="9797768" y="2502448"/>
            <a:ext cx="2313488" cy="32671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rPr>
              <a:t>Executive sponsor(s) </a:t>
            </a:r>
            <a:endParaRPr kumimoji="0" lang="es-MX" sz="1600" b="0" i="0" u="none" strike="noStrike" kern="1200" cap="none" spc="0" normalizeH="0" baseline="0" noProof="0">
              <a:ln>
                <a:noFill/>
              </a:ln>
              <a:solidFill>
                <a:prstClr val="black"/>
              </a:solidFill>
              <a:effectLst/>
              <a:uLnTx/>
              <a:uFillTx/>
              <a:latin typeface="Calibri Light" panose="020F0302020204030204"/>
              <a:ea typeface="+mn-ea"/>
              <a:cs typeface="Segoe UI Semibold" panose="020B0702040204020203" pitchFamily="34" charset="0"/>
            </a:endParaRPr>
          </a:p>
        </p:txBody>
      </p:sp>
      <p:sp>
        <p:nvSpPr>
          <p:cNvPr id="572" name="Rectangle: Rounded Corners 571">
            <a:extLst>
              <a:ext uri="{FF2B5EF4-FFF2-40B4-BE49-F238E27FC236}">
                <a16:creationId xmlns:a16="http://schemas.microsoft.com/office/drawing/2014/main" id="{C545CECB-16F2-94C5-76E4-8CBD7BE5A624}"/>
              </a:ext>
            </a:extLst>
          </p:cNvPr>
          <p:cNvSpPr/>
          <p:nvPr/>
        </p:nvSpPr>
        <p:spPr>
          <a:xfrm>
            <a:off x="1238640" y="4923369"/>
            <a:ext cx="3091437" cy="473792"/>
          </a:xfrm>
          <a:prstGeom prst="round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Engagement leads</a:t>
            </a:r>
          </a:p>
        </p:txBody>
      </p:sp>
      <p:sp>
        <p:nvSpPr>
          <p:cNvPr id="585" name="Rectangle: Rounded Corners 584">
            <a:extLst>
              <a:ext uri="{FF2B5EF4-FFF2-40B4-BE49-F238E27FC236}">
                <a16:creationId xmlns:a16="http://schemas.microsoft.com/office/drawing/2014/main" id="{B92E3A96-A3F4-D7F4-42D0-75818DE7C422}"/>
              </a:ext>
            </a:extLst>
          </p:cNvPr>
          <p:cNvSpPr/>
          <p:nvPr/>
        </p:nvSpPr>
        <p:spPr bwMode="auto">
          <a:xfrm>
            <a:off x="4069868" y="4849372"/>
            <a:ext cx="1542262" cy="621788"/>
          </a:xfrm>
          <a:prstGeom prst="round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Avg 14 per community</a:t>
            </a:r>
          </a:p>
        </p:txBody>
      </p:sp>
      <p:sp>
        <p:nvSpPr>
          <p:cNvPr id="573" name="Rectangle: Rounded Corners 572">
            <a:extLst>
              <a:ext uri="{FF2B5EF4-FFF2-40B4-BE49-F238E27FC236}">
                <a16:creationId xmlns:a16="http://schemas.microsoft.com/office/drawing/2014/main" id="{888F3740-2F04-219A-ED46-718602A38D28}"/>
              </a:ext>
              <a:ext uri="{C183D7F6-B498-43B3-948B-1728B52AA6E4}">
                <adec:decorative xmlns:adec="http://schemas.microsoft.com/office/drawing/2017/decorative" val="0"/>
              </a:ext>
            </a:extLst>
          </p:cNvPr>
          <p:cNvSpPr/>
          <p:nvPr/>
        </p:nvSpPr>
        <p:spPr>
          <a:xfrm>
            <a:off x="5351920" y="4923369"/>
            <a:ext cx="3091437" cy="473792"/>
          </a:xfrm>
          <a:prstGeom prst="roundRect">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SMEs</a:t>
            </a:r>
          </a:p>
        </p:txBody>
      </p:sp>
      <p:sp>
        <p:nvSpPr>
          <p:cNvPr id="528" name="Freeform: Shape 527">
            <a:extLst>
              <a:ext uri="{FF2B5EF4-FFF2-40B4-BE49-F238E27FC236}">
                <a16:creationId xmlns:a16="http://schemas.microsoft.com/office/drawing/2014/main" id="{457A6600-CCE7-8147-4E46-2299DDFBD0BE}"/>
              </a:ext>
              <a:ext uri="{C183D7F6-B498-43B3-948B-1728B52AA6E4}">
                <adec:decorative xmlns:adec="http://schemas.microsoft.com/office/drawing/2017/decorative" val="1"/>
              </a:ext>
            </a:extLst>
          </p:cNvPr>
          <p:cNvSpPr/>
          <p:nvPr/>
        </p:nvSpPr>
        <p:spPr>
          <a:xfrm>
            <a:off x="3077937" y="1681338"/>
            <a:ext cx="6050824" cy="2723324"/>
          </a:xfrm>
          <a:custGeom>
            <a:avLst/>
            <a:gdLst>
              <a:gd name="connsiteX0" fmla="*/ 179290 w 6050824"/>
              <a:gd name="connsiteY0" fmla="*/ 70813 h 2723324"/>
              <a:gd name="connsiteX1" fmla="*/ 74112 w 6050824"/>
              <a:gd name="connsiteY1" fmla="*/ 175991 h 2723324"/>
              <a:gd name="connsiteX2" fmla="*/ 74112 w 6050824"/>
              <a:gd name="connsiteY2" fmla="*/ 2547332 h 2723324"/>
              <a:gd name="connsiteX3" fmla="*/ 179290 w 6050824"/>
              <a:gd name="connsiteY3" fmla="*/ 2652510 h 2723324"/>
              <a:gd name="connsiteX4" fmla="*/ 5871533 w 6050824"/>
              <a:gd name="connsiteY4" fmla="*/ 2652510 h 2723324"/>
              <a:gd name="connsiteX5" fmla="*/ 5976711 w 6050824"/>
              <a:gd name="connsiteY5" fmla="*/ 2547332 h 2723324"/>
              <a:gd name="connsiteX6" fmla="*/ 5976711 w 6050824"/>
              <a:gd name="connsiteY6" fmla="*/ 175991 h 2723324"/>
              <a:gd name="connsiteX7" fmla="*/ 5871533 w 6050824"/>
              <a:gd name="connsiteY7" fmla="*/ 70813 h 2723324"/>
              <a:gd name="connsiteX8" fmla="*/ 153623 w 6050824"/>
              <a:gd name="connsiteY8" fmla="*/ 0 h 2723324"/>
              <a:gd name="connsiteX9" fmla="*/ 5897201 w 6050824"/>
              <a:gd name="connsiteY9" fmla="*/ 0 h 2723324"/>
              <a:gd name="connsiteX10" fmla="*/ 6050824 w 6050824"/>
              <a:gd name="connsiteY10" fmla="*/ 153623 h 2723324"/>
              <a:gd name="connsiteX11" fmla="*/ 6050824 w 6050824"/>
              <a:gd name="connsiteY11" fmla="*/ 2569701 h 2723324"/>
              <a:gd name="connsiteX12" fmla="*/ 5897201 w 6050824"/>
              <a:gd name="connsiteY12" fmla="*/ 2723324 h 2723324"/>
              <a:gd name="connsiteX13" fmla="*/ 153623 w 6050824"/>
              <a:gd name="connsiteY13" fmla="*/ 2723324 h 2723324"/>
              <a:gd name="connsiteX14" fmla="*/ 0 w 6050824"/>
              <a:gd name="connsiteY14" fmla="*/ 2569701 h 2723324"/>
              <a:gd name="connsiteX15" fmla="*/ 0 w 6050824"/>
              <a:gd name="connsiteY15" fmla="*/ 153623 h 2723324"/>
              <a:gd name="connsiteX16" fmla="*/ 153623 w 6050824"/>
              <a:gd name="connsiteY16" fmla="*/ 0 h 27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50824" h="2723324">
                <a:moveTo>
                  <a:pt x="179290" y="70813"/>
                </a:moveTo>
                <a:cubicBezTo>
                  <a:pt x="121202" y="70813"/>
                  <a:pt x="74112" y="117903"/>
                  <a:pt x="74112" y="175991"/>
                </a:cubicBezTo>
                <a:lnTo>
                  <a:pt x="74112" y="2547332"/>
                </a:lnTo>
                <a:cubicBezTo>
                  <a:pt x="74112" y="2605420"/>
                  <a:pt x="121202" y="2652510"/>
                  <a:pt x="179290" y="2652510"/>
                </a:cubicBezTo>
                <a:lnTo>
                  <a:pt x="5871533" y="2652510"/>
                </a:lnTo>
                <a:cubicBezTo>
                  <a:pt x="5929621" y="2652510"/>
                  <a:pt x="5976711" y="2605420"/>
                  <a:pt x="5976711" y="2547332"/>
                </a:cubicBezTo>
                <a:lnTo>
                  <a:pt x="5976711" y="175991"/>
                </a:lnTo>
                <a:cubicBezTo>
                  <a:pt x="5976711" y="117903"/>
                  <a:pt x="5929621" y="70813"/>
                  <a:pt x="5871533" y="70813"/>
                </a:cubicBezTo>
                <a:close/>
                <a:moveTo>
                  <a:pt x="153623" y="0"/>
                </a:moveTo>
                <a:lnTo>
                  <a:pt x="5897201" y="0"/>
                </a:lnTo>
                <a:cubicBezTo>
                  <a:pt x="5982045" y="0"/>
                  <a:pt x="6050824" y="68779"/>
                  <a:pt x="6050824" y="153623"/>
                </a:cubicBezTo>
                <a:lnTo>
                  <a:pt x="6050824" y="2569701"/>
                </a:lnTo>
                <a:cubicBezTo>
                  <a:pt x="6050824" y="2654545"/>
                  <a:pt x="5982045" y="2723324"/>
                  <a:pt x="5897201" y="2723324"/>
                </a:cubicBezTo>
                <a:lnTo>
                  <a:pt x="153623" y="2723324"/>
                </a:lnTo>
                <a:cubicBezTo>
                  <a:pt x="68779" y="2723324"/>
                  <a:pt x="0" y="2654545"/>
                  <a:pt x="0" y="2569701"/>
                </a:cubicBezTo>
                <a:lnTo>
                  <a:pt x="0" y="153623"/>
                </a:lnTo>
                <a:cubicBezTo>
                  <a:pt x="0" y="68779"/>
                  <a:pt x="68779" y="0"/>
                  <a:pt x="15362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8" name="Rectangle: Diagonal Corners Rounded 537">
            <a:extLst>
              <a:ext uri="{FF2B5EF4-FFF2-40B4-BE49-F238E27FC236}">
                <a16:creationId xmlns:a16="http://schemas.microsoft.com/office/drawing/2014/main" id="{6E5B714F-34EE-8809-BCE3-551FA6FAD3F3}"/>
              </a:ext>
              <a:ext uri="{C183D7F6-B498-43B3-948B-1728B52AA6E4}">
                <adec:decorative xmlns:adec="http://schemas.microsoft.com/office/drawing/2017/decorative" val="1"/>
              </a:ext>
            </a:extLst>
          </p:cNvPr>
          <p:cNvSpPr/>
          <p:nvPr/>
        </p:nvSpPr>
        <p:spPr>
          <a:xfrm rot="10800000" flipH="1">
            <a:off x="6741160" y="1752151"/>
            <a:ext cx="2313488" cy="1231126"/>
          </a:xfrm>
          <a:prstGeom prst="round2DiagRect">
            <a:avLst>
              <a:gd name="adj1" fmla="val 9190"/>
              <a:gd name="adj2" fmla="val 0"/>
            </a:avLst>
          </a:prstGeom>
          <a:solidFill>
            <a:schemeClr val="accent6">
              <a:lumMod val="20000"/>
              <a:lumOff val="80000"/>
              <a:alpha val="4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539" name="Picture 538">
            <a:extLst>
              <a:ext uri="{FF2B5EF4-FFF2-40B4-BE49-F238E27FC236}">
                <a16:creationId xmlns:a16="http://schemas.microsoft.com/office/drawing/2014/main" id="{F2A64965-FE3A-1DBF-18C7-625694C95B8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594" y="3152312"/>
            <a:ext cx="641626" cy="641172"/>
          </a:xfrm>
          <a:prstGeom prst="rect">
            <a:avLst/>
          </a:prstGeom>
        </p:spPr>
      </p:pic>
      <p:sp>
        <p:nvSpPr>
          <p:cNvPr id="546" name="Rectangle: Top Corners Rounded 545">
            <a:extLst>
              <a:ext uri="{FF2B5EF4-FFF2-40B4-BE49-F238E27FC236}">
                <a16:creationId xmlns:a16="http://schemas.microsoft.com/office/drawing/2014/main" id="{C5877AB3-4EB3-3B9D-DBB2-F1315C5CB632}"/>
              </a:ext>
              <a:ext uri="{C183D7F6-B498-43B3-948B-1728B52AA6E4}">
                <adec:decorative xmlns:adec="http://schemas.microsoft.com/office/drawing/2017/decorative" val="1"/>
              </a:ext>
            </a:extLst>
          </p:cNvPr>
          <p:cNvSpPr/>
          <p:nvPr/>
        </p:nvSpPr>
        <p:spPr>
          <a:xfrm rot="16200000" flipH="1">
            <a:off x="10338949" y="1130226"/>
            <a:ext cx="1231126" cy="2474976"/>
          </a:xfrm>
          <a:prstGeom prst="round2SameRect">
            <a:avLst>
              <a:gd name="adj1" fmla="val 6269"/>
              <a:gd name="adj2" fmla="val 0"/>
            </a:avLst>
          </a:prstGeom>
          <a:solidFill>
            <a:schemeClr val="accent6">
              <a:lumMod val="20000"/>
              <a:lumOff val="80000"/>
              <a:alpha val="4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cxnSp>
        <p:nvCxnSpPr>
          <p:cNvPr id="554" name="Straight Connector 553">
            <a:extLst>
              <a:ext uri="{FF2B5EF4-FFF2-40B4-BE49-F238E27FC236}">
                <a16:creationId xmlns:a16="http://schemas.microsoft.com/office/drawing/2014/main" id="{C1015BD8-AD0A-805C-8E50-52246E1D7097}"/>
              </a:ext>
              <a:ext uri="{C183D7F6-B498-43B3-948B-1728B52AA6E4}">
                <adec:decorative xmlns:adec="http://schemas.microsoft.com/office/drawing/2017/decorative" val="1"/>
              </a:ext>
            </a:extLst>
          </p:cNvPr>
          <p:cNvCxnSpPr>
            <a:cxnSpLocks/>
          </p:cNvCxnSpPr>
          <p:nvPr/>
        </p:nvCxnSpPr>
        <p:spPr>
          <a:xfrm>
            <a:off x="8932781" y="2367714"/>
            <a:ext cx="784243" cy="0"/>
          </a:xfrm>
          <a:prstGeom prst="line">
            <a:avLst/>
          </a:prstGeom>
          <a:ln w="19050">
            <a:solidFill>
              <a:schemeClr val="accent4">
                <a:lumMod val="50000"/>
              </a:schemeClr>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555" name="Rectangle: Top Corners Rounded 554">
            <a:extLst>
              <a:ext uri="{FF2B5EF4-FFF2-40B4-BE49-F238E27FC236}">
                <a16:creationId xmlns:a16="http://schemas.microsoft.com/office/drawing/2014/main" id="{956D9F5F-B27F-6C11-E470-86FF56E21B6E}"/>
              </a:ext>
              <a:ext uri="{C183D7F6-B498-43B3-948B-1728B52AA6E4}">
                <adec:decorative xmlns:adec="http://schemas.microsoft.com/office/drawing/2017/decorative" val="1"/>
              </a:ext>
            </a:extLst>
          </p:cNvPr>
          <p:cNvSpPr/>
          <p:nvPr/>
        </p:nvSpPr>
        <p:spPr>
          <a:xfrm>
            <a:off x="1122058" y="4803494"/>
            <a:ext cx="7419994" cy="1467702"/>
          </a:xfrm>
          <a:custGeom>
            <a:avLst/>
            <a:gdLst>
              <a:gd name="connsiteX0" fmla="*/ 117299 w 7419994"/>
              <a:gd name="connsiteY0" fmla="*/ 0 h 1467702"/>
              <a:gd name="connsiteX1" fmla="*/ 7302695 w 7419994"/>
              <a:gd name="connsiteY1" fmla="*/ 0 h 1467702"/>
              <a:gd name="connsiteX2" fmla="*/ 7419994 w 7419994"/>
              <a:gd name="connsiteY2" fmla="*/ 117299 h 1467702"/>
              <a:gd name="connsiteX3" fmla="*/ 7419994 w 7419994"/>
              <a:gd name="connsiteY3" fmla="*/ 1467702 h 1467702"/>
              <a:gd name="connsiteX4" fmla="*/ 7419994 w 7419994"/>
              <a:gd name="connsiteY4" fmla="*/ 1467702 h 1467702"/>
              <a:gd name="connsiteX5" fmla="*/ 0 w 7419994"/>
              <a:gd name="connsiteY5" fmla="*/ 1467702 h 1467702"/>
              <a:gd name="connsiteX6" fmla="*/ 0 w 7419994"/>
              <a:gd name="connsiteY6" fmla="*/ 1467702 h 1467702"/>
              <a:gd name="connsiteX7" fmla="*/ 0 w 7419994"/>
              <a:gd name="connsiteY7" fmla="*/ 117299 h 1467702"/>
              <a:gd name="connsiteX8" fmla="*/ 117299 w 7419994"/>
              <a:gd name="connsiteY8" fmla="*/ 0 h 1467702"/>
              <a:gd name="connsiteX0" fmla="*/ 0 w 7419994"/>
              <a:gd name="connsiteY0" fmla="*/ 1467702 h 1559142"/>
              <a:gd name="connsiteX1" fmla="*/ 0 w 7419994"/>
              <a:gd name="connsiteY1" fmla="*/ 117299 h 1559142"/>
              <a:gd name="connsiteX2" fmla="*/ 117299 w 7419994"/>
              <a:gd name="connsiteY2" fmla="*/ 0 h 1559142"/>
              <a:gd name="connsiteX3" fmla="*/ 7302695 w 7419994"/>
              <a:gd name="connsiteY3" fmla="*/ 0 h 1559142"/>
              <a:gd name="connsiteX4" fmla="*/ 7419994 w 7419994"/>
              <a:gd name="connsiteY4" fmla="*/ 117299 h 1559142"/>
              <a:gd name="connsiteX5" fmla="*/ 7419994 w 7419994"/>
              <a:gd name="connsiteY5" fmla="*/ 1467702 h 1559142"/>
              <a:gd name="connsiteX6" fmla="*/ 7419994 w 7419994"/>
              <a:gd name="connsiteY6" fmla="*/ 1467702 h 1559142"/>
              <a:gd name="connsiteX7" fmla="*/ 0 w 7419994"/>
              <a:gd name="connsiteY7" fmla="*/ 1467702 h 1559142"/>
              <a:gd name="connsiteX8" fmla="*/ 91440 w 7419994"/>
              <a:gd name="connsiteY8" fmla="*/ 1559142 h 1559142"/>
              <a:gd name="connsiteX0" fmla="*/ 0 w 7419994"/>
              <a:gd name="connsiteY0" fmla="*/ 1467702 h 1467702"/>
              <a:gd name="connsiteX1" fmla="*/ 0 w 7419994"/>
              <a:gd name="connsiteY1" fmla="*/ 117299 h 1467702"/>
              <a:gd name="connsiteX2" fmla="*/ 117299 w 7419994"/>
              <a:gd name="connsiteY2" fmla="*/ 0 h 1467702"/>
              <a:gd name="connsiteX3" fmla="*/ 7302695 w 7419994"/>
              <a:gd name="connsiteY3" fmla="*/ 0 h 1467702"/>
              <a:gd name="connsiteX4" fmla="*/ 7419994 w 7419994"/>
              <a:gd name="connsiteY4" fmla="*/ 117299 h 1467702"/>
              <a:gd name="connsiteX5" fmla="*/ 7419994 w 7419994"/>
              <a:gd name="connsiteY5" fmla="*/ 1467702 h 1467702"/>
              <a:gd name="connsiteX6" fmla="*/ 7419994 w 7419994"/>
              <a:gd name="connsiteY6" fmla="*/ 1467702 h 1467702"/>
              <a:gd name="connsiteX7" fmla="*/ 0 w 7419994"/>
              <a:gd name="connsiteY7" fmla="*/ 1467702 h 1467702"/>
              <a:gd name="connsiteX0" fmla="*/ 0 w 7419994"/>
              <a:gd name="connsiteY0" fmla="*/ 1467702 h 1467702"/>
              <a:gd name="connsiteX1" fmla="*/ 0 w 7419994"/>
              <a:gd name="connsiteY1" fmla="*/ 117299 h 1467702"/>
              <a:gd name="connsiteX2" fmla="*/ 117299 w 7419994"/>
              <a:gd name="connsiteY2" fmla="*/ 0 h 1467702"/>
              <a:gd name="connsiteX3" fmla="*/ 7302695 w 7419994"/>
              <a:gd name="connsiteY3" fmla="*/ 0 h 1467702"/>
              <a:gd name="connsiteX4" fmla="*/ 7419994 w 7419994"/>
              <a:gd name="connsiteY4" fmla="*/ 117299 h 1467702"/>
              <a:gd name="connsiteX5" fmla="*/ 7419994 w 7419994"/>
              <a:gd name="connsiteY5" fmla="*/ 1467702 h 1467702"/>
              <a:gd name="connsiteX6" fmla="*/ 7419994 w 7419994"/>
              <a:gd name="connsiteY6" fmla="*/ 1467702 h 146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994" h="1467702">
                <a:moveTo>
                  <a:pt x="0" y="1467702"/>
                </a:moveTo>
                <a:lnTo>
                  <a:pt x="0" y="117299"/>
                </a:lnTo>
                <a:cubicBezTo>
                  <a:pt x="0" y="52517"/>
                  <a:pt x="52517" y="0"/>
                  <a:pt x="117299" y="0"/>
                </a:cubicBezTo>
                <a:lnTo>
                  <a:pt x="7302695" y="0"/>
                </a:lnTo>
                <a:cubicBezTo>
                  <a:pt x="7367477" y="0"/>
                  <a:pt x="7419994" y="52517"/>
                  <a:pt x="7419994" y="117299"/>
                </a:cubicBezTo>
                <a:lnTo>
                  <a:pt x="7419994" y="1467702"/>
                </a:lnTo>
                <a:lnTo>
                  <a:pt x="7419994" y="1467702"/>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9" name="Group 568">
            <a:extLst>
              <a:ext uri="{FF2B5EF4-FFF2-40B4-BE49-F238E27FC236}">
                <a16:creationId xmlns:a16="http://schemas.microsoft.com/office/drawing/2014/main" id="{7921E236-73FD-12D6-C858-46C04A9A2777}"/>
              </a:ext>
              <a:ext uri="{C183D7F6-B498-43B3-948B-1728B52AA6E4}">
                <adec:decorative xmlns:adec="http://schemas.microsoft.com/office/drawing/2017/decorative" val="1"/>
              </a:ext>
            </a:extLst>
          </p:cNvPr>
          <p:cNvGrpSpPr/>
          <p:nvPr/>
        </p:nvGrpSpPr>
        <p:grpSpPr>
          <a:xfrm>
            <a:off x="1204488" y="5484372"/>
            <a:ext cx="3159740" cy="747916"/>
            <a:chOff x="5517958" y="8126104"/>
            <a:chExt cx="3151480" cy="745961"/>
          </a:xfrm>
        </p:grpSpPr>
        <p:pic>
          <p:nvPicPr>
            <p:cNvPr id="557" name="Picture 556" descr="Illustration of a person">
              <a:extLst>
                <a:ext uri="{FF2B5EF4-FFF2-40B4-BE49-F238E27FC236}">
                  <a16:creationId xmlns:a16="http://schemas.microsoft.com/office/drawing/2014/main" id="{F198B966-A176-C4D5-2390-5B0646FD5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958" y="8126104"/>
              <a:ext cx="746487" cy="745961"/>
            </a:xfrm>
            <a:prstGeom prst="rect">
              <a:avLst/>
            </a:prstGeom>
            <a:noFill/>
          </p:spPr>
        </p:pic>
        <p:pic>
          <p:nvPicPr>
            <p:cNvPr id="558" name="Picture 557" descr="Illustration of a person">
              <a:extLst>
                <a:ext uri="{FF2B5EF4-FFF2-40B4-BE49-F238E27FC236}">
                  <a16:creationId xmlns:a16="http://schemas.microsoft.com/office/drawing/2014/main" id="{B3B7B0FF-C81E-AE71-FA67-D3065DF22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0454" y="8126104"/>
              <a:ext cx="746487" cy="745961"/>
            </a:xfrm>
            <a:prstGeom prst="rect">
              <a:avLst/>
            </a:prstGeom>
            <a:noFill/>
          </p:spPr>
        </p:pic>
        <p:pic>
          <p:nvPicPr>
            <p:cNvPr id="559" name="Picture 558" descr="Illustration of a person">
              <a:extLst>
                <a:ext uri="{FF2B5EF4-FFF2-40B4-BE49-F238E27FC236}">
                  <a16:creationId xmlns:a16="http://schemas.microsoft.com/office/drawing/2014/main" id="{C763A441-60E6-D8BF-3270-D7CC5B00FC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9206" y="8126104"/>
              <a:ext cx="746487" cy="745961"/>
            </a:xfrm>
            <a:prstGeom prst="rect">
              <a:avLst/>
            </a:prstGeom>
            <a:noFill/>
          </p:spPr>
        </p:pic>
        <p:pic>
          <p:nvPicPr>
            <p:cNvPr id="560" name="Picture 559" descr="Illustration of a person">
              <a:extLst>
                <a:ext uri="{FF2B5EF4-FFF2-40B4-BE49-F238E27FC236}">
                  <a16:creationId xmlns:a16="http://schemas.microsoft.com/office/drawing/2014/main" id="{62F63DC9-A1D4-84D8-7F6B-EE4E9D79AE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2951" y="8126104"/>
              <a:ext cx="746487" cy="745961"/>
            </a:xfrm>
            <a:prstGeom prst="rect">
              <a:avLst/>
            </a:prstGeom>
            <a:noFill/>
          </p:spPr>
        </p:pic>
        <p:pic>
          <p:nvPicPr>
            <p:cNvPr id="561" name="Picture 560" descr="Illustration of a person">
              <a:extLst>
                <a:ext uri="{FF2B5EF4-FFF2-40B4-BE49-F238E27FC236}">
                  <a16:creationId xmlns:a16="http://schemas.microsoft.com/office/drawing/2014/main" id="{55E5B689-557A-5A4B-57A1-4122E8E383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1702" y="8126104"/>
              <a:ext cx="746487" cy="745961"/>
            </a:xfrm>
            <a:prstGeom prst="rect">
              <a:avLst/>
            </a:prstGeom>
            <a:noFill/>
          </p:spPr>
        </p:pic>
      </p:grpSp>
      <p:grpSp>
        <p:nvGrpSpPr>
          <p:cNvPr id="568" name="Group 567">
            <a:extLst>
              <a:ext uri="{FF2B5EF4-FFF2-40B4-BE49-F238E27FC236}">
                <a16:creationId xmlns:a16="http://schemas.microsoft.com/office/drawing/2014/main" id="{67955019-8EBE-C058-AA18-F765B8C9126F}"/>
              </a:ext>
              <a:ext uri="{C183D7F6-B498-43B3-948B-1728B52AA6E4}">
                <adec:decorative xmlns:adec="http://schemas.microsoft.com/office/drawing/2017/decorative" val="1"/>
              </a:ext>
            </a:extLst>
          </p:cNvPr>
          <p:cNvGrpSpPr/>
          <p:nvPr/>
        </p:nvGrpSpPr>
        <p:grpSpPr>
          <a:xfrm>
            <a:off x="5317768" y="5484372"/>
            <a:ext cx="3159740" cy="747916"/>
            <a:chOff x="5517959" y="9690471"/>
            <a:chExt cx="3151479" cy="745961"/>
          </a:xfrm>
        </p:grpSpPr>
        <p:pic>
          <p:nvPicPr>
            <p:cNvPr id="563" name="Picture 562" descr="Illustration of a person">
              <a:extLst>
                <a:ext uri="{FF2B5EF4-FFF2-40B4-BE49-F238E27FC236}">
                  <a16:creationId xmlns:a16="http://schemas.microsoft.com/office/drawing/2014/main" id="{FF7AE2BB-FFB3-14E5-6DDA-9E4C04F665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2951" y="9690471"/>
              <a:ext cx="746487" cy="745961"/>
            </a:xfrm>
            <a:prstGeom prst="rect">
              <a:avLst/>
            </a:prstGeom>
          </p:spPr>
        </p:pic>
        <p:pic>
          <p:nvPicPr>
            <p:cNvPr id="564" name="Picture 563" descr="Illustration of a person">
              <a:extLst>
                <a:ext uri="{FF2B5EF4-FFF2-40B4-BE49-F238E27FC236}">
                  <a16:creationId xmlns:a16="http://schemas.microsoft.com/office/drawing/2014/main" id="{76DD0B9D-ED87-9003-05AE-6352D801B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9207" y="9690471"/>
              <a:ext cx="746487" cy="745961"/>
            </a:xfrm>
            <a:prstGeom prst="rect">
              <a:avLst/>
            </a:prstGeom>
          </p:spPr>
        </p:pic>
        <p:pic>
          <p:nvPicPr>
            <p:cNvPr id="565" name="Picture 564" descr="Illustration of a person">
              <a:extLst>
                <a:ext uri="{FF2B5EF4-FFF2-40B4-BE49-F238E27FC236}">
                  <a16:creationId xmlns:a16="http://schemas.microsoft.com/office/drawing/2014/main" id="{58ED6EAD-C1DB-5A1B-7BBF-F1C595853E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0455" y="9690471"/>
              <a:ext cx="746487" cy="745961"/>
            </a:xfrm>
            <a:prstGeom prst="rect">
              <a:avLst/>
            </a:prstGeom>
          </p:spPr>
        </p:pic>
        <p:pic>
          <p:nvPicPr>
            <p:cNvPr id="566" name="Picture 565" descr="Illustration of a person">
              <a:extLst>
                <a:ext uri="{FF2B5EF4-FFF2-40B4-BE49-F238E27FC236}">
                  <a16:creationId xmlns:a16="http://schemas.microsoft.com/office/drawing/2014/main" id="{DAB7C877-C7EE-3B52-BEB2-75CCF757AD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7959" y="9690471"/>
              <a:ext cx="746487" cy="745961"/>
            </a:xfrm>
            <a:prstGeom prst="rect">
              <a:avLst/>
            </a:prstGeom>
          </p:spPr>
        </p:pic>
        <p:pic>
          <p:nvPicPr>
            <p:cNvPr id="567" name="Picture 566" descr="Illustration of a person">
              <a:extLst>
                <a:ext uri="{FF2B5EF4-FFF2-40B4-BE49-F238E27FC236}">
                  <a16:creationId xmlns:a16="http://schemas.microsoft.com/office/drawing/2014/main" id="{43CE4D56-6A0E-C79E-75EC-6E89065462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21703" y="9690471"/>
              <a:ext cx="746487" cy="745961"/>
            </a:xfrm>
            <a:prstGeom prst="rect">
              <a:avLst/>
            </a:prstGeom>
          </p:spPr>
        </p:pic>
      </p:grpSp>
      <p:grpSp>
        <p:nvGrpSpPr>
          <p:cNvPr id="590" name="Group 589">
            <a:extLst>
              <a:ext uri="{FF2B5EF4-FFF2-40B4-BE49-F238E27FC236}">
                <a16:creationId xmlns:a16="http://schemas.microsoft.com/office/drawing/2014/main" id="{2858A8CD-B37E-E48B-00D6-8EA0AC97517B}"/>
              </a:ext>
              <a:ext uri="{C183D7F6-B498-43B3-948B-1728B52AA6E4}">
                <adec:decorative xmlns:adec="http://schemas.microsoft.com/office/drawing/2017/decorative" val="1"/>
              </a:ext>
            </a:extLst>
          </p:cNvPr>
          <p:cNvGrpSpPr/>
          <p:nvPr/>
        </p:nvGrpSpPr>
        <p:grpSpPr>
          <a:xfrm>
            <a:off x="9244994" y="3200165"/>
            <a:ext cx="2097376" cy="1036241"/>
            <a:chOff x="9244994" y="3200165"/>
            <a:chExt cx="2097376" cy="1036241"/>
          </a:xfrm>
        </p:grpSpPr>
        <p:sp>
          <p:nvSpPr>
            <p:cNvPr id="586" name="Rectangle: Rounded Corners 585">
              <a:extLst>
                <a:ext uri="{FF2B5EF4-FFF2-40B4-BE49-F238E27FC236}">
                  <a16:creationId xmlns:a16="http://schemas.microsoft.com/office/drawing/2014/main" id="{09309086-2618-9B73-F480-412838D0787C}"/>
                </a:ext>
              </a:extLst>
            </p:cNvPr>
            <p:cNvSpPr/>
            <p:nvPr/>
          </p:nvSpPr>
          <p:spPr>
            <a:xfrm>
              <a:off x="9408794" y="3200165"/>
              <a:ext cx="1933576" cy="1036241"/>
            </a:xfrm>
            <a:prstGeom prst="roundRect">
              <a:avLst>
                <a:gd name="adj" fmla="val 8449"/>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1 CPM per 10 communities is our target ratio</a:t>
              </a:r>
            </a:p>
          </p:txBody>
        </p:sp>
        <p:sp>
          <p:nvSpPr>
            <p:cNvPr id="589" name="Freeform: Shape 588">
              <a:extLst>
                <a:ext uri="{FF2B5EF4-FFF2-40B4-BE49-F238E27FC236}">
                  <a16:creationId xmlns:a16="http://schemas.microsoft.com/office/drawing/2014/main" id="{16502C86-49F7-3C0C-7AC5-007C7067F89B}"/>
                </a:ext>
              </a:extLst>
            </p:cNvPr>
            <p:cNvSpPr/>
            <p:nvPr/>
          </p:nvSpPr>
          <p:spPr bwMode="auto">
            <a:xfrm rot="18900000">
              <a:off x="9244994" y="3554485"/>
              <a:ext cx="327600" cy="327600"/>
            </a:xfrm>
            <a:custGeom>
              <a:avLst/>
              <a:gdLst>
                <a:gd name="connsiteX0" fmla="*/ 327600 w 327600"/>
                <a:gd name="connsiteY0" fmla="*/ 0 h 327600"/>
                <a:gd name="connsiteX1" fmla="*/ 0 w 327600"/>
                <a:gd name="connsiteY1" fmla="*/ 327600 h 327600"/>
                <a:gd name="connsiteX2" fmla="*/ 0 w 327600"/>
                <a:gd name="connsiteY2" fmla="*/ 82909 h 327600"/>
                <a:gd name="connsiteX3" fmla="*/ 82909 w 327600"/>
                <a:gd name="connsiteY3" fmla="*/ 0 h 327600"/>
              </a:gdLst>
              <a:ahLst/>
              <a:cxnLst>
                <a:cxn ang="0">
                  <a:pos x="connsiteX0" y="connsiteY0"/>
                </a:cxn>
                <a:cxn ang="0">
                  <a:pos x="connsiteX1" y="connsiteY1"/>
                </a:cxn>
                <a:cxn ang="0">
                  <a:pos x="connsiteX2" y="connsiteY2"/>
                </a:cxn>
                <a:cxn ang="0">
                  <a:pos x="connsiteX3" y="connsiteY3"/>
                </a:cxn>
              </a:cxnLst>
              <a:rect l="l" t="t" r="r" b="b"/>
              <a:pathLst>
                <a:path w="327600" h="327600">
                  <a:moveTo>
                    <a:pt x="327600" y="0"/>
                  </a:moveTo>
                  <a:lnTo>
                    <a:pt x="0" y="327600"/>
                  </a:lnTo>
                  <a:lnTo>
                    <a:pt x="0" y="82909"/>
                  </a:lnTo>
                  <a:cubicBezTo>
                    <a:pt x="0" y="37120"/>
                    <a:pt x="37120" y="0"/>
                    <a:pt x="82909" y="0"/>
                  </a:cubicBezTo>
                  <a:close/>
                </a:path>
              </a:pathLst>
            </a:cu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black"/>
                </a:solidFill>
                <a:effectLst/>
                <a:uLnTx/>
                <a:uFillTx/>
                <a:latin typeface="Calibri Light" panose="020F0302020204030204"/>
                <a:ea typeface="+mn-ea"/>
                <a:cs typeface="Segoe UI Semibold" panose="020B0702040204020203" pitchFamily="34" charset="0"/>
              </a:endParaRPr>
            </a:p>
          </p:txBody>
        </p:sp>
      </p:grpSp>
      <p:grpSp>
        <p:nvGrpSpPr>
          <p:cNvPr id="591" name="Group 590">
            <a:extLst>
              <a:ext uri="{FF2B5EF4-FFF2-40B4-BE49-F238E27FC236}">
                <a16:creationId xmlns:a16="http://schemas.microsoft.com/office/drawing/2014/main" id="{9372683F-B771-018D-E4C3-F6EEC1541ACA}"/>
              </a:ext>
              <a:ext uri="{C183D7F6-B498-43B3-948B-1728B52AA6E4}">
                <adec:decorative xmlns:adec="http://schemas.microsoft.com/office/drawing/2017/decorative" val="1"/>
              </a:ext>
            </a:extLst>
          </p:cNvPr>
          <p:cNvGrpSpPr/>
          <p:nvPr/>
        </p:nvGrpSpPr>
        <p:grpSpPr>
          <a:xfrm flipH="1">
            <a:off x="1140784" y="3384900"/>
            <a:ext cx="2097376" cy="837650"/>
            <a:chOff x="9244994" y="3299461"/>
            <a:chExt cx="2097376" cy="837650"/>
          </a:xfrm>
        </p:grpSpPr>
        <p:sp>
          <p:nvSpPr>
            <p:cNvPr id="592" name="Rectangle: Rounded Corners 591">
              <a:extLst>
                <a:ext uri="{FF2B5EF4-FFF2-40B4-BE49-F238E27FC236}">
                  <a16:creationId xmlns:a16="http://schemas.microsoft.com/office/drawing/2014/main" id="{899409B4-E126-772B-88AB-A71F7D0D1234}"/>
                </a:ext>
              </a:extLst>
            </p:cNvPr>
            <p:cNvSpPr/>
            <p:nvPr/>
          </p:nvSpPr>
          <p:spPr>
            <a:xfrm>
              <a:off x="9408794" y="3299461"/>
              <a:ext cx="1933576" cy="837650"/>
            </a:xfrm>
            <a:prstGeom prst="roundRect">
              <a:avLst>
                <a:gd name="adj" fmla="val 8449"/>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3-5 </a:t>
              </a:r>
              <a:r>
                <a:rPr lang="en-US" sz="1600">
                  <a:solidFill>
                    <a:prstClr val="white"/>
                  </a:solidFill>
                  <a:latin typeface="Calibri Light" panose="020F0302020204030204"/>
                  <a:cs typeface="Segoe UI Semibold" panose="020B0702040204020203" pitchFamily="34" charset="0"/>
                </a:rPr>
                <a:t>L</a:t>
              </a:r>
              <a:r>
                <a:rPr kumimoji="0" lang="en-US" sz="1600" b="0" i="0" u="none" strike="noStrike" kern="1200" cap="none" spc="0" normalizeH="0" baseline="0" noProof="0" err="1">
                  <a:ln>
                    <a:noFill/>
                  </a:ln>
                  <a:solidFill>
                    <a:prstClr val="white"/>
                  </a:solidFill>
                  <a:effectLst/>
                  <a:uLnTx/>
                  <a:uFillTx/>
                  <a:latin typeface="Calibri Light" panose="020F0302020204030204"/>
                  <a:ea typeface="+mn-ea"/>
                  <a:cs typeface="Segoe UI Semibold" panose="020B0702040204020203" pitchFamily="34" charset="0"/>
                </a:rPr>
                <a:t>eads</a:t>
              </a:r>
              <a:r>
                <a:rPr kumimoji="0" lang="en-US" sz="1600" b="0" i="0" u="none" strike="noStrike" kern="1200" cap="none" spc="0" normalizeH="0" baseline="0" noProof="0">
                  <a:ln>
                    <a:noFill/>
                  </a:ln>
                  <a:solidFill>
                    <a:prstClr val="white"/>
                  </a:solidFill>
                  <a:effectLst/>
                  <a:uLnTx/>
                  <a:uFillTx/>
                  <a:latin typeface="Calibri Light" panose="020F0302020204030204"/>
                  <a:ea typeface="+mn-ea"/>
                  <a:cs typeface="Segoe UI Semibold" panose="020B0702040204020203" pitchFamily="34" charset="0"/>
                </a:rPr>
                <a:t> per community</a:t>
              </a:r>
            </a:p>
          </p:txBody>
        </p:sp>
        <p:sp>
          <p:nvSpPr>
            <p:cNvPr id="593" name="Freeform: Shape 592">
              <a:extLst>
                <a:ext uri="{FF2B5EF4-FFF2-40B4-BE49-F238E27FC236}">
                  <a16:creationId xmlns:a16="http://schemas.microsoft.com/office/drawing/2014/main" id="{7229D385-D44B-C021-ED38-A0A7F67803B1}"/>
                </a:ext>
              </a:extLst>
            </p:cNvPr>
            <p:cNvSpPr/>
            <p:nvPr/>
          </p:nvSpPr>
          <p:spPr bwMode="auto">
            <a:xfrm rot="18900000">
              <a:off x="9244994" y="3554485"/>
              <a:ext cx="327600" cy="327600"/>
            </a:xfrm>
            <a:custGeom>
              <a:avLst/>
              <a:gdLst>
                <a:gd name="connsiteX0" fmla="*/ 327600 w 327600"/>
                <a:gd name="connsiteY0" fmla="*/ 0 h 327600"/>
                <a:gd name="connsiteX1" fmla="*/ 0 w 327600"/>
                <a:gd name="connsiteY1" fmla="*/ 327600 h 327600"/>
                <a:gd name="connsiteX2" fmla="*/ 0 w 327600"/>
                <a:gd name="connsiteY2" fmla="*/ 82909 h 327600"/>
                <a:gd name="connsiteX3" fmla="*/ 82909 w 327600"/>
                <a:gd name="connsiteY3" fmla="*/ 0 h 327600"/>
              </a:gdLst>
              <a:ahLst/>
              <a:cxnLst>
                <a:cxn ang="0">
                  <a:pos x="connsiteX0" y="connsiteY0"/>
                </a:cxn>
                <a:cxn ang="0">
                  <a:pos x="connsiteX1" y="connsiteY1"/>
                </a:cxn>
                <a:cxn ang="0">
                  <a:pos x="connsiteX2" y="connsiteY2"/>
                </a:cxn>
                <a:cxn ang="0">
                  <a:pos x="connsiteX3" y="connsiteY3"/>
                </a:cxn>
              </a:cxnLst>
              <a:rect l="l" t="t" r="r" b="b"/>
              <a:pathLst>
                <a:path w="327600" h="327600">
                  <a:moveTo>
                    <a:pt x="327600" y="0"/>
                  </a:moveTo>
                  <a:lnTo>
                    <a:pt x="0" y="327600"/>
                  </a:lnTo>
                  <a:lnTo>
                    <a:pt x="0" y="82909"/>
                  </a:lnTo>
                  <a:cubicBezTo>
                    <a:pt x="0" y="37120"/>
                    <a:pt x="37120" y="0"/>
                    <a:pt x="82909" y="0"/>
                  </a:cubicBezTo>
                  <a:close/>
                </a:path>
              </a:pathLst>
            </a:cu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white"/>
                </a:solidFill>
                <a:effectLst/>
                <a:uLnTx/>
                <a:uFillTx/>
                <a:latin typeface="Calibri Light" panose="020F0302020204030204"/>
                <a:ea typeface="+mn-ea"/>
                <a:cs typeface="Segoe UI Semibold" panose="020B0702040204020203" pitchFamily="34" charset="0"/>
              </a:endParaRPr>
            </a:p>
          </p:txBody>
        </p:sp>
      </p:grpSp>
      <p:cxnSp>
        <p:nvCxnSpPr>
          <p:cNvPr id="594" name="Straight Connector 576">
            <a:extLst>
              <a:ext uri="{FF2B5EF4-FFF2-40B4-BE49-F238E27FC236}">
                <a16:creationId xmlns:a16="http://schemas.microsoft.com/office/drawing/2014/main" id="{EEEBC3CD-447E-91B1-7536-9B9BFFF40D72}"/>
              </a:ext>
              <a:ext uri="{C183D7F6-B498-43B3-948B-1728B52AA6E4}">
                <adec:decorative xmlns:adec="http://schemas.microsoft.com/office/drawing/2017/decorative" val="1"/>
              </a:ext>
            </a:extLst>
          </p:cNvPr>
          <p:cNvCxnSpPr>
            <a:cxnSpLocks/>
          </p:cNvCxnSpPr>
          <p:nvPr/>
        </p:nvCxnSpPr>
        <p:spPr>
          <a:xfrm rot="5400000">
            <a:off x="3578334" y="3669647"/>
            <a:ext cx="459747" cy="2047696"/>
          </a:xfrm>
          <a:prstGeom prst="bentConnector3">
            <a:avLst>
              <a:gd name="adj1" fmla="val 31216"/>
            </a:avLst>
          </a:prstGeom>
          <a:ln w="19050">
            <a:solidFill>
              <a:schemeClr val="bg2"/>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95" name="Straight Connector 576">
            <a:extLst>
              <a:ext uri="{FF2B5EF4-FFF2-40B4-BE49-F238E27FC236}">
                <a16:creationId xmlns:a16="http://schemas.microsoft.com/office/drawing/2014/main" id="{8711C3D7-0EB9-7E25-D295-A22CCF6EF88F}"/>
              </a:ext>
              <a:ext uri="{C183D7F6-B498-43B3-948B-1728B52AA6E4}">
                <adec:decorative xmlns:adec="http://schemas.microsoft.com/office/drawing/2017/decorative" val="1"/>
              </a:ext>
            </a:extLst>
          </p:cNvPr>
          <p:cNvCxnSpPr>
            <a:cxnSpLocks/>
          </p:cNvCxnSpPr>
          <p:nvPr/>
        </p:nvCxnSpPr>
        <p:spPr>
          <a:xfrm rot="16200000" flipH="1">
            <a:off x="5634974" y="3660703"/>
            <a:ext cx="459747" cy="2065584"/>
          </a:xfrm>
          <a:prstGeom prst="bentConnector3">
            <a:avLst>
              <a:gd name="adj1" fmla="val 31216"/>
            </a:avLst>
          </a:prstGeom>
          <a:ln w="19050">
            <a:solidFill>
              <a:schemeClr val="bg2"/>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49" name="Picture 548">
            <a:extLst>
              <a:ext uri="{FF2B5EF4-FFF2-40B4-BE49-F238E27FC236}">
                <a16:creationId xmlns:a16="http://schemas.microsoft.com/office/drawing/2014/main" id="{50269F90-ACAD-7B31-932F-F6AC4F642B63}"/>
              </a:ext>
              <a:ext uri="{C183D7F6-B498-43B3-948B-1728B52AA6E4}">
                <adec:decorative xmlns:adec="http://schemas.microsoft.com/office/drawing/2017/decorative" val="1"/>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648216" y="1854709"/>
            <a:ext cx="612592" cy="612158"/>
          </a:xfrm>
          <a:prstGeom prst="rect">
            <a:avLst/>
          </a:prstGeom>
        </p:spPr>
      </p:pic>
      <p:pic>
        <p:nvPicPr>
          <p:cNvPr id="543" name="Picture 542">
            <a:extLst>
              <a:ext uri="{FF2B5EF4-FFF2-40B4-BE49-F238E27FC236}">
                <a16:creationId xmlns:a16="http://schemas.microsoft.com/office/drawing/2014/main" id="{4ACB61AE-B27D-3642-788A-63645CE9B059}"/>
              </a:ext>
              <a:ext uri="{C183D7F6-B498-43B3-948B-1728B52AA6E4}">
                <adec:decorative xmlns:adec="http://schemas.microsoft.com/office/drawing/2017/decorative" val="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7591608" y="1854709"/>
            <a:ext cx="612592" cy="612158"/>
          </a:xfrm>
          <a:prstGeom prst="rect">
            <a:avLst/>
          </a:prstGeom>
        </p:spPr>
      </p:pic>
    </p:spTree>
    <p:extLst>
      <p:ext uri="{BB962C8B-B14F-4D97-AF65-F5344CB8AC3E}">
        <p14:creationId xmlns:p14="http://schemas.microsoft.com/office/powerpoint/2010/main" val="260002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9A0B82C-33C2-1812-00D1-47C907F45396}"/>
              </a:ext>
            </a:extLst>
          </p:cNvPr>
          <p:cNvSpPr txBox="1">
            <a:spLocks noGrp="1"/>
          </p:cNvSpPr>
          <p:nvPr>
            <p:ph type="title" idx="4294967295"/>
          </p:nvPr>
        </p:nvSpPr>
        <p:spPr>
          <a:xfrm>
            <a:off x="460290" y="353482"/>
            <a:ext cx="6632488" cy="594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Map out your engagement plan</a:t>
            </a:r>
          </a:p>
        </p:txBody>
      </p:sp>
      <p:sp>
        <p:nvSpPr>
          <p:cNvPr id="3" name="Text Placeholder 2">
            <a:extLst>
              <a:ext uri="{FF2B5EF4-FFF2-40B4-BE49-F238E27FC236}">
                <a16:creationId xmlns:a16="http://schemas.microsoft.com/office/drawing/2014/main" id="{F891741D-79FA-86AC-A7FC-8CAAF421E7C3}"/>
              </a:ext>
            </a:extLst>
          </p:cNvPr>
          <p:cNvSpPr>
            <a:spLocks noGrp="1"/>
          </p:cNvSpPr>
          <p:nvPr>
            <p:ph type="body" sz="quarter" idx="10"/>
          </p:nvPr>
        </p:nvSpPr>
        <p:spPr>
          <a:xfrm>
            <a:off x="584199" y="1545573"/>
            <a:ext cx="3682999" cy="4001095"/>
          </a:xfrm>
        </p:spPr>
        <p:txBody>
          <a:bodyPr>
            <a:noAutofit/>
          </a:bodyPr>
          <a:lstStyle/>
          <a:p>
            <a:r>
              <a:rPr lang="en-US" sz="2800"/>
              <a:t>Daily</a:t>
            </a:r>
          </a:p>
          <a:p>
            <a:pPr marL="342900" indent="-342900">
              <a:buFont typeface="Wingdings" pitchFamily="2" charset="2"/>
              <a:buChar char="ü"/>
            </a:pPr>
            <a:r>
              <a:rPr lang="en-US"/>
              <a:t>Review unanswered questions</a:t>
            </a:r>
          </a:p>
          <a:p>
            <a:pPr marL="342900" indent="-342900">
              <a:buFont typeface="Wingdings" pitchFamily="2" charset="2"/>
              <a:buChar char="ü"/>
            </a:pPr>
            <a:r>
              <a:rPr lang="en-US"/>
              <a:t>Mark best answer</a:t>
            </a:r>
          </a:p>
          <a:p>
            <a:pPr marL="342900" indent="-342900">
              <a:buFont typeface="Wingdings" pitchFamily="2" charset="2"/>
              <a:buChar char="ü"/>
            </a:pPr>
            <a:r>
              <a:rPr lang="en-US"/>
              <a:t>Move off-topic posts</a:t>
            </a:r>
          </a:p>
          <a:p>
            <a:r>
              <a:rPr lang="en-US" sz="2800"/>
              <a:t>Weekly</a:t>
            </a:r>
          </a:p>
          <a:p>
            <a:pPr marL="342900" indent="-342900">
              <a:buFont typeface="Wingdings" pitchFamily="2" charset="2"/>
              <a:buChar char="ü"/>
            </a:pPr>
            <a:r>
              <a:rPr lang="en-US"/>
              <a:t>Post content (3-2-1)</a:t>
            </a:r>
          </a:p>
          <a:p>
            <a:pPr marL="342900" indent="-342900">
              <a:buFont typeface="Wingdings" pitchFamily="2" charset="2"/>
              <a:buChar char="ü"/>
            </a:pPr>
            <a:r>
              <a:rPr lang="en-US"/>
              <a:t>Check on stats</a:t>
            </a:r>
          </a:p>
          <a:p>
            <a:pPr marL="342900" indent="-342900">
              <a:buFont typeface="Wingdings" pitchFamily="2" charset="2"/>
              <a:buChar char="ü"/>
            </a:pPr>
            <a:r>
              <a:rPr lang="en-US"/>
              <a:t>Gather stories</a:t>
            </a:r>
          </a:p>
          <a:p>
            <a:r>
              <a:rPr lang="en-US" sz="2400"/>
              <a:t>Regularly</a:t>
            </a:r>
            <a:endParaRPr lang="en-US"/>
          </a:p>
          <a:p>
            <a:pPr marL="342900" indent="-342900">
              <a:buFont typeface="Wingdings" pitchFamily="2" charset="2"/>
              <a:buChar char="ü"/>
            </a:pPr>
            <a:r>
              <a:rPr lang="en-US"/>
              <a:t>Events, video or chat</a:t>
            </a:r>
          </a:p>
        </p:txBody>
      </p:sp>
      <p:sp>
        <p:nvSpPr>
          <p:cNvPr id="6" name="TextBox 5">
            <a:extLst>
              <a:ext uri="{FF2B5EF4-FFF2-40B4-BE49-F238E27FC236}">
                <a16:creationId xmlns:a16="http://schemas.microsoft.com/office/drawing/2014/main" id="{594C9193-FDB3-BF38-B2BB-2BECA07FB988}"/>
              </a:ext>
              <a:ext uri="{C183D7F6-B498-43B3-948B-1728B52AA6E4}">
                <adec:decorative xmlns:adec="http://schemas.microsoft.com/office/drawing/2017/decorative" val="1"/>
              </a:ext>
            </a:extLst>
          </p:cNvPr>
          <p:cNvSpPr txBox="1"/>
          <p:nvPr/>
        </p:nvSpPr>
        <p:spPr>
          <a:xfrm>
            <a:off x="4492487" y="6221896"/>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07D15EBF-FA50-FFD5-4F6B-FD5C1FF20B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84879" y="2514128"/>
            <a:ext cx="8369406" cy="343331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BA8B88F-24B8-1D09-99E8-1753FA6424DA}"/>
              </a:ext>
              <a:ext uri="{C183D7F6-B498-43B3-948B-1728B52AA6E4}">
                <adec:decorative xmlns:adec="http://schemas.microsoft.com/office/drawing/2017/decorative" val="1"/>
              </a:ext>
            </a:extLst>
          </p:cNvPr>
          <p:cNvSpPr/>
          <p:nvPr/>
        </p:nvSpPr>
        <p:spPr bwMode="auto">
          <a:xfrm>
            <a:off x="8946291" y="4703073"/>
            <a:ext cx="1729947" cy="808041"/>
          </a:xfrm>
          <a:prstGeom prst="rect">
            <a:avLst/>
          </a:prstGeom>
          <a:noFill/>
          <a:ln>
            <a:solidFill>
              <a:schemeClr val="accent1"/>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304088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4200" y="2218492"/>
            <a:ext cx="4943148" cy="677108"/>
          </a:xfrm>
        </p:spPr>
        <p:txBody>
          <a:bodyPr/>
          <a:lstStyle/>
          <a:p>
            <a:r>
              <a:rPr lang="en-US"/>
              <a:t>Table of contents</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2"/>
          </p:nvPr>
        </p:nvSpPr>
        <p:spPr>
          <a:xfrm>
            <a:off x="584200" y="3618807"/>
            <a:ext cx="4167887" cy="1538883"/>
          </a:xfrm>
        </p:spPr>
        <p:txBody>
          <a:bodyPr/>
          <a:lstStyle/>
          <a:p>
            <a:pPr marL="342900" indent="-342900">
              <a:buFont typeface="Arial" panose="020B0604020202020204" pitchFamily="34" charset="0"/>
              <a:buChar char="•"/>
            </a:pPr>
            <a:r>
              <a:rPr lang="en-US" dirty="0"/>
              <a:t>Types of communities</a:t>
            </a:r>
          </a:p>
          <a:p>
            <a:pPr marL="342900" indent="-342900">
              <a:buFont typeface="Arial" panose="020B0604020202020204" pitchFamily="34" charset="0"/>
              <a:buChar char="•"/>
            </a:pPr>
            <a:r>
              <a:rPr lang="en-US" dirty="0"/>
              <a:t>Getting started</a:t>
            </a:r>
          </a:p>
          <a:p>
            <a:pPr marL="342900" indent="-342900">
              <a:buFont typeface="Arial" panose="020B0604020202020204" pitchFamily="34" charset="0"/>
              <a:buChar char="•"/>
            </a:pPr>
            <a:r>
              <a:rPr lang="en-US" dirty="0"/>
              <a:t>Driving engagement</a:t>
            </a:r>
          </a:p>
          <a:p>
            <a:pPr marL="342900" indent="-342900">
              <a:buFont typeface="Arial" panose="020B0604020202020204" pitchFamily="34" charset="0"/>
              <a:buChar char="•"/>
            </a:pPr>
            <a:r>
              <a:rPr lang="en-US" dirty="0"/>
              <a:t>Building knowledge</a:t>
            </a:r>
          </a:p>
          <a:p>
            <a:pPr marL="342900" indent="-342900">
              <a:buFont typeface="Arial" panose="020B0604020202020204" pitchFamily="34" charset="0"/>
              <a:buChar char="•"/>
            </a:pPr>
            <a:r>
              <a:rPr lang="en-US" dirty="0"/>
              <a:t>Learn more</a:t>
            </a: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95CAB-0152-9226-B300-B11E5EA08A2D}"/>
              </a:ext>
              <a:ext uri="{C183D7F6-B498-43B3-948B-1728B52AA6E4}">
                <adec:decorative xmlns:adec="http://schemas.microsoft.com/office/drawing/2017/decorative" val="1"/>
              </a:ext>
            </a:extLst>
          </p:cNvPr>
          <p:cNvPicPr>
            <a:picLocks noChangeAspect="1"/>
          </p:cNvPicPr>
          <p:nvPr/>
        </p:nvPicPr>
        <p:blipFill rotWithShape="1">
          <a:blip r:embed="rId2"/>
          <a:srcRect l="30160" t="3300" r="18775" b="70813"/>
          <a:stretch/>
        </p:blipFill>
        <p:spPr>
          <a:xfrm rot="21161670">
            <a:off x="5734492" y="1289724"/>
            <a:ext cx="2808304" cy="2055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1E7BB209-F5D4-FBF5-1127-D11F614236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5731" y="178674"/>
            <a:ext cx="3768004" cy="6884465"/>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6572AAC3-D7A6-2DA8-FC66-5214BDD8D094}"/>
              </a:ext>
            </a:extLst>
          </p:cNvPr>
          <p:cNvSpPr txBox="1">
            <a:spLocks noGrp="1"/>
          </p:cNvSpPr>
          <p:nvPr>
            <p:ph type="title" idx="4294967295"/>
          </p:nvPr>
        </p:nvSpPr>
        <p:spPr>
          <a:xfrm>
            <a:off x="460290" y="353482"/>
            <a:ext cx="6632488" cy="10927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New customizable community settings</a:t>
            </a:r>
          </a:p>
        </p:txBody>
      </p:sp>
      <p:sp>
        <p:nvSpPr>
          <p:cNvPr id="6" name="TextBox 5">
            <a:extLst>
              <a:ext uri="{FF2B5EF4-FFF2-40B4-BE49-F238E27FC236}">
                <a16:creationId xmlns:a16="http://schemas.microsoft.com/office/drawing/2014/main" id="{61A77C0A-E4D6-27FC-9948-C27573BD5F75}"/>
              </a:ext>
            </a:extLst>
          </p:cNvPr>
          <p:cNvSpPr txBox="1"/>
          <p:nvPr/>
        </p:nvSpPr>
        <p:spPr>
          <a:xfrm>
            <a:off x="538837" y="1802914"/>
            <a:ext cx="4674851"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Community admins can customize settings to build each community based on the community’s purpose and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Viva Goals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AMAs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Campaigns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Answers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rPr>
              <a:t>Copilot</a:t>
            </a:r>
          </a:p>
        </p:txBody>
      </p:sp>
      <p:sp>
        <p:nvSpPr>
          <p:cNvPr id="5" name="Rectangle 4">
            <a:extLst>
              <a:ext uri="{FF2B5EF4-FFF2-40B4-BE49-F238E27FC236}">
                <a16:creationId xmlns:a16="http://schemas.microsoft.com/office/drawing/2014/main" id="{5E92F331-F27C-AC56-39F9-7822E65281CA}"/>
              </a:ext>
            </a:extLst>
          </p:cNvPr>
          <p:cNvSpPr/>
          <p:nvPr/>
        </p:nvSpPr>
        <p:spPr bwMode="auto">
          <a:xfrm rot="1833001">
            <a:off x="8224737" y="503366"/>
            <a:ext cx="5477934" cy="4616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ea typeface="Segoe UI" pitchFamily="34" charset="0"/>
                <a:cs typeface="Segoe UI" pitchFamily="34" charset="0"/>
              </a:rPr>
              <a:t>Coming Soon!</a:t>
            </a:r>
          </a:p>
        </p:txBody>
      </p:sp>
    </p:spTree>
    <p:extLst>
      <p:ext uri="{BB962C8B-B14F-4D97-AF65-F5344CB8AC3E}">
        <p14:creationId xmlns:p14="http://schemas.microsoft.com/office/powerpoint/2010/main" val="4792100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43662-AAFA-5B2D-3FD5-BDBFFA5CC1F6}"/>
              </a:ext>
            </a:extLst>
          </p:cNvPr>
          <p:cNvSpPr>
            <a:spLocks noGrp="1"/>
          </p:cNvSpPr>
          <p:nvPr>
            <p:ph type="title"/>
          </p:nvPr>
        </p:nvSpPr>
        <p:spPr/>
        <p:txBody>
          <a:bodyPr/>
          <a:lstStyle/>
          <a:p>
            <a:r>
              <a:rPr lang="en-US">
                <a:latin typeface="Segoe UI Semibold" panose="020B0702040204020203" pitchFamily="34" charset="0"/>
                <a:cs typeface="Segoe UI Semibold" panose="020B0702040204020203" pitchFamily="34" charset="0"/>
              </a:rPr>
              <a:t>Driving engagement</a:t>
            </a:r>
          </a:p>
        </p:txBody>
      </p:sp>
    </p:spTree>
    <p:extLst>
      <p:ext uri="{BB962C8B-B14F-4D97-AF65-F5344CB8AC3E}">
        <p14:creationId xmlns:p14="http://schemas.microsoft.com/office/powerpoint/2010/main" val="395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18DEF-4782-DB4F-FB4D-2B5BC1FECF33}"/>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Community manager secrets</a:t>
            </a:r>
          </a:p>
        </p:txBody>
      </p:sp>
      <p:sp>
        <p:nvSpPr>
          <p:cNvPr id="2" name="Text Placeholder 2">
            <a:extLst>
              <a:ext uri="{FF2B5EF4-FFF2-40B4-BE49-F238E27FC236}">
                <a16:creationId xmlns:a16="http://schemas.microsoft.com/office/drawing/2014/main" id="{BEB0E8F1-358F-A2B9-4952-26BEC0CBD8C1}"/>
              </a:ext>
            </a:extLst>
          </p:cNvPr>
          <p:cNvSpPr txBox="1">
            <a:spLocks/>
          </p:cNvSpPr>
          <p:nvPr/>
        </p:nvSpPr>
        <p:spPr>
          <a:xfrm>
            <a:off x="584200" y="1435100"/>
            <a:ext cx="5219700" cy="4929124"/>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AutoNum type="arabicPeriod"/>
            </a:pPr>
            <a:r>
              <a:rPr lang="en-GB" sz="2400"/>
              <a:t>Welcome and encourage new members to introduce themselves to the community. </a:t>
            </a:r>
          </a:p>
          <a:p>
            <a:pPr marL="457200" indent="-457200">
              <a:buFont typeface="Wingdings" panose="05000000000000000000" pitchFamily="2" charset="2"/>
              <a:buAutoNum type="arabicPeriod"/>
            </a:pPr>
            <a:r>
              <a:rPr lang="en-GB" sz="2400"/>
              <a:t>Ask questions and mark best answer</a:t>
            </a:r>
          </a:p>
          <a:p>
            <a:pPr marL="457200" indent="-457200">
              <a:buFont typeface="Wingdings" panose="05000000000000000000" pitchFamily="2" charset="2"/>
              <a:buAutoNum type="arabicPeriod"/>
            </a:pPr>
            <a:r>
              <a:rPr lang="en-GB" sz="2400"/>
              <a:t>Tag an expert to draw their opinion or insight into a conversation. </a:t>
            </a:r>
          </a:p>
          <a:p>
            <a:pPr marL="457200" indent="-457200">
              <a:buFont typeface="Wingdings" panose="05000000000000000000" pitchFamily="2" charset="2"/>
              <a:buAutoNum type="arabicPeriod"/>
            </a:pPr>
            <a:r>
              <a:rPr lang="en-GB" sz="2400"/>
              <a:t>Share other relevant conversations happening in the network to the community. </a:t>
            </a:r>
            <a:endParaRPr lang="en-US" sz="3600"/>
          </a:p>
        </p:txBody>
      </p:sp>
      <p:sp>
        <p:nvSpPr>
          <p:cNvPr id="5" name="Text Placeholder 3">
            <a:extLst>
              <a:ext uri="{FF2B5EF4-FFF2-40B4-BE49-F238E27FC236}">
                <a16:creationId xmlns:a16="http://schemas.microsoft.com/office/drawing/2014/main" id="{DE0F1C9B-1D7D-5902-82A1-F191E8342328}"/>
              </a:ext>
            </a:extLst>
          </p:cNvPr>
          <p:cNvSpPr txBox="1">
            <a:spLocks/>
          </p:cNvSpPr>
          <p:nvPr/>
        </p:nvSpPr>
        <p:spPr>
          <a:xfrm>
            <a:off x="6388102" y="1435100"/>
            <a:ext cx="5221149" cy="4929124"/>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5"/>
            </a:pPr>
            <a:r>
              <a:rPr lang="en-GB" sz="2400"/>
              <a:t>Add topics to conversations. Create topics related to your community initiatives. </a:t>
            </a:r>
          </a:p>
          <a:p>
            <a:pPr marL="457200" indent="-457200">
              <a:buFont typeface="Wingdings" panose="05000000000000000000" pitchFamily="2" charset="2"/>
              <a:buAutoNum type="arabicPeriod" startAt="5"/>
            </a:pPr>
            <a:r>
              <a:rPr lang="en-GB" sz="2400"/>
              <a:t>Post weekly roundups or related content to the community. </a:t>
            </a:r>
          </a:p>
          <a:p>
            <a:pPr marL="457200" indent="-457200">
              <a:buFont typeface="Wingdings" panose="05000000000000000000" pitchFamily="2" charset="2"/>
              <a:buAutoNum type="arabicPeriod" startAt="5"/>
            </a:pPr>
            <a:r>
              <a:rPr lang="en-GB" sz="2400"/>
              <a:t>Praise community members for behaviour you'd like to see. </a:t>
            </a:r>
          </a:p>
          <a:p>
            <a:pPr marL="457200" indent="-457200">
              <a:buFont typeface="Wingdings" panose="05000000000000000000" pitchFamily="2" charset="2"/>
              <a:buAutoNum type="arabicPeriod" startAt="5"/>
            </a:pPr>
            <a:r>
              <a:rPr lang="en-GB" sz="2400"/>
              <a:t>Don't leave a post to your community unanswered! If you're unsure of the answer, @mention someone who may know.</a:t>
            </a:r>
            <a:endParaRPr lang="en-US" sz="2400"/>
          </a:p>
        </p:txBody>
      </p:sp>
      <p:sp>
        <p:nvSpPr>
          <p:cNvPr id="6" name="TextBox 5">
            <a:extLst>
              <a:ext uri="{FF2B5EF4-FFF2-40B4-BE49-F238E27FC236}">
                <a16:creationId xmlns:a16="http://schemas.microsoft.com/office/drawing/2014/main" id="{93F6EFC8-0726-B092-2458-D146CFADAF0D}"/>
              </a:ext>
              <a:ext uri="{C183D7F6-B498-43B3-948B-1728B52AA6E4}">
                <adec:decorative xmlns:adec="http://schemas.microsoft.com/office/drawing/2017/decorative" val="1"/>
              </a:ext>
            </a:extLst>
          </p:cNvPr>
          <p:cNvSpPr txBox="1"/>
          <p:nvPr/>
        </p:nvSpPr>
        <p:spPr>
          <a:xfrm>
            <a:off x="4492487" y="6221896"/>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5517787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4B49C-1468-F74B-614C-03F9AEFD1F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9900" y="1388345"/>
            <a:ext cx="3467263" cy="1921616"/>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5B32D5F-25DE-ACD7-FFBF-F432DB7A9D2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038" y="1778880"/>
            <a:ext cx="3337694" cy="3966633"/>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D0ABB8DE-F20D-672F-EE84-144E5D9D66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046" y="3606099"/>
            <a:ext cx="2652129" cy="2993385"/>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5D93D0F-D17A-C5EB-3065-E6AD589D2E5E}"/>
              </a:ext>
              <a:ext uri="{C183D7F6-B498-43B3-948B-1728B52AA6E4}">
                <adec:decorative xmlns:adec="http://schemas.microsoft.com/office/drawing/2017/decorative" val="1"/>
              </a:ext>
            </a:extLst>
          </p:cNvPr>
          <p:cNvPicPr>
            <a:picLocks noChangeAspect="1"/>
          </p:cNvPicPr>
          <p:nvPr/>
        </p:nvPicPr>
        <p:blipFill rotWithShape="1">
          <a:blip r:embed="rId6"/>
          <a:srcRect l="1" r="1548"/>
          <a:stretch/>
        </p:blipFill>
        <p:spPr>
          <a:xfrm>
            <a:off x="469900" y="3831075"/>
            <a:ext cx="3613002" cy="2503162"/>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70621FBB-E748-9A67-E49A-E59F08786D0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09649" y="1329821"/>
            <a:ext cx="1695306" cy="1494016"/>
          </a:xfrm>
          <a:prstGeom prst="rect">
            <a:avLst/>
          </a:prstGeom>
          <a:ln>
            <a:no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A1615F0-5542-E265-4440-1DD707F6095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948188" y="1673990"/>
            <a:ext cx="1869308" cy="1499148"/>
          </a:xfrm>
          <a:prstGeom prst="rect">
            <a:avLst/>
          </a:prstGeom>
          <a:ln>
            <a:no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4F1C1D20-474E-2873-9D34-25B6E05FFA97}"/>
              </a:ext>
            </a:extLst>
          </p:cNvPr>
          <p:cNvSpPr txBox="1">
            <a:spLocks noGrp="1"/>
          </p:cNvSpPr>
          <p:nvPr>
            <p:ph type="title" idx="4294967295"/>
          </p:nvPr>
        </p:nvSpPr>
        <p:spPr>
          <a:xfrm>
            <a:off x="571500" y="428655"/>
            <a:ext cx="11035283"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Conversations that support employees</a:t>
            </a:r>
          </a:p>
        </p:txBody>
      </p:sp>
      <p:sp>
        <p:nvSpPr>
          <p:cNvPr id="28" name="Rectangle: Rounded Corners 27">
            <a:extLst>
              <a:ext uri="{FF2B5EF4-FFF2-40B4-BE49-F238E27FC236}">
                <a16:creationId xmlns:a16="http://schemas.microsoft.com/office/drawing/2014/main" id="{1BDAC3CC-DFB6-302E-AD6A-7EE350B5A724}"/>
              </a:ext>
            </a:extLst>
          </p:cNvPr>
          <p:cNvSpPr/>
          <p:nvPr/>
        </p:nvSpPr>
        <p:spPr bwMode="auto">
          <a:xfrm>
            <a:off x="1233343" y="3254160"/>
            <a:ext cx="2171700" cy="290808"/>
          </a:xfrm>
          <a:prstGeom prst="roundRect">
            <a:avLst/>
          </a:prstGeom>
          <a:solidFill>
            <a:schemeClr val="bg1"/>
          </a:solidFill>
          <a:ln w="19050">
            <a:solidFill>
              <a:srgbClr val="106EB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Questions &amp; Answers</a:t>
            </a:r>
          </a:p>
        </p:txBody>
      </p:sp>
      <p:sp>
        <p:nvSpPr>
          <p:cNvPr id="29" name="Rectangle: Rounded Corners 28">
            <a:extLst>
              <a:ext uri="{FF2B5EF4-FFF2-40B4-BE49-F238E27FC236}">
                <a16:creationId xmlns:a16="http://schemas.microsoft.com/office/drawing/2014/main" id="{935AB9BE-499D-9602-A50B-D3486C8F3506}"/>
              </a:ext>
            </a:extLst>
          </p:cNvPr>
          <p:cNvSpPr/>
          <p:nvPr/>
        </p:nvSpPr>
        <p:spPr bwMode="auto">
          <a:xfrm>
            <a:off x="1160014" y="6128101"/>
            <a:ext cx="2171700" cy="290808"/>
          </a:xfrm>
          <a:prstGeom prst="roundRect">
            <a:avLst/>
          </a:prstGeom>
          <a:solidFill>
            <a:schemeClr val="bg1"/>
          </a:solidFill>
          <a:ln w="19050">
            <a:solidFill>
              <a:srgbClr val="106EB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Praise &amp; Recognition </a:t>
            </a:r>
          </a:p>
        </p:txBody>
      </p:sp>
      <p:sp>
        <p:nvSpPr>
          <p:cNvPr id="30" name="Rectangle: Rounded Corners 29">
            <a:extLst>
              <a:ext uri="{FF2B5EF4-FFF2-40B4-BE49-F238E27FC236}">
                <a16:creationId xmlns:a16="http://schemas.microsoft.com/office/drawing/2014/main" id="{1A17BB4D-A4A2-36FE-40BF-D80CD2865EC0}"/>
              </a:ext>
            </a:extLst>
          </p:cNvPr>
          <p:cNvSpPr/>
          <p:nvPr/>
        </p:nvSpPr>
        <p:spPr bwMode="auto">
          <a:xfrm>
            <a:off x="4918252" y="1640969"/>
            <a:ext cx="2652129" cy="290808"/>
          </a:xfrm>
          <a:prstGeom prst="roundRect">
            <a:avLst/>
          </a:prstGeom>
          <a:solidFill>
            <a:schemeClr val="bg1"/>
          </a:solidFill>
          <a:ln w="19050">
            <a:solidFill>
              <a:srgbClr val="106EB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Ask me Anything &amp; Live Events</a:t>
            </a:r>
          </a:p>
        </p:txBody>
      </p:sp>
      <p:sp>
        <p:nvSpPr>
          <p:cNvPr id="36" name="Rectangle: Rounded Corners 35">
            <a:extLst>
              <a:ext uri="{FF2B5EF4-FFF2-40B4-BE49-F238E27FC236}">
                <a16:creationId xmlns:a16="http://schemas.microsoft.com/office/drawing/2014/main" id="{2885FCFD-2DF8-56DA-3E71-75E8C204F995}"/>
              </a:ext>
            </a:extLst>
          </p:cNvPr>
          <p:cNvSpPr/>
          <p:nvPr/>
        </p:nvSpPr>
        <p:spPr bwMode="auto">
          <a:xfrm>
            <a:off x="4829842" y="5662715"/>
            <a:ext cx="2740539" cy="290808"/>
          </a:xfrm>
          <a:prstGeom prst="roundRect">
            <a:avLst/>
          </a:prstGeom>
          <a:solidFill>
            <a:schemeClr val="bg1"/>
          </a:solidFill>
          <a:ln w="19050">
            <a:solidFill>
              <a:srgbClr val="106EB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Community </a:t>
            </a: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#Campaigns</a:t>
            </a:r>
          </a:p>
        </p:txBody>
      </p:sp>
      <p:sp>
        <p:nvSpPr>
          <p:cNvPr id="31" name="Rectangle: Rounded Corners 30">
            <a:extLst>
              <a:ext uri="{FF2B5EF4-FFF2-40B4-BE49-F238E27FC236}">
                <a16:creationId xmlns:a16="http://schemas.microsoft.com/office/drawing/2014/main" id="{CFE10F18-7765-E9F6-8C6A-71D0AABB315A}"/>
              </a:ext>
            </a:extLst>
          </p:cNvPr>
          <p:cNvSpPr/>
          <p:nvPr/>
        </p:nvSpPr>
        <p:spPr bwMode="auto">
          <a:xfrm>
            <a:off x="9087897" y="5662715"/>
            <a:ext cx="2163619" cy="290808"/>
          </a:xfrm>
          <a:prstGeom prst="roundRect">
            <a:avLst/>
          </a:prstGeom>
          <a:solidFill>
            <a:schemeClr val="bg1"/>
          </a:solidFill>
          <a:ln w="19050">
            <a:solidFill>
              <a:srgbClr val="106EB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Long form content </a:t>
            </a:r>
          </a:p>
        </p:txBody>
      </p:sp>
      <p:sp>
        <p:nvSpPr>
          <p:cNvPr id="5" name="Ribbon: Tilted Up 4">
            <a:extLst>
              <a:ext uri="{FF2B5EF4-FFF2-40B4-BE49-F238E27FC236}">
                <a16:creationId xmlns:a16="http://schemas.microsoft.com/office/drawing/2014/main" id="{1EF75884-6952-61E2-41AA-F1FDB1747BAF}"/>
              </a:ext>
              <a:ext uri="{C183D7F6-B498-43B3-948B-1728B52AA6E4}">
                <adec:decorative xmlns:adec="http://schemas.microsoft.com/office/drawing/2017/decorative" val="1"/>
              </a:ext>
            </a:extLst>
          </p:cNvPr>
          <p:cNvSpPr/>
          <p:nvPr/>
        </p:nvSpPr>
        <p:spPr bwMode="auto">
          <a:xfrm rot="1273696">
            <a:off x="6714307" y="3569635"/>
            <a:ext cx="1418622" cy="290808"/>
          </a:xfrm>
          <a:prstGeom prst="ribbon2">
            <a:avLst/>
          </a:prstGeom>
          <a:solidFill>
            <a:srgbClr val="00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New</a:t>
            </a:r>
          </a:p>
        </p:txBody>
      </p:sp>
      <p:sp>
        <p:nvSpPr>
          <p:cNvPr id="7" name="Ribbon: Tilted Up 6">
            <a:extLst>
              <a:ext uri="{FF2B5EF4-FFF2-40B4-BE49-F238E27FC236}">
                <a16:creationId xmlns:a16="http://schemas.microsoft.com/office/drawing/2014/main" id="{2D0D5821-DE98-E2BA-485E-A809DDF8D769}"/>
              </a:ext>
              <a:ext uri="{C183D7F6-B498-43B3-948B-1728B52AA6E4}">
                <adec:decorative xmlns:adec="http://schemas.microsoft.com/office/drawing/2017/decorative" val="1"/>
              </a:ext>
            </a:extLst>
          </p:cNvPr>
          <p:cNvSpPr/>
          <p:nvPr/>
        </p:nvSpPr>
        <p:spPr bwMode="auto">
          <a:xfrm rot="1273696">
            <a:off x="10865783" y="1735308"/>
            <a:ext cx="1420120" cy="290808"/>
          </a:xfrm>
          <a:prstGeom prst="ribbon2">
            <a:avLst/>
          </a:prstGeom>
          <a:solidFill>
            <a:srgbClr val="00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New</a:t>
            </a:r>
          </a:p>
        </p:txBody>
      </p:sp>
    </p:spTree>
    <p:extLst>
      <p:ext uri="{BB962C8B-B14F-4D97-AF65-F5344CB8AC3E}">
        <p14:creationId xmlns:p14="http://schemas.microsoft.com/office/powerpoint/2010/main" val="9495688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E0FB80-94FA-31AA-78B8-0220AB3F5624}"/>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Copilot for Viva Engage inspires you to contribute</a:t>
            </a:r>
          </a:p>
        </p:txBody>
      </p:sp>
      <p:sp>
        <p:nvSpPr>
          <p:cNvPr id="6" name="TextBox 5">
            <a:extLst>
              <a:ext uri="{FF2B5EF4-FFF2-40B4-BE49-F238E27FC236}">
                <a16:creationId xmlns:a16="http://schemas.microsoft.com/office/drawing/2014/main" id="{FE568C0A-20F2-B97B-C1F2-612AFAF7D1CA}"/>
              </a:ext>
            </a:extLst>
          </p:cNvPr>
          <p:cNvSpPr txBox="1"/>
          <p:nvPr/>
        </p:nvSpPr>
        <p:spPr>
          <a:xfrm>
            <a:off x="311397" y="1814223"/>
            <a:ext cx="305608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rPr>
              <a:t>Copilot provides personalized suggestions for you to engage in communities, campaigns, and trending posts subjects based on your network and how you use Viva Engage to inspire employees to participate. </a:t>
            </a:r>
          </a:p>
        </p:txBody>
      </p:sp>
      <p:sp>
        <p:nvSpPr>
          <p:cNvPr id="2" name="TextBox 1">
            <a:extLst>
              <a:ext uri="{FF2B5EF4-FFF2-40B4-BE49-F238E27FC236}">
                <a16:creationId xmlns:a16="http://schemas.microsoft.com/office/drawing/2014/main" id="{9DC28BEF-1CC8-3861-5D37-64855B2AC72E}"/>
              </a:ext>
            </a:extLst>
          </p:cNvPr>
          <p:cNvSpPr txBox="1"/>
          <p:nvPr/>
        </p:nvSpPr>
        <p:spPr>
          <a:xfrm>
            <a:off x="373182" y="5347886"/>
            <a:ext cx="2779059" cy="646331"/>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rPr>
              <a:t>Copilot helps you brainstorm ideas of what to post and where with </a:t>
            </a:r>
            <a:r>
              <a:rPr kumimoji="0" lang="en-US" sz="1200" b="1" i="0" u="none" strike="noStrike" kern="1200" cap="none" spc="0" normalizeH="0" baseline="0" noProof="0">
                <a:ln>
                  <a:noFill/>
                </a:ln>
                <a:solidFill>
                  <a:srgbClr val="FFFFFF"/>
                </a:solidFill>
                <a:effectLst/>
                <a:uLnTx/>
                <a:uFillTx/>
                <a:latin typeface="Aptos" panose="020B0004020202020204" pitchFamily="34" charset="0"/>
              </a:rPr>
              <a:t>conversation starters</a:t>
            </a:r>
            <a:r>
              <a:rPr kumimoji="0" lang="en-US" sz="1200" b="0" i="0" u="none" strike="noStrike" kern="1200" cap="none" spc="0" normalizeH="0" baseline="0" noProof="0">
                <a:ln>
                  <a:noFill/>
                </a:ln>
                <a:solidFill>
                  <a:srgbClr val="FFFFFF"/>
                </a:solidFill>
                <a:effectLst/>
                <a:uLnTx/>
                <a:uFillTx/>
                <a:latin typeface="Aptos" panose="020B0004020202020204" pitchFamily="34" charset="0"/>
              </a:rPr>
              <a:t>.</a:t>
            </a:r>
          </a:p>
        </p:txBody>
      </p:sp>
      <p:pic>
        <p:nvPicPr>
          <p:cNvPr id="7" name="Picture 6">
            <a:extLst>
              <a:ext uri="{FF2B5EF4-FFF2-40B4-BE49-F238E27FC236}">
                <a16:creationId xmlns:a16="http://schemas.microsoft.com/office/drawing/2014/main" id="{EC8423F2-7AD1-5295-B38A-C0DFE63347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265" y="1369378"/>
            <a:ext cx="8740124" cy="4934623"/>
          </a:xfrm>
          <a:prstGeom prst="rect">
            <a:avLst/>
          </a:prstGeom>
        </p:spPr>
      </p:pic>
    </p:spTree>
    <p:extLst>
      <p:ext uri="{BB962C8B-B14F-4D97-AF65-F5344CB8AC3E}">
        <p14:creationId xmlns:p14="http://schemas.microsoft.com/office/powerpoint/2010/main" val="3462052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98D0E-0369-38AA-E2A2-CCB93B453B3B}"/>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Craft your message with Copilot</a:t>
            </a:r>
          </a:p>
        </p:txBody>
      </p:sp>
      <p:sp>
        <p:nvSpPr>
          <p:cNvPr id="3" name="Text Placeholder 2">
            <a:extLst>
              <a:ext uri="{FF2B5EF4-FFF2-40B4-BE49-F238E27FC236}">
                <a16:creationId xmlns:a16="http://schemas.microsoft.com/office/drawing/2014/main" id="{B9BC764A-82E5-D531-948C-77ECA2580E1E}"/>
              </a:ext>
            </a:extLst>
          </p:cNvPr>
          <p:cNvSpPr>
            <a:spLocks noGrp="1"/>
          </p:cNvSpPr>
          <p:nvPr>
            <p:ph type="body" sz="quarter" idx="4294967295"/>
          </p:nvPr>
        </p:nvSpPr>
        <p:spPr>
          <a:xfrm>
            <a:off x="588265" y="2214698"/>
            <a:ext cx="2868613" cy="2894012"/>
          </a:xfrm>
        </p:spPr>
        <p:txBody>
          <a:bodyPr/>
          <a:lstStyle/>
          <a:p>
            <a:pPr marL="0" indent="0">
              <a:buNone/>
            </a:pPr>
            <a:r>
              <a:rPr lang="en-US" sz="2000">
                <a:latin typeface="Aptos" panose="020B0004020202020204" pitchFamily="34" charset="0"/>
              </a:rPr>
              <a:t>Ask Copilot to help you with ideas, or to write a message or even add emojis.</a:t>
            </a:r>
          </a:p>
          <a:p>
            <a:pPr marL="0" indent="0">
              <a:buNone/>
            </a:pPr>
            <a:endParaRPr lang="en-US" sz="2000">
              <a:latin typeface="Aptos" panose="020B0004020202020204" pitchFamily="34" charset="0"/>
            </a:endParaRPr>
          </a:p>
          <a:p>
            <a:pPr marL="0" indent="0">
              <a:buNone/>
            </a:pPr>
            <a:r>
              <a:rPr lang="en-US" sz="2000">
                <a:latin typeface="Aptos" panose="020B0004020202020204" pitchFamily="34" charset="0"/>
              </a:rPr>
              <a:t>Ask Copilot for feedback about the post, including questions that may come up. </a:t>
            </a:r>
          </a:p>
        </p:txBody>
      </p:sp>
      <p:sp>
        <p:nvSpPr>
          <p:cNvPr id="10" name="TextBox 9">
            <a:extLst>
              <a:ext uri="{FF2B5EF4-FFF2-40B4-BE49-F238E27FC236}">
                <a16:creationId xmlns:a16="http://schemas.microsoft.com/office/drawing/2014/main" id="{6AEF705B-4271-2166-BFDA-DDFE0F06D52C}"/>
              </a:ext>
            </a:extLst>
          </p:cNvPr>
          <p:cNvSpPr txBox="1"/>
          <p:nvPr/>
        </p:nvSpPr>
        <p:spPr>
          <a:xfrm>
            <a:off x="588265" y="5932398"/>
            <a:ext cx="2362813" cy="276999"/>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rPr>
              <a:t>Delegates can also use Copilot. </a:t>
            </a:r>
          </a:p>
        </p:txBody>
      </p:sp>
      <p:pic>
        <p:nvPicPr>
          <p:cNvPr id="4" name="Picture 3">
            <a:extLst>
              <a:ext uri="{FF2B5EF4-FFF2-40B4-BE49-F238E27FC236}">
                <a16:creationId xmlns:a16="http://schemas.microsoft.com/office/drawing/2014/main" id="{1DCB2A45-1A9D-E3CF-DB7B-9B2DC029D0E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80515" y="1628534"/>
            <a:ext cx="8311484" cy="4695300"/>
          </a:xfrm>
          <a:prstGeom prst="rect">
            <a:avLst/>
          </a:prstGeom>
          <a:ln>
            <a:noFill/>
          </a:ln>
          <a:effectLst/>
        </p:spPr>
      </p:pic>
      <p:sp>
        <p:nvSpPr>
          <p:cNvPr id="5" name="TextBox 4">
            <a:extLst>
              <a:ext uri="{FF2B5EF4-FFF2-40B4-BE49-F238E27FC236}">
                <a16:creationId xmlns:a16="http://schemas.microsoft.com/office/drawing/2014/main" id="{78C6EECD-4986-7656-0C7A-731FECFD8FA3}"/>
              </a:ext>
            </a:extLst>
          </p:cNvPr>
          <p:cNvSpPr txBox="1"/>
          <p:nvPr/>
        </p:nvSpPr>
        <p:spPr>
          <a:xfrm>
            <a:off x="9219414" y="5108710"/>
            <a:ext cx="2908217" cy="646331"/>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rPr>
              <a:t>Use Copilot suggestions for Viva Glint research-backed posts to strengthen employee experience and achievement. </a:t>
            </a:r>
          </a:p>
        </p:txBody>
      </p:sp>
    </p:spTree>
    <p:extLst>
      <p:ext uri="{BB962C8B-B14F-4D97-AF65-F5344CB8AC3E}">
        <p14:creationId xmlns:p14="http://schemas.microsoft.com/office/powerpoint/2010/main" val="28144655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18DEF-4782-DB4F-FB4D-2B5BC1FECF33}"/>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Refine pieces of your message</a:t>
            </a:r>
          </a:p>
        </p:txBody>
      </p:sp>
      <p:sp>
        <p:nvSpPr>
          <p:cNvPr id="3" name="Content Placeholder 2">
            <a:extLst>
              <a:ext uri="{FF2B5EF4-FFF2-40B4-BE49-F238E27FC236}">
                <a16:creationId xmlns:a16="http://schemas.microsoft.com/office/drawing/2014/main" id="{B207F307-62E8-7E07-5C3E-021AE7F9CAEA}"/>
              </a:ext>
            </a:extLst>
          </p:cNvPr>
          <p:cNvSpPr>
            <a:spLocks noGrp="1"/>
          </p:cNvSpPr>
          <p:nvPr>
            <p:ph sz="quarter" idx="4294967295"/>
          </p:nvPr>
        </p:nvSpPr>
        <p:spPr>
          <a:xfrm>
            <a:off x="571500" y="3277754"/>
            <a:ext cx="2894013" cy="1231900"/>
          </a:xfrm>
        </p:spPr>
        <p:txBody>
          <a:bodyPr/>
          <a:lstStyle/>
          <a:p>
            <a:pPr marL="0" indent="0">
              <a:buNone/>
            </a:pPr>
            <a:r>
              <a:rPr lang="en-US" sz="2000">
                <a:latin typeface="Aptos" panose="020B0004020202020204" pitchFamily="34" charset="0"/>
              </a:rPr>
              <a:t>Highlight a part of the message that you need to help with and ask copilot for suggestions </a:t>
            </a:r>
          </a:p>
        </p:txBody>
      </p:sp>
      <p:pic>
        <p:nvPicPr>
          <p:cNvPr id="7" name="Picture 6">
            <a:extLst>
              <a:ext uri="{FF2B5EF4-FFF2-40B4-BE49-F238E27FC236}">
                <a16:creationId xmlns:a16="http://schemas.microsoft.com/office/drawing/2014/main" id="{7701C121-0318-4DD4-05AC-2C2191C7A5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565" y="1630738"/>
            <a:ext cx="8374435" cy="4730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456135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FB02C-04DE-F5BC-F8B2-A6DC17FB9108}"/>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Community focused campaigns </a:t>
            </a:r>
          </a:p>
        </p:txBody>
      </p:sp>
      <p:sp>
        <p:nvSpPr>
          <p:cNvPr id="2" name="Text Placeholder 1">
            <a:extLst>
              <a:ext uri="{FF2B5EF4-FFF2-40B4-BE49-F238E27FC236}">
                <a16:creationId xmlns:a16="http://schemas.microsoft.com/office/drawing/2014/main" id="{D709AF02-C862-556E-FE0A-88C5E6ABF7CE}"/>
              </a:ext>
            </a:extLst>
          </p:cNvPr>
          <p:cNvSpPr>
            <a:spLocks noGrp="1"/>
          </p:cNvSpPr>
          <p:nvPr>
            <p:ph type="body" sz="quarter" idx="4294967295"/>
          </p:nvPr>
        </p:nvSpPr>
        <p:spPr>
          <a:xfrm>
            <a:off x="798022" y="1405156"/>
            <a:ext cx="3471863" cy="3938588"/>
          </a:xfrm>
        </p:spPr>
        <p:txBody>
          <a:bodyPr>
            <a:normAutofit/>
          </a:bodyPr>
          <a:lstStyle/>
          <a:p>
            <a:pPr marL="0" indent="0" algn="l" rtl="0" fontAlgn="base">
              <a:buNone/>
            </a:pPr>
            <a:r>
              <a:rPr lang="en-US" sz="2000" b="0" i="0" u="none" strike="noStrike">
                <a:solidFill>
                  <a:srgbClr val="000000"/>
                </a:solidFill>
                <a:effectLst/>
                <a:latin typeface="Aptos" panose="020B0004020202020204" pitchFamily="34" charset="0"/>
              </a:rPr>
              <a:t>Target social campaigns for public and private communities. </a:t>
            </a:r>
            <a:r>
              <a:rPr lang="en-US" sz="2000" b="0" i="0">
                <a:solidFill>
                  <a:srgbClr val="808080"/>
                </a:solidFill>
                <a:effectLst/>
                <a:latin typeface="Aptos" panose="020B0004020202020204" pitchFamily="34" charset="0"/>
              </a:rPr>
              <a:t>​</a:t>
            </a:r>
            <a:endParaRPr lang="en-US" sz="2000" b="0" i="0">
              <a:solidFill>
                <a:srgbClr val="000000"/>
              </a:solidFill>
              <a:effectLst/>
              <a:latin typeface="Aptos" panose="020B0004020202020204" pitchFamily="34" charset="0"/>
            </a:endParaRPr>
          </a:p>
          <a:p>
            <a:pPr marL="0" indent="0" algn="l" rtl="0" fontAlgn="base">
              <a:buNone/>
            </a:pPr>
            <a:r>
              <a:rPr lang="en-US" sz="2000" b="0" i="0">
                <a:solidFill>
                  <a:srgbClr val="808080"/>
                </a:solidFill>
                <a:effectLst/>
                <a:latin typeface="Aptos" panose="020B0004020202020204" pitchFamily="34" charset="0"/>
              </a:rPr>
              <a:t>​</a:t>
            </a:r>
            <a:endParaRPr lang="en-US" sz="2000" b="0" i="0">
              <a:solidFill>
                <a:srgbClr val="000000"/>
              </a:solidFill>
              <a:effectLst/>
              <a:latin typeface="Aptos" panose="020B0004020202020204" pitchFamily="34" charset="0"/>
            </a:endParaRPr>
          </a:p>
          <a:p>
            <a:pPr marL="0" indent="0" algn="l" rtl="0" fontAlgn="base">
              <a:buNone/>
            </a:pPr>
            <a:r>
              <a:rPr lang="en-US" sz="2000" b="0" i="0" u="none" strike="noStrike">
                <a:solidFill>
                  <a:srgbClr val="000000"/>
                </a:solidFill>
                <a:effectLst/>
                <a:latin typeface="Aptos" panose="020B0004020202020204" pitchFamily="34" charset="0"/>
              </a:rPr>
              <a:t>Community admins can create, manage, and track campaigns directly within their community.</a:t>
            </a:r>
            <a:endParaRPr lang="en-US" sz="2000" b="0" i="0">
              <a:solidFill>
                <a:srgbClr val="000000"/>
              </a:solidFill>
              <a:effectLst/>
              <a:latin typeface="Aptos" panose="020B0004020202020204" pitchFamily="34" charset="0"/>
            </a:endParaRPr>
          </a:p>
          <a:p>
            <a:pPr marL="0" indent="0" algn="l" rtl="0" fontAlgn="base">
              <a:buNone/>
            </a:pPr>
            <a:r>
              <a:rPr lang="en-US" sz="2000" b="0" i="0">
                <a:solidFill>
                  <a:srgbClr val="808080"/>
                </a:solidFill>
                <a:effectLst/>
                <a:latin typeface="Aptos" panose="020B0004020202020204" pitchFamily="34" charset="0"/>
              </a:rPr>
              <a:t>​</a:t>
            </a:r>
            <a:endParaRPr lang="en-US" sz="2000" b="0" i="0">
              <a:solidFill>
                <a:srgbClr val="000000"/>
              </a:solidFill>
              <a:effectLst/>
              <a:latin typeface="Aptos" panose="020B0004020202020204" pitchFamily="34" charset="0"/>
            </a:endParaRPr>
          </a:p>
          <a:p>
            <a:pPr marL="0" indent="0" algn="l" rtl="0" fontAlgn="base">
              <a:buNone/>
            </a:pPr>
            <a:r>
              <a:rPr lang="en-US" sz="2000" b="0" i="0" u="none" strike="noStrike">
                <a:solidFill>
                  <a:srgbClr val="000000"/>
                </a:solidFill>
                <a:effectLst/>
                <a:latin typeface="Aptos" panose="020B0004020202020204" pitchFamily="34" charset="0"/>
              </a:rPr>
              <a:t>Lite analytics available now and more coming as part of updated community analytics. </a:t>
            </a:r>
            <a:endParaRPr lang="en-US" sz="2000" b="0" i="0">
              <a:solidFill>
                <a:srgbClr val="000000"/>
              </a:solidFill>
              <a:effectLst/>
              <a:latin typeface="Aptos" panose="020B0004020202020204" pitchFamily="34" charset="0"/>
            </a:endParaRPr>
          </a:p>
        </p:txBody>
      </p:sp>
      <p:pic>
        <p:nvPicPr>
          <p:cNvPr id="5" name="Picture 4">
            <a:extLst>
              <a:ext uri="{FF2B5EF4-FFF2-40B4-BE49-F238E27FC236}">
                <a16:creationId xmlns:a16="http://schemas.microsoft.com/office/drawing/2014/main" id="{31F5604A-CC5B-4C3D-2C5E-80F9C36BF8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7666" y="1405156"/>
            <a:ext cx="6373308" cy="4655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1945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7A32E1-A9F9-13A2-2F26-DD582D67ECAB}"/>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Pin multiple conversations </a:t>
            </a:r>
          </a:p>
        </p:txBody>
      </p:sp>
      <p:pic>
        <p:nvPicPr>
          <p:cNvPr id="5" name="Picture 4">
            <a:extLst>
              <a:ext uri="{FF2B5EF4-FFF2-40B4-BE49-F238E27FC236}">
                <a16:creationId xmlns:a16="http://schemas.microsoft.com/office/drawing/2014/main" id="{513AB920-25B4-5B31-ECE6-671A39936139}"/>
              </a:ext>
              <a:ext uri="{C183D7F6-B498-43B3-948B-1728B52AA6E4}">
                <adec:decorative xmlns:adec="http://schemas.microsoft.com/office/drawing/2017/decorative" val="1"/>
              </a:ext>
            </a:extLst>
          </p:cNvPr>
          <p:cNvPicPr>
            <a:picLocks noChangeAspect="1"/>
          </p:cNvPicPr>
          <p:nvPr/>
        </p:nvPicPr>
        <p:blipFill rotWithShape="1">
          <a:blip r:embed="rId3"/>
          <a:srcRect t="30805"/>
          <a:stretch/>
        </p:blipFill>
        <p:spPr>
          <a:xfrm>
            <a:off x="4181515" y="1306505"/>
            <a:ext cx="9036002" cy="7086600"/>
          </a:xfrm>
          <a:prstGeom prst="rect">
            <a:avLst/>
          </a:prstGeom>
        </p:spPr>
      </p:pic>
      <p:sp>
        <p:nvSpPr>
          <p:cNvPr id="7" name="Rectangle 6">
            <a:extLst>
              <a:ext uri="{FF2B5EF4-FFF2-40B4-BE49-F238E27FC236}">
                <a16:creationId xmlns:a16="http://schemas.microsoft.com/office/drawing/2014/main" id="{B6A32A8B-3D1C-8D9A-59F8-6AA4D76E533E}"/>
              </a:ext>
              <a:ext uri="{C183D7F6-B498-43B3-948B-1728B52AA6E4}">
                <adec:decorative xmlns:adec="http://schemas.microsoft.com/office/drawing/2017/decorative" val="1"/>
              </a:ext>
            </a:extLst>
          </p:cNvPr>
          <p:cNvSpPr/>
          <p:nvPr/>
        </p:nvSpPr>
        <p:spPr>
          <a:xfrm>
            <a:off x="6511293" y="1932690"/>
            <a:ext cx="4376447" cy="3032715"/>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E56480F7-33BE-9095-28B8-81AA8D41C58A}"/>
              </a:ext>
            </a:extLst>
          </p:cNvPr>
          <p:cNvSpPr txBox="1"/>
          <p:nvPr/>
        </p:nvSpPr>
        <p:spPr>
          <a:xfrm>
            <a:off x="562738" y="1306505"/>
            <a:ext cx="3342860"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rPr>
              <a:t>Community leaders posts are automatically pinned*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rPr>
              <a:t>Up to 6 posts can be pinned at one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rPr>
              <a:t>Admins can pin/unpin posts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rPr>
              <a:t>Posts will show in the order of the latest pins</a:t>
            </a:r>
          </a:p>
        </p:txBody>
      </p:sp>
      <p:sp>
        <p:nvSpPr>
          <p:cNvPr id="3" name="TextBox 2">
            <a:extLst>
              <a:ext uri="{FF2B5EF4-FFF2-40B4-BE49-F238E27FC236}">
                <a16:creationId xmlns:a16="http://schemas.microsoft.com/office/drawing/2014/main" id="{AAB3E0E5-4FD1-F9BD-6E5E-D3668526921B}"/>
              </a:ext>
            </a:extLst>
          </p:cNvPr>
          <p:cNvSpPr txBox="1"/>
          <p:nvPr/>
        </p:nvSpPr>
        <p:spPr>
          <a:xfrm>
            <a:off x="562738" y="6214730"/>
            <a:ext cx="419777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*Community admin toggle available</a:t>
            </a:r>
          </a:p>
        </p:txBody>
      </p:sp>
    </p:spTree>
    <p:extLst>
      <p:ext uri="{BB962C8B-B14F-4D97-AF65-F5344CB8AC3E}">
        <p14:creationId xmlns:p14="http://schemas.microsoft.com/office/powerpoint/2010/main" val="30366165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85484A-2D7E-70D8-A3F2-55D4A6E9278D}"/>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New community insights</a:t>
            </a:r>
          </a:p>
        </p:txBody>
      </p:sp>
      <p:sp>
        <p:nvSpPr>
          <p:cNvPr id="3" name="Text Placeholder 2">
            <a:extLst>
              <a:ext uri="{FF2B5EF4-FFF2-40B4-BE49-F238E27FC236}">
                <a16:creationId xmlns:a16="http://schemas.microsoft.com/office/drawing/2014/main" id="{2103E2AF-AEB0-2ABE-1AC3-786391E8D09C}"/>
              </a:ext>
            </a:extLst>
          </p:cNvPr>
          <p:cNvSpPr>
            <a:spLocks noGrp="1"/>
          </p:cNvSpPr>
          <p:nvPr>
            <p:ph type="body" sz="quarter" idx="4294967295"/>
          </p:nvPr>
        </p:nvSpPr>
        <p:spPr>
          <a:xfrm>
            <a:off x="426720" y="1244773"/>
            <a:ext cx="4394200" cy="5416550"/>
          </a:xfrm>
        </p:spPr>
        <p:txBody>
          <a:bodyPr wrap="square">
            <a:spAutoFit/>
          </a:bodyPr>
          <a:lstStyle/>
          <a:p>
            <a:pPr marL="0" lvl="0" indent="0">
              <a:buNone/>
            </a:pPr>
            <a:r>
              <a:rPr lang="en-US" sz="2000" b="1" noProof="0" dirty="0">
                <a:solidFill>
                  <a:schemeClr val="accent1"/>
                </a:solidFill>
                <a:latin typeface="Aptos SemiBold" panose="020B0004020202020204" pitchFamily="34" charset="0"/>
              </a:rPr>
              <a:t>Measure community growth</a:t>
            </a:r>
            <a:r>
              <a:rPr lang="en-US" sz="2000" noProof="0" dirty="0">
                <a:solidFill>
                  <a:schemeClr val="accent1"/>
                </a:solidFill>
                <a:latin typeface="Aptos" panose="020B0004020202020204" pitchFamily="34" charset="0"/>
              </a:rPr>
              <a:t> </a:t>
            </a:r>
            <a:r>
              <a:rPr lang="en-US" sz="2000" noProof="0" dirty="0">
                <a:latin typeface="Aptos" panose="020B0004020202020204" pitchFamily="34" charset="0"/>
              </a:rPr>
              <a:t>including new member creation, active people, their location and department.</a:t>
            </a:r>
            <a:br>
              <a:rPr lang="en-US" sz="2000" dirty="0">
                <a:latin typeface="Aptos" panose="020B0004020202020204" pitchFamily="34" charset="0"/>
              </a:rPr>
            </a:br>
            <a:endParaRPr lang="en-US" sz="2000" noProof="0" dirty="0">
              <a:latin typeface="Aptos" panose="020B0004020202020204" pitchFamily="34" charset="0"/>
            </a:endParaRPr>
          </a:p>
          <a:p>
            <a:pPr marL="0" indent="0">
              <a:buNone/>
            </a:pPr>
            <a:r>
              <a:rPr lang="en-US" sz="2000" b="1" dirty="0">
                <a:solidFill>
                  <a:schemeClr val="accent1"/>
                </a:solidFill>
                <a:latin typeface="Aptos SemiBold" panose="020B0004020202020204" pitchFamily="34" charset="0"/>
              </a:rPr>
              <a:t>Analyze and foster engagement</a:t>
            </a:r>
            <a:r>
              <a:rPr lang="en-US" sz="2000" dirty="0">
                <a:solidFill>
                  <a:schemeClr val="accent1"/>
                </a:solidFill>
                <a:latin typeface="Aptos" panose="020B0004020202020204" pitchFamily="34" charset="0"/>
              </a:rPr>
              <a:t> </a:t>
            </a:r>
            <a:r>
              <a:rPr lang="en-US" sz="2000" noProof="0" dirty="0">
                <a:latin typeface="Aptos" panose="020B0004020202020204" pitchFamily="34" charset="0"/>
              </a:rPr>
              <a:t>with insights into how people engaged with conversations, comments, reactions, questions, answers, campaigns, live events and more.</a:t>
            </a:r>
            <a:br>
              <a:rPr lang="en-US" sz="2000" noProof="0" dirty="0">
                <a:latin typeface="Aptos" panose="020B0004020202020204" pitchFamily="34" charset="0"/>
              </a:rPr>
            </a:br>
            <a:endParaRPr lang="en-US" sz="2000" noProof="0" dirty="0">
              <a:latin typeface="Aptos" panose="020B0004020202020204" pitchFamily="34" charset="0"/>
            </a:endParaRPr>
          </a:p>
          <a:p>
            <a:pPr marL="0" lvl="0" indent="0">
              <a:buNone/>
            </a:pPr>
            <a:r>
              <a:rPr lang="en-US" sz="2000" dirty="0">
                <a:solidFill>
                  <a:schemeClr val="accent1"/>
                </a:solidFill>
                <a:latin typeface="+mj-lt"/>
              </a:rPr>
              <a:t>Recognize catalysts and trends </a:t>
            </a:r>
            <a:r>
              <a:rPr lang="en-US" sz="2000" noProof="0" dirty="0">
                <a:latin typeface="Aptos" panose="020B0004020202020204" pitchFamily="34" charset="0"/>
              </a:rPr>
              <a:t>including top conversations, questions, active contributors, champions and trends to measure event attendance, and knowledge dissemination.</a:t>
            </a:r>
            <a:br>
              <a:rPr lang="en-US" sz="2000" noProof="0" dirty="0">
                <a:latin typeface="Aptos" panose="020B0004020202020204" pitchFamily="34" charset="0"/>
              </a:rPr>
            </a:br>
            <a:endParaRPr lang="en-US" sz="2000" noProof="0" dirty="0">
              <a:latin typeface="Aptos" panose="020B0004020202020204" pitchFamily="34" charset="0"/>
            </a:endParaRPr>
          </a:p>
          <a:p>
            <a:pPr marL="0" lvl="0" indent="0">
              <a:buNone/>
            </a:pPr>
            <a:r>
              <a:rPr lang="en-US" sz="2000" b="1" dirty="0">
                <a:solidFill>
                  <a:schemeClr val="accent1"/>
                </a:solidFill>
                <a:latin typeface="Aptos SemiBold" panose="020B0004020202020204" pitchFamily="34" charset="0"/>
              </a:rPr>
              <a:t>Export data for deeper analysis.</a:t>
            </a:r>
          </a:p>
        </p:txBody>
      </p:sp>
      <p:pic>
        <p:nvPicPr>
          <p:cNvPr id="4" name="Picture 3">
            <a:extLst>
              <a:ext uri="{FF2B5EF4-FFF2-40B4-BE49-F238E27FC236}">
                <a16:creationId xmlns:a16="http://schemas.microsoft.com/office/drawing/2014/main" id="{8D6B69F1-3FCF-760B-7889-93400ABE12A1}"/>
              </a:ext>
              <a:ext uri="{C183D7F6-B498-43B3-948B-1728B52AA6E4}">
                <adec:decorative xmlns:adec="http://schemas.microsoft.com/office/drawing/2017/decorative" val="1"/>
              </a:ext>
            </a:extLst>
          </p:cNvPr>
          <p:cNvPicPr>
            <a:picLocks noChangeAspect="1"/>
          </p:cNvPicPr>
          <p:nvPr/>
        </p:nvPicPr>
        <p:blipFill rotWithShape="1">
          <a:blip r:embed="rId3"/>
          <a:srcRect l="339" t="216" r="-68"/>
          <a:stretch/>
        </p:blipFill>
        <p:spPr>
          <a:xfrm>
            <a:off x="5553495" y="1415237"/>
            <a:ext cx="7217712" cy="4532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4137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22DA-23A3-5F45-DD69-4DC532CC6D9B}"/>
              </a:ext>
            </a:extLst>
          </p:cNvPr>
          <p:cNvSpPr>
            <a:spLocks noGrp="1"/>
          </p:cNvSpPr>
          <p:nvPr>
            <p:ph type="title"/>
          </p:nvPr>
        </p:nvSpPr>
        <p:spPr/>
        <p:txBody>
          <a:bodyPr/>
          <a:lstStyle/>
          <a:p>
            <a:r>
              <a:rPr lang="en-US">
                <a:gradFill>
                  <a:gsLst>
                    <a:gs pos="10000">
                      <a:srgbClr val="28AFE9"/>
                    </a:gs>
                    <a:gs pos="50000">
                      <a:srgbClr val="75C5A6"/>
                    </a:gs>
                    <a:gs pos="90000">
                      <a:srgbClr val="FFEF86"/>
                    </a:gs>
                  </a:gsLst>
                  <a:lin ang="14400000" scaled="0"/>
                </a:gradFill>
                <a:cs typeface="Segoe UI Semilight"/>
              </a:rPr>
              <a:t>Types of communities</a:t>
            </a:r>
            <a:endParaRPr lang="en-US"/>
          </a:p>
        </p:txBody>
      </p:sp>
    </p:spTree>
    <p:extLst>
      <p:ext uri="{BB962C8B-B14F-4D97-AF65-F5344CB8AC3E}">
        <p14:creationId xmlns:p14="http://schemas.microsoft.com/office/powerpoint/2010/main" val="52173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543662-AAFA-5B2D-3FD5-BDBFFA5CC1F6}"/>
              </a:ext>
            </a:extLst>
          </p:cNvPr>
          <p:cNvSpPr>
            <a:spLocks noGrp="1"/>
          </p:cNvSpPr>
          <p:nvPr>
            <p:ph type="title"/>
          </p:nvPr>
        </p:nvSpPr>
        <p:spPr/>
        <p:txBody>
          <a:bodyPr/>
          <a:lstStyle/>
          <a:p>
            <a:r>
              <a:rPr lang="en-US" dirty="0"/>
              <a:t>Building knowledge</a:t>
            </a:r>
          </a:p>
        </p:txBody>
      </p:sp>
    </p:spTree>
    <p:extLst>
      <p:ext uri="{BB962C8B-B14F-4D97-AF65-F5344CB8AC3E}">
        <p14:creationId xmlns:p14="http://schemas.microsoft.com/office/powerpoint/2010/main" val="15757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7598F-D2CD-0BC3-9B30-E9E47C2E8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873FD-06B4-F2AB-3680-B289B3B3BC5B}"/>
              </a:ext>
            </a:extLst>
          </p:cNvPr>
          <p:cNvSpPr>
            <a:spLocks noGrp="1"/>
          </p:cNvSpPr>
          <p:nvPr>
            <p:ph type="title"/>
          </p:nvPr>
        </p:nvSpPr>
        <p:spPr>
          <a:xfrm>
            <a:off x="762186" y="489047"/>
            <a:ext cx="11018521" cy="553998"/>
          </a:xfrm>
        </p:spPr>
        <p:txBody>
          <a:bodyPr/>
          <a:lstStyle/>
          <a:p>
            <a:pPr rtl="0" eaLnBrk="1" fontAlgn="auto" latinLnBrk="0" hangingPunct="1"/>
            <a:r>
              <a:rPr lang="en-US" sz="4000" kern="1200" spc="0" baseline="0" dirty="0">
                <a:ln>
                  <a:noFill/>
                </a:ln>
                <a:gradFill>
                  <a:gsLst>
                    <a:gs pos="2917">
                      <a:srgbClr val="00A389"/>
                    </a:gs>
                    <a:gs pos="30000">
                      <a:srgbClr val="00A389"/>
                    </a:gs>
                    <a:gs pos="100000">
                      <a:srgbClr val="0078D4"/>
                    </a:gs>
                  </a:gsLst>
                  <a:lin ang="8100000" scaled="1"/>
                </a:gradFill>
                <a:effectLst/>
                <a:latin typeface="Aptos SemiBold" panose="020B0004020202020204" pitchFamily="34" charset="0"/>
                <a:ea typeface="+mn-ea"/>
                <a:cs typeface="+mn-cs"/>
              </a:rPr>
              <a:t>Building knowledge in communities</a:t>
            </a:r>
            <a:endParaRPr lang="en-US" dirty="0">
              <a:effectLst/>
            </a:endParaRPr>
          </a:p>
          <a:p>
            <a:endParaRPr lang="en-US" dirty="0"/>
          </a:p>
        </p:txBody>
      </p:sp>
      <p:sp>
        <p:nvSpPr>
          <p:cNvPr id="6" name="object 5">
            <a:extLst>
              <a:ext uri="{FF2B5EF4-FFF2-40B4-BE49-F238E27FC236}">
                <a16:creationId xmlns:a16="http://schemas.microsoft.com/office/drawing/2014/main" id="{87341D91-EEA4-26BD-B81F-B733E56DCC18}"/>
              </a:ext>
            </a:extLst>
          </p:cNvPr>
          <p:cNvSpPr txBox="1"/>
          <p:nvPr/>
        </p:nvSpPr>
        <p:spPr>
          <a:xfrm>
            <a:off x="979281" y="2123181"/>
            <a:ext cx="1884538" cy="380018"/>
          </a:xfrm>
          <a:prstGeom prst="rect">
            <a:avLst/>
          </a:prstGeom>
        </p:spPr>
        <p:txBody>
          <a:bodyPr vert="horz" wrap="square" lIns="0" tIns="10583" rIns="0" bIns="0" rtlCol="0" anchor="t">
            <a:spAutoFit/>
          </a:bodyPr>
          <a:lstStyle/>
          <a:p>
            <a:pPr marL="10160" defTabSz="914367">
              <a:spcBef>
                <a:spcPts val="83"/>
              </a:spcBef>
              <a:spcAft>
                <a:spcPts val="500"/>
              </a:spcAft>
              <a:defRPr/>
            </a:pPr>
            <a:r>
              <a:rPr lang="en-US" sz="2400" b="1">
                <a:solidFill>
                  <a:srgbClr val="0078D4"/>
                </a:solidFill>
                <a:latin typeface="Segoe UI Semibold"/>
                <a:cs typeface="Segoe UI Semibold"/>
              </a:rPr>
              <a:t>Services</a:t>
            </a:r>
            <a:endParaRPr kumimoji="0" lang="en-US" sz="2400" b="1" i="0" u="none" strike="noStrike" kern="1200" cap="none" spc="0" normalizeH="0" baseline="0" noProof="0">
              <a:ln>
                <a:noFill/>
              </a:ln>
              <a:solidFill>
                <a:srgbClr val="0078D4"/>
              </a:solidFill>
              <a:effectLst/>
              <a:uLnTx/>
              <a:uFillTx/>
              <a:latin typeface="Segoe UI Semibold"/>
              <a:ea typeface="+mn-ea"/>
              <a:cs typeface="Segoe UI Semibold"/>
            </a:endParaRPr>
          </a:p>
        </p:txBody>
      </p:sp>
      <p:sp>
        <p:nvSpPr>
          <p:cNvPr id="8" name="object 5">
            <a:extLst>
              <a:ext uri="{FF2B5EF4-FFF2-40B4-BE49-F238E27FC236}">
                <a16:creationId xmlns:a16="http://schemas.microsoft.com/office/drawing/2014/main" id="{0B205336-FA35-08EB-EB78-54485A687831}"/>
              </a:ext>
            </a:extLst>
          </p:cNvPr>
          <p:cNvSpPr txBox="1"/>
          <p:nvPr/>
        </p:nvSpPr>
        <p:spPr>
          <a:xfrm>
            <a:off x="377748" y="2669917"/>
            <a:ext cx="2597694" cy="3120758"/>
          </a:xfrm>
          <a:prstGeom prst="rect">
            <a:avLst/>
          </a:prstGeom>
        </p:spPr>
        <p:txBody>
          <a:bodyPr vert="horz" wrap="square" lIns="0" tIns="0" rIns="0" bIns="0" rtlCol="0" anchor="t">
            <a:noAutofit/>
          </a:bodyPr>
          <a:lstStyle/>
          <a:p>
            <a:pPr defTabSz="914367">
              <a:defRPr/>
            </a:pPr>
            <a:r>
              <a:rPr lang="en-US" sz="1400" b="1">
                <a:solidFill>
                  <a:srgbClr val="000000"/>
                </a:solidFill>
                <a:latin typeface="Segoe UI"/>
                <a:ea typeface="+mn-lt"/>
                <a:cs typeface="Segoe UI"/>
              </a:rPr>
              <a:t>Facilitate employee support for company-wide services</a:t>
            </a:r>
          </a:p>
          <a:p>
            <a:pPr defTabSz="914367">
              <a:defRPr/>
            </a:pPr>
            <a:endParaRPr lang="en-US" sz="1400" b="1">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a:solidFill>
                  <a:srgbClr val="000000"/>
                </a:solidFill>
                <a:latin typeface="Segoe UI"/>
                <a:ea typeface="+mn-lt"/>
                <a:cs typeface="Segoe UI"/>
              </a:rPr>
              <a:t>Connect employees with answers and experts in specific domain areas</a:t>
            </a:r>
          </a:p>
          <a:p>
            <a:pPr marL="285750" indent="-285750" defTabSz="914367">
              <a:buFont typeface="Arial" panose="020B0604020202020204" pitchFamily="34" charset="0"/>
              <a:buChar char="•"/>
              <a:defRPr/>
            </a:pPr>
            <a:endParaRPr lang="en-US" sz="140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a:solidFill>
                  <a:srgbClr val="000000"/>
                </a:solidFill>
                <a:latin typeface="Segoe UI"/>
                <a:ea typeface="+mn-lt"/>
                <a:cs typeface="Segoe UI"/>
              </a:rPr>
              <a:t>Ensure efficient sharing of information</a:t>
            </a:r>
          </a:p>
          <a:p>
            <a:pPr marL="285750" indent="-285750" defTabSz="914367">
              <a:buFont typeface="Arial" panose="020B0604020202020204" pitchFamily="34" charset="0"/>
              <a:buChar char="•"/>
              <a:defRPr/>
            </a:pPr>
            <a:endParaRPr lang="en-US" sz="140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a:solidFill>
                  <a:srgbClr val="000000"/>
                </a:solidFill>
                <a:latin typeface="Segoe UI"/>
                <a:ea typeface="+mn-lt"/>
                <a:cs typeface="Segoe UI"/>
              </a:rPr>
              <a:t>Build a robust knowledge base and keep it up to date</a:t>
            </a:r>
          </a:p>
        </p:txBody>
      </p:sp>
      <p:sp>
        <p:nvSpPr>
          <p:cNvPr id="9" name="object 5">
            <a:extLst>
              <a:ext uri="{FF2B5EF4-FFF2-40B4-BE49-F238E27FC236}">
                <a16:creationId xmlns:a16="http://schemas.microsoft.com/office/drawing/2014/main" id="{3DBB8FE6-228C-3B41-FECC-2A0D6604DB2A}"/>
              </a:ext>
            </a:extLst>
          </p:cNvPr>
          <p:cNvSpPr txBox="1"/>
          <p:nvPr/>
        </p:nvSpPr>
        <p:spPr>
          <a:xfrm>
            <a:off x="3973334" y="2116437"/>
            <a:ext cx="1614804" cy="380018"/>
          </a:xfrm>
          <a:prstGeom prst="rect">
            <a:avLst/>
          </a:prstGeom>
        </p:spPr>
        <p:txBody>
          <a:bodyPr vert="horz" wrap="square" lIns="0" tIns="10583" rIns="0" bIns="0" rtlCol="0" anchor="t">
            <a:spAutoFit/>
          </a:bodyPr>
          <a:lstStyle/>
          <a:p>
            <a:pPr marL="10160" defTabSz="914367">
              <a:spcBef>
                <a:spcPts val="83"/>
              </a:spcBef>
              <a:spcAft>
                <a:spcPts val="500"/>
              </a:spcAft>
              <a:defRPr/>
            </a:pPr>
            <a:r>
              <a:rPr lang="en-US" sz="2400" b="1">
                <a:solidFill>
                  <a:srgbClr val="0078D4"/>
                </a:solidFill>
                <a:latin typeface="Segoe UI Semibold"/>
                <a:cs typeface="Segoe UI Semibold"/>
              </a:rPr>
              <a:t>Support</a:t>
            </a:r>
            <a:endParaRPr kumimoji="0" lang="en-US" sz="2400" b="1" i="0" u="none" strike="noStrike" kern="1200" cap="none" spc="0" normalizeH="0" baseline="0" noProof="0">
              <a:ln>
                <a:noFill/>
              </a:ln>
              <a:solidFill>
                <a:srgbClr val="0078D4"/>
              </a:solidFill>
              <a:effectLst/>
              <a:uLnTx/>
              <a:uFillTx/>
              <a:latin typeface="Segoe UI Semibold"/>
              <a:ea typeface="+mn-ea"/>
              <a:cs typeface="Segoe UI Semibold"/>
            </a:endParaRPr>
          </a:p>
        </p:txBody>
      </p:sp>
      <p:sp>
        <p:nvSpPr>
          <p:cNvPr id="10" name="object 5">
            <a:extLst>
              <a:ext uri="{FF2B5EF4-FFF2-40B4-BE49-F238E27FC236}">
                <a16:creationId xmlns:a16="http://schemas.microsoft.com/office/drawing/2014/main" id="{5375974C-7197-C52F-8D3F-49C0DB7DA606}"/>
              </a:ext>
            </a:extLst>
          </p:cNvPr>
          <p:cNvSpPr txBox="1"/>
          <p:nvPr/>
        </p:nvSpPr>
        <p:spPr>
          <a:xfrm>
            <a:off x="3338085" y="2669917"/>
            <a:ext cx="2638154" cy="3134244"/>
          </a:xfrm>
          <a:prstGeom prst="rect">
            <a:avLst/>
          </a:prstGeom>
        </p:spPr>
        <p:txBody>
          <a:bodyPr vert="horz" wrap="square" lIns="0" tIns="0" rIns="0" bIns="0" rtlCol="0" anchor="t">
            <a:noAutofit/>
          </a:bodyPr>
          <a:lstStyle/>
          <a:p>
            <a:pPr defTabSz="914367">
              <a:defRPr/>
            </a:pPr>
            <a:r>
              <a:rPr lang="en-US" sz="1400" b="1" dirty="0">
                <a:solidFill>
                  <a:srgbClr val="000000"/>
                </a:solidFill>
                <a:latin typeface="Segoe UI"/>
                <a:ea typeface="+mn-lt"/>
                <a:cs typeface="Segoe UI"/>
              </a:rPr>
              <a:t>Enable support for a specific product, program, or area</a:t>
            </a:r>
          </a:p>
          <a:p>
            <a:pPr defTabSz="914367">
              <a:defRPr/>
            </a:pPr>
            <a:endParaRPr lang="en-US" sz="1400" b="1"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Provide access to support from experts and community members</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Champion expertise and enthusiasts</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Amplify important updates and announcements</a:t>
            </a:r>
          </a:p>
        </p:txBody>
      </p:sp>
      <p:sp>
        <p:nvSpPr>
          <p:cNvPr id="13" name="object 5">
            <a:extLst>
              <a:ext uri="{FF2B5EF4-FFF2-40B4-BE49-F238E27FC236}">
                <a16:creationId xmlns:a16="http://schemas.microsoft.com/office/drawing/2014/main" id="{024393F0-DF02-82E2-01A8-DA07655C52A7}"/>
              </a:ext>
            </a:extLst>
          </p:cNvPr>
          <p:cNvSpPr txBox="1"/>
          <p:nvPr/>
        </p:nvSpPr>
        <p:spPr>
          <a:xfrm>
            <a:off x="6953900" y="2123180"/>
            <a:ext cx="1951971" cy="380018"/>
          </a:xfrm>
          <a:prstGeom prst="rect">
            <a:avLst/>
          </a:prstGeom>
        </p:spPr>
        <p:txBody>
          <a:bodyPr vert="horz" wrap="square" lIns="0" tIns="10583" rIns="0" bIns="0" rtlCol="0" anchor="t">
            <a:spAutoFit/>
          </a:bodyPr>
          <a:lstStyle/>
          <a:p>
            <a:pPr marL="10160" defTabSz="914367">
              <a:spcBef>
                <a:spcPts val="83"/>
              </a:spcBef>
              <a:spcAft>
                <a:spcPts val="500"/>
              </a:spcAft>
              <a:defRPr/>
            </a:pPr>
            <a:r>
              <a:rPr lang="en-US" sz="2400" b="1">
                <a:solidFill>
                  <a:srgbClr val="0078D4"/>
                </a:solidFill>
                <a:latin typeface="Segoe UI Semibold"/>
                <a:cs typeface="Segoe UI Semibold"/>
              </a:rPr>
              <a:t>Learning</a:t>
            </a:r>
            <a:endParaRPr kumimoji="0" lang="en-US" sz="2400" b="1" i="0" u="none" strike="noStrike" kern="1200" cap="none" spc="0" normalizeH="0" baseline="0" noProof="0">
              <a:ln>
                <a:noFill/>
              </a:ln>
              <a:solidFill>
                <a:srgbClr val="0078D4"/>
              </a:solidFill>
              <a:effectLst/>
              <a:uLnTx/>
              <a:uFillTx/>
              <a:latin typeface="Segoe UI Semibold"/>
              <a:ea typeface="+mn-ea"/>
              <a:cs typeface="Segoe UI Semibold"/>
            </a:endParaRPr>
          </a:p>
        </p:txBody>
      </p:sp>
      <p:sp>
        <p:nvSpPr>
          <p:cNvPr id="14" name="object 5">
            <a:extLst>
              <a:ext uri="{FF2B5EF4-FFF2-40B4-BE49-F238E27FC236}">
                <a16:creationId xmlns:a16="http://schemas.microsoft.com/office/drawing/2014/main" id="{0B390613-BD8A-6DDF-3DE9-A4C39882D100}"/>
              </a:ext>
            </a:extLst>
          </p:cNvPr>
          <p:cNvSpPr txBox="1"/>
          <p:nvPr/>
        </p:nvSpPr>
        <p:spPr>
          <a:xfrm>
            <a:off x="6271447" y="2669917"/>
            <a:ext cx="2638154" cy="3134244"/>
          </a:xfrm>
          <a:prstGeom prst="rect">
            <a:avLst/>
          </a:prstGeom>
        </p:spPr>
        <p:txBody>
          <a:bodyPr vert="horz" wrap="square" lIns="0" tIns="0" rIns="0" bIns="0" rtlCol="0" anchor="t">
            <a:noAutofit/>
          </a:bodyPr>
          <a:lstStyle/>
          <a:p>
            <a:pPr defTabSz="914367">
              <a:defRPr/>
            </a:pPr>
            <a:r>
              <a:rPr lang="en-US" sz="1400" b="1" dirty="0">
                <a:solidFill>
                  <a:srgbClr val="000000"/>
                </a:solidFill>
                <a:latin typeface="Segoe UI"/>
                <a:ea typeface="+mn-lt"/>
                <a:cs typeface="Segoe UI"/>
              </a:rPr>
              <a:t>Foster growth and learning through shared knowledge</a:t>
            </a:r>
          </a:p>
          <a:p>
            <a:pPr defTabSz="914367">
              <a:defRPr/>
            </a:pPr>
            <a:endParaRPr lang="en-US" sz="1400" b="1"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Learn and grow with resources and content</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Connect with teachers and peers to encourage progress and growth</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Reward learning, progress, and expertise</a:t>
            </a:r>
          </a:p>
        </p:txBody>
      </p:sp>
      <p:sp>
        <p:nvSpPr>
          <p:cNvPr id="15" name="object 5">
            <a:extLst>
              <a:ext uri="{FF2B5EF4-FFF2-40B4-BE49-F238E27FC236}">
                <a16:creationId xmlns:a16="http://schemas.microsoft.com/office/drawing/2014/main" id="{477104C6-4953-436E-8732-1DD581D66E26}"/>
              </a:ext>
            </a:extLst>
          </p:cNvPr>
          <p:cNvSpPr txBox="1"/>
          <p:nvPr/>
        </p:nvSpPr>
        <p:spPr>
          <a:xfrm>
            <a:off x="9772626" y="2089464"/>
            <a:ext cx="3172520" cy="380018"/>
          </a:xfrm>
          <a:prstGeom prst="rect">
            <a:avLst/>
          </a:prstGeom>
        </p:spPr>
        <p:txBody>
          <a:bodyPr vert="horz" wrap="square" lIns="0" tIns="10583" rIns="0" bIns="0" rtlCol="0" anchor="t">
            <a:spAutoFit/>
          </a:bodyPr>
          <a:lstStyle/>
          <a:p>
            <a:pPr marL="10160" defTabSz="914367">
              <a:spcBef>
                <a:spcPts val="83"/>
              </a:spcBef>
              <a:spcAft>
                <a:spcPts val="500"/>
              </a:spcAft>
              <a:defRPr/>
            </a:pPr>
            <a:r>
              <a:rPr lang="en-US" sz="2400" b="1" dirty="0">
                <a:solidFill>
                  <a:srgbClr val="0078D4"/>
                </a:solidFill>
                <a:latin typeface="Segoe UI Semibold"/>
                <a:cs typeface="Segoe UI Semibold"/>
              </a:rPr>
              <a:t>Practice</a:t>
            </a:r>
            <a:endParaRPr kumimoji="0" lang="en-US" sz="2400" b="1" i="0" u="none" strike="noStrike" kern="1200" cap="none" spc="0" normalizeH="0" baseline="0" noProof="0" dirty="0">
              <a:ln>
                <a:noFill/>
              </a:ln>
              <a:solidFill>
                <a:srgbClr val="0078D4"/>
              </a:solidFill>
              <a:effectLst/>
              <a:uLnTx/>
              <a:uFillTx/>
              <a:latin typeface="Segoe UI Semibold"/>
              <a:ea typeface="+mn-ea"/>
              <a:cs typeface="Segoe UI Semibold"/>
            </a:endParaRPr>
          </a:p>
        </p:txBody>
      </p:sp>
      <p:sp>
        <p:nvSpPr>
          <p:cNvPr id="16" name="object 5">
            <a:extLst>
              <a:ext uri="{FF2B5EF4-FFF2-40B4-BE49-F238E27FC236}">
                <a16:creationId xmlns:a16="http://schemas.microsoft.com/office/drawing/2014/main" id="{BAA666BD-0ADD-443C-6930-65E6F0B2BF3B}"/>
              </a:ext>
            </a:extLst>
          </p:cNvPr>
          <p:cNvSpPr txBox="1"/>
          <p:nvPr/>
        </p:nvSpPr>
        <p:spPr>
          <a:xfrm>
            <a:off x="9218297" y="2669917"/>
            <a:ext cx="2638154" cy="3134244"/>
          </a:xfrm>
          <a:prstGeom prst="rect">
            <a:avLst/>
          </a:prstGeom>
        </p:spPr>
        <p:txBody>
          <a:bodyPr vert="horz" wrap="square" lIns="0" tIns="0" rIns="0" bIns="0" rtlCol="0" anchor="t">
            <a:noAutofit/>
          </a:bodyPr>
          <a:lstStyle/>
          <a:p>
            <a:pPr defTabSz="914367">
              <a:defRPr/>
            </a:pPr>
            <a:r>
              <a:rPr lang="en-US" sz="1400" b="1" dirty="0">
                <a:solidFill>
                  <a:srgbClr val="000000"/>
                </a:solidFill>
                <a:latin typeface="Segoe UI"/>
                <a:ea typeface="+mn-lt"/>
                <a:cs typeface="Segoe UI"/>
              </a:rPr>
              <a:t>Share expertise, mentorship, and best practices around a specific role</a:t>
            </a:r>
          </a:p>
          <a:p>
            <a:pPr defTabSz="914367">
              <a:defRPr/>
            </a:pPr>
            <a:endParaRPr lang="en-US" sz="1400" b="1"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Connect professionals with peers to share best practices</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Learn and upskill together</a:t>
            </a:r>
          </a:p>
          <a:p>
            <a:pPr marL="285750" indent="-285750" defTabSz="914367">
              <a:buFont typeface="Arial" panose="020B0604020202020204" pitchFamily="34" charset="0"/>
              <a:buChar char="•"/>
              <a:defRPr/>
            </a:pPr>
            <a:endParaRPr lang="en-US" sz="1400" dirty="0">
              <a:solidFill>
                <a:srgbClr val="000000"/>
              </a:solidFill>
              <a:latin typeface="Segoe UI"/>
              <a:ea typeface="+mn-lt"/>
              <a:cs typeface="Segoe UI"/>
            </a:endParaRPr>
          </a:p>
          <a:p>
            <a:pPr marL="285750" indent="-285750" defTabSz="914367">
              <a:buFont typeface="Arial" panose="020B0604020202020204" pitchFamily="34" charset="0"/>
              <a:buChar char="•"/>
              <a:defRPr/>
            </a:pPr>
            <a:r>
              <a:rPr lang="en-US" sz="1400" dirty="0">
                <a:solidFill>
                  <a:srgbClr val="000000"/>
                </a:solidFill>
                <a:latin typeface="Segoe UI"/>
                <a:ea typeface="+mn-lt"/>
                <a:cs typeface="Segoe UI"/>
              </a:rPr>
              <a:t>Foster networking, career growth, and mentorship opportunities</a:t>
            </a:r>
          </a:p>
        </p:txBody>
      </p:sp>
      <p:pic>
        <p:nvPicPr>
          <p:cNvPr id="11" name="Picture 10">
            <a:extLst>
              <a:ext uri="{FF2B5EF4-FFF2-40B4-BE49-F238E27FC236}">
                <a16:creationId xmlns:a16="http://schemas.microsoft.com/office/drawing/2014/main" id="{6DF81E82-9227-23DE-D98F-7EB496FE68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9087" y="2071398"/>
            <a:ext cx="482600" cy="431800"/>
          </a:xfrm>
          <a:prstGeom prst="rect">
            <a:avLst/>
          </a:prstGeom>
        </p:spPr>
      </p:pic>
      <p:pic>
        <p:nvPicPr>
          <p:cNvPr id="12" name="Picture 11">
            <a:extLst>
              <a:ext uri="{FF2B5EF4-FFF2-40B4-BE49-F238E27FC236}">
                <a16:creationId xmlns:a16="http://schemas.microsoft.com/office/drawing/2014/main" id="{F04BF732-726A-32B6-FCA7-4C79ABB546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56377" y="2058698"/>
            <a:ext cx="457200" cy="444500"/>
          </a:xfrm>
          <a:prstGeom prst="rect">
            <a:avLst/>
          </a:prstGeom>
        </p:spPr>
      </p:pic>
      <p:pic>
        <p:nvPicPr>
          <p:cNvPr id="18" name="Picture 17">
            <a:extLst>
              <a:ext uri="{FF2B5EF4-FFF2-40B4-BE49-F238E27FC236}">
                <a16:creationId xmlns:a16="http://schemas.microsoft.com/office/drawing/2014/main" id="{992B96D3-DED4-3BFB-AE62-7F593446D0D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71447" y="2071398"/>
            <a:ext cx="520700" cy="444500"/>
          </a:xfrm>
          <a:prstGeom prst="rect">
            <a:avLst/>
          </a:prstGeom>
        </p:spPr>
      </p:pic>
      <p:pic>
        <p:nvPicPr>
          <p:cNvPr id="23" name="Picture 22">
            <a:extLst>
              <a:ext uri="{FF2B5EF4-FFF2-40B4-BE49-F238E27FC236}">
                <a16:creationId xmlns:a16="http://schemas.microsoft.com/office/drawing/2014/main" id="{0D58D7FB-6007-0184-E265-081227775AB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50017" y="2045998"/>
            <a:ext cx="381000" cy="457200"/>
          </a:xfrm>
          <a:prstGeom prst="rect">
            <a:avLst/>
          </a:prstGeom>
        </p:spPr>
      </p:pic>
    </p:spTree>
    <p:extLst>
      <p:ext uri="{BB962C8B-B14F-4D97-AF65-F5344CB8AC3E}">
        <p14:creationId xmlns:p14="http://schemas.microsoft.com/office/powerpoint/2010/main" val="11702617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2B11E8E-ABCC-57D2-DA5B-C8906A001F35}"/>
              </a:ext>
            </a:extLst>
          </p:cNvPr>
          <p:cNvSpPr txBox="1">
            <a:spLocks noGrp="1"/>
          </p:cNvSpPr>
          <p:nvPr>
            <p:ph type="title" idx="4294967295"/>
          </p:nvPr>
        </p:nvSpPr>
        <p:spPr>
          <a:xfrm>
            <a:off x="571500" y="421160"/>
            <a:ext cx="11340414"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Get faster answers to questions</a:t>
            </a:r>
          </a:p>
        </p:txBody>
      </p:sp>
      <p:sp>
        <p:nvSpPr>
          <p:cNvPr id="9" name="Title 1">
            <a:extLst>
              <a:ext uri="{FF2B5EF4-FFF2-40B4-BE49-F238E27FC236}">
                <a16:creationId xmlns:a16="http://schemas.microsoft.com/office/drawing/2014/main" id="{11A5376D-2A8A-A2C1-264D-A08D49B8FA28}"/>
              </a:ext>
            </a:extLst>
          </p:cNvPr>
          <p:cNvSpPr txBox="1">
            <a:spLocks/>
          </p:cNvSpPr>
          <p:nvPr/>
        </p:nvSpPr>
        <p:spPr>
          <a:xfrm>
            <a:off x="722297" y="1695530"/>
            <a:ext cx="3962595" cy="327570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8895"/>
              </a:lnSpc>
              <a:spcBef>
                <a:spcPct val="0"/>
              </a:spcBef>
              <a:spcAft>
                <a:spcPct val="0"/>
              </a:spcAft>
              <a:buClrTx/>
              <a:buSzTx/>
              <a:buFontTx/>
              <a:buNone/>
              <a:tabLst/>
              <a:defRPr/>
            </a:pPr>
            <a:r>
              <a:rPr kumimoji="0" lang="en-US" sz="2000" b="0" i="0" u="none" strike="noStrike" kern="1200" cap="none" spc="0" normalizeH="0" baseline="0" noProof="0" dirty="0">
                <a:ln w="3175">
                  <a:noFill/>
                </a:ln>
                <a:solidFill>
                  <a:srgbClr val="000000"/>
                </a:solidFill>
                <a:effectLst/>
                <a:uLnTx/>
                <a:uFillTx/>
                <a:latin typeface="Aptos" panose="020B0004020202020204" pitchFamily="34" charset="0"/>
              </a:rPr>
              <a:t>Reduce duplicate questions and get answers faster with Answers in Communities. </a:t>
            </a:r>
          </a:p>
          <a:p>
            <a:pPr marL="0" marR="0" lvl="0" indent="0" algn="l" defTabSz="932472" rtl="0" eaLnBrk="1" fontAlgn="base" latinLnBrk="0" hangingPunct="1">
              <a:lnSpc>
                <a:spcPct val="118895"/>
              </a:lnSpc>
              <a:spcBef>
                <a:spcPct val="0"/>
              </a:spcBef>
              <a:spcAft>
                <a:spcPct val="0"/>
              </a:spcAft>
              <a:buClrTx/>
              <a:buSzTx/>
              <a:buFontTx/>
              <a:buNone/>
              <a:tabLst/>
              <a:defRPr/>
            </a:pPr>
            <a:endParaRPr lang="en-US" sz="2000" spc="0" dirty="0">
              <a:solidFill>
                <a:srgbClr val="000000"/>
              </a:solidFill>
              <a:latin typeface="Aptos" panose="020B0004020202020204" pitchFamily="34" charset="0"/>
            </a:endParaRPr>
          </a:p>
          <a:p>
            <a:pPr marL="0" marR="0" lvl="0" indent="0" algn="l" defTabSz="932472" rtl="0" eaLnBrk="1" fontAlgn="base" latinLnBrk="0" hangingPunct="1">
              <a:lnSpc>
                <a:spcPct val="118895"/>
              </a:lnSpc>
              <a:spcBef>
                <a:spcPct val="0"/>
              </a:spcBef>
              <a:spcAft>
                <a:spcPct val="0"/>
              </a:spcAft>
              <a:buClrTx/>
              <a:buSzTx/>
              <a:buFontTx/>
              <a:buNone/>
              <a:tabLst/>
              <a:defRPr/>
            </a:pPr>
            <a:r>
              <a:rPr lang="en-US" sz="2000" spc="0" dirty="0">
                <a:solidFill>
                  <a:srgbClr val="000000"/>
                </a:solidFill>
                <a:latin typeface="Aptos" panose="020B0004020202020204" pitchFamily="34" charset="0"/>
              </a:rPr>
              <a:t>LLM based search finds similar questions. </a:t>
            </a:r>
          </a:p>
          <a:p>
            <a:pPr marL="0" marR="0" lvl="0" indent="0" algn="l" defTabSz="932472" rtl="0" eaLnBrk="1" fontAlgn="base" latinLnBrk="0" hangingPunct="1">
              <a:lnSpc>
                <a:spcPct val="118895"/>
              </a:lnSpc>
              <a:spcBef>
                <a:spcPct val="0"/>
              </a:spcBef>
              <a:spcAft>
                <a:spcPct val="0"/>
              </a:spcAft>
              <a:buClrTx/>
              <a:buSzTx/>
              <a:buFontTx/>
              <a:buNone/>
              <a:tabLst/>
              <a:defRPr/>
            </a:pPr>
            <a:br>
              <a:rPr lang="en-US" sz="2000" spc="0" dirty="0">
                <a:solidFill>
                  <a:srgbClr val="000000"/>
                </a:solidFill>
                <a:latin typeface="Aptos" panose="020B0004020202020204" pitchFamily="34" charset="0"/>
              </a:rPr>
            </a:br>
            <a:r>
              <a:rPr lang="en-US" sz="2000" spc="0" dirty="0">
                <a:solidFill>
                  <a:srgbClr val="000000"/>
                </a:solidFill>
                <a:latin typeface="Aptos" panose="020B0004020202020204" pitchFamily="34" charset="0"/>
              </a:rPr>
              <a:t>Start off with a rich knowledge base from existing community questions. </a:t>
            </a: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174DFD33-21CA-4769-0B87-692260578D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6506308" y="6074960"/>
            <a:ext cx="2414954" cy="2613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err="1">
              <a:solidFill>
                <a:srgbClr val="FFFFFF"/>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F627507A-ADE3-E044-6D5E-2C354308FDA4}"/>
              </a:ext>
              <a:ext uri="{C183D7F6-B498-43B3-948B-1728B52AA6E4}">
                <adec:decorative xmlns:adec="http://schemas.microsoft.com/office/drawing/2017/decorative" val="1"/>
              </a:ext>
            </a:extLst>
          </p:cNvPr>
          <p:cNvGrpSpPr/>
          <p:nvPr/>
        </p:nvGrpSpPr>
        <p:grpSpPr>
          <a:xfrm>
            <a:off x="5609546" y="1071018"/>
            <a:ext cx="7112296" cy="5889035"/>
            <a:chOff x="5630099" y="1366959"/>
            <a:chExt cx="7112296" cy="5889035"/>
          </a:xfrm>
        </p:grpSpPr>
        <p:grpSp>
          <p:nvGrpSpPr>
            <p:cNvPr id="23" name="Group 22" descr="Image of an email generated with the help of Copilot in Outlook">
              <a:extLst>
                <a:ext uri="{FF2B5EF4-FFF2-40B4-BE49-F238E27FC236}">
                  <a16:creationId xmlns:a16="http://schemas.microsoft.com/office/drawing/2014/main" id="{65F721A4-CC98-6135-5B7C-3999C947226C}"/>
                </a:ext>
              </a:extLst>
            </p:cNvPr>
            <p:cNvGrpSpPr>
              <a:grpSpLocks/>
            </p:cNvGrpSpPr>
            <p:nvPr/>
          </p:nvGrpSpPr>
          <p:grpSpPr>
            <a:xfrm>
              <a:off x="5630099" y="1366959"/>
              <a:ext cx="7112296" cy="5889035"/>
              <a:chOff x="5630098" y="1366959"/>
              <a:chExt cx="8735620" cy="6213711"/>
            </a:xfrm>
          </p:grpSpPr>
          <p:sp>
            <p:nvSpPr>
              <p:cNvPr id="4" name="Rectangle: Rounded Corners 6">
                <a:extLst>
                  <a:ext uri="{FF2B5EF4-FFF2-40B4-BE49-F238E27FC236}">
                    <a16:creationId xmlns:a16="http://schemas.microsoft.com/office/drawing/2014/main" id="{56CC4A39-8533-6AAC-0552-F56E3A8CBBEC}"/>
                  </a:ext>
                </a:extLst>
              </p:cNvPr>
              <p:cNvSpPr>
                <a:spLocks/>
              </p:cNvSpPr>
              <p:nvPr/>
            </p:nvSpPr>
            <p:spPr bwMode="auto">
              <a:xfrm>
                <a:off x="5630098" y="1366959"/>
                <a:ext cx="8735620" cy="6213711"/>
              </a:xfrm>
              <a:prstGeom prst="roundRect">
                <a:avLst>
                  <a:gd name="adj" fmla="val 2940"/>
                </a:avLst>
              </a:prstGeom>
              <a:solidFill>
                <a:schemeClr val="bg1">
                  <a:alpha val="40000"/>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5294ADC-DA03-6638-5900-A611F9400238}"/>
                  </a:ext>
                </a:extLst>
              </p:cNvPr>
              <p:cNvSpPr>
                <a:spLocks/>
              </p:cNvSpPr>
              <p:nvPr/>
            </p:nvSpPr>
            <p:spPr bwMode="auto">
              <a:xfrm>
                <a:off x="5814729" y="2468880"/>
                <a:ext cx="6377271" cy="275859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5" name="Picture 2" descr="Viva Engage screenshot">
              <a:extLst>
                <a:ext uri="{FF2B5EF4-FFF2-40B4-BE49-F238E27FC236}">
                  <a16:creationId xmlns:a16="http://schemas.microsoft.com/office/drawing/2014/main" id="{919FCA0E-2C69-C7DF-9E63-BFE4C7B9414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5690331" y="1466618"/>
              <a:ext cx="6501669" cy="5479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va Engage screenshot">
              <a:extLst>
                <a:ext uri="{FF2B5EF4-FFF2-40B4-BE49-F238E27FC236}">
                  <a16:creationId xmlns:a16="http://schemas.microsoft.com/office/drawing/2014/main" id="{BA7AD209-CB7C-67E7-2A6E-168E62C9E1AD}"/>
                </a:ext>
              </a:extLst>
            </p:cNvPr>
            <p:cNvPicPr>
              <a:picLocks noChangeAspect="1"/>
            </p:cNvPicPr>
            <p:nvPr/>
          </p:nvPicPr>
          <p:blipFill rotWithShape="1">
            <a:blip r:embed="rId4"/>
            <a:srcRect r="9669"/>
            <a:stretch/>
          </p:blipFill>
          <p:spPr>
            <a:xfrm>
              <a:off x="6328887" y="2332194"/>
              <a:ext cx="5863113" cy="4720518"/>
            </a:xfrm>
            <a:prstGeom prst="roundRect">
              <a:avLst>
                <a:gd name="adj" fmla="val 2740"/>
              </a:avLst>
            </a:prstGeom>
          </p:spPr>
        </p:pic>
      </p:grpSp>
    </p:spTree>
    <p:extLst>
      <p:ext uri="{BB962C8B-B14F-4D97-AF65-F5344CB8AC3E}">
        <p14:creationId xmlns:p14="http://schemas.microsoft.com/office/powerpoint/2010/main" val="12532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483DE8-D5AA-B34F-9C30-582C71787377}"/>
              </a:ext>
              <a:ext uri="{C183D7F6-B498-43B3-948B-1728B52AA6E4}">
                <adec:decorative xmlns:adec="http://schemas.microsoft.com/office/drawing/2017/decorative" val="1"/>
              </a:ext>
            </a:extLst>
          </p:cNvPr>
          <p:cNvSpPr/>
          <p:nvPr/>
        </p:nvSpPr>
        <p:spPr bwMode="auto">
          <a:xfrm>
            <a:off x="5131293" y="2056834"/>
            <a:ext cx="6632317" cy="3844031"/>
          </a:xfrm>
          <a:prstGeom prst="roundRect">
            <a:avLst>
              <a:gd name="adj" fmla="val 2756"/>
            </a:avLst>
          </a:prstGeom>
          <a:solidFill>
            <a:schemeClr val="bg1">
              <a:alpha val="50000"/>
            </a:schemeClr>
          </a:solidFill>
          <a:ln w="12700">
            <a:solidFill>
              <a:schemeClr val="bg1"/>
            </a:solidFill>
            <a:headEnd type="none" w="med" len="med"/>
            <a:tailEnd type="none" w="med" len="med"/>
          </a:ln>
          <a:effectLst>
            <a:outerShdw blurRad="127000" dist="38100" dir="13500000" algn="br"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10" name="drawing">
            <a:extLst>
              <a:ext uri="{FF2B5EF4-FFF2-40B4-BE49-F238E27FC236}">
                <a16:creationId xmlns:a16="http://schemas.microsoft.com/office/drawing/2014/main" id="{9B4C9CBC-3CD1-EEB5-6B3B-A889719B4C4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65065" y="2183777"/>
            <a:ext cx="6344323" cy="3583416"/>
          </a:xfrm>
          <a:prstGeom prst="roundRect">
            <a:avLst>
              <a:gd name="adj" fmla="val 1207"/>
            </a:avLst>
          </a:prstGeom>
          <a:ln w="3175">
            <a:solidFill>
              <a:schemeClr val="accent4"/>
            </a:solidFill>
          </a:ln>
        </p:spPr>
      </p:pic>
      <p:sp>
        <p:nvSpPr>
          <p:cNvPr id="4" name="Title 3">
            <a:extLst>
              <a:ext uri="{FF2B5EF4-FFF2-40B4-BE49-F238E27FC236}">
                <a16:creationId xmlns:a16="http://schemas.microsoft.com/office/drawing/2014/main" id="{AE5AC81A-DB55-384E-9B25-6167244D4B8D}"/>
              </a:ext>
            </a:extLst>
          </p:cNvPr>
          <p:cNvSpPr txBox="1">
            <a:spLocks noGrp="1"/>
          </p:cNvSpPr>
          <p:nvPr>
            <p:ph type="title" idx="4294967295"/>
          </p:nvPr>
        </p:nvSpPr>
        <p:spPr>
          <a:xfrm>
            <a:off x="588263" y="457200"/>
            <a:ext cx="1101852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36"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36"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gradFill>
                  <a:gsLst>
                    <a:gs pos="2917">
                      <a:srgbClr val="00A389"/>
                    </a:gs>
                    <a:gs pos="30000">
                      <a:srgbClr val="00A389"/>
                    </a:gs>
                    <a:gs pos="100000">
                      <a:srgbClr val="0078D4"/>
                    </a:gs>
                  </a:gsLst>
                  <a:lin ang="8100000" scaled="1"/>
                </a:gradFill>
                <a:effectLst/>
                <a:uLnTx/>
                <a:uFillTx/>
                <a:latin typeface="Aptos SemiBold" panose="020B0004020202020204" pitchFamily="34" charset="0"/>
                <a:ea typeface="+mn-ea"/>
                <a:cs typeface="Segoe UI" pitchFamily="34" charset="0"/>
              </a:rPr>
              <a:t>Copilot in Viva Engage helps you create engagement</a:t>
            </a:r>
            <a:b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br>
            <a:endPar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endParaRPr>
          </a:p>
        </p:txBody>
      </p:sp>
      <p:sp>
        <p:nvSpPr>
          <p:cNvPr id="6" name="TextBox 5">
            <a:extLst>
              <a:ext uri="{FF2B5EF4-FFF2-40B4-BE49-F238E27FC236}">
                <a16:creationId xmlns:a16="http://schemas.microsoft.com/office/drawing/2014/main" id="{1D5499E1-35E4-1005-1DD0-811E01AFE532}"/>
              </a:ext>
            </a:extLst>
          </p:cNvPr>
          <p:cNvSpPr txBox="1"/>
          <p:nvPr/>
        </p:nvSpPr>
        <p:spPr>
          <a:xfrm>
            <a:off x="584200" y="1219200"/>
            <a:ext cx="11018521" cy="307777"/>
          </a:xfrm>
          <a:prstGeom prst="rect">
            <a:avLst/>
          </a:prstGeom>
          <a:noFill/>
        </p:spPr>
        <p:txBody>
          <a:bodyPr wrap="square" lIns="0" tIns="0" rIns="0" bIns="0">
            <a:spAutoFit/>
          </a:bodyPr>
          <a:lstStyle/>
          <a:p>
            <a:pPr marR="0" lvl="0" indent="0" fontAlgn="auto">
              <a:lnSpc>
                <a:spcPct val="100000"/>
              </a:lnSpc>
              <a:spcBef>
                <a:spcPts val="0"/>
              </a:spcBef>
              <a:spcAft>
                <a:spcPts val="0"/>
              </a:spcAft>
              <a:buClrTx/>
              <a:buSzTx/>
              <a:buFontTx/>
              <a:buNone/>
              <a:tabLst/>
              <a:defRPr/>
            </a:pPr>
            <a:r>
              <a:rPr lang="en-US" sz="2000">
                <a:ln w="3175">
                  <a:noFill/>
                </a:ln>
                <a:latin typeface="Aptos SemiBold" panose="020B0004020202020204" pitchFamily="34" charset="0"/>
                <a:cs typeface="Segoe UI" pitchFamily="34" charset="0"/>
              </a:rPr>
              <a:t>Conversation Starters encourage valuable posts and Writing Assistant makes creation easier</a:t>
            </a:r>
          </a:p>
        </p:txBody>
      </p:sp>
      <p:sp>
        <p:nvSpPr>
          <p:cNvPr id="11" name="Text Placeholder 1">
            <a:extLst>
              <a:ext uri="{FF2B5EF4-FFF2-40B4-BE49-F238E27FC236}">
                <a16:creationId xmlns:a16="http://schemas.microsoft.com/office/drawing/2014/main" id="{8E26E706-DF1E-B649-8304-2C98A0532ED2}"/>
              </a:ext>
            </a:extLst>
          </p:cNvPr>
          <p:cNvSpPr txBox="1">
            <a:spLocks/>
          </p:cNvSpPr>
          <p:nvPr/>
        </p:nvSpPr>
        <p:spPr>
          <a:xfrm>
            <a:off x="584199" y="2190000"/>
            <a:ext cx="3526161" cy="249299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en-US" sz="2000" b="1">
                <a:ln w="3175">
                  <a:noFill/>
                </a:ln>
                <a:solidFill>
                  <a:srgbClr val="0077D4"/>
                </a:solidFill>
                <a:latin typeface="Aptos SemiBold" panose="020B0004020202020204" pitchFamily="34" charset="0"/>
              </a:rPr>
              <a:t>Copilot helps members share</a:t>
            </a:r>
          </a:p>
          <a:p>
            <a:pPr marL="284163" indent="-284163">
              <a:buFont typeface="Arial" panose="05000000000000000000" pitchFamily="2" charset="2"/>
              <a:buChar char="•"/>
            </a:pPr>
            <a:r>
              <a:rPr lang="en-US" sz="2000">
                <a:latin typeface="Aptos SemiBold" panose="020B0004020202020204" pitchFamily="34" charset="0"/>
                <a:ea typeface="+mn-lt"/>
                <a:cs typeface="+mn-lt"/>
              </a:rPr>
              <a:t>Questions</a:t>
            </a:r>
            <a:endParaRPr lang="en-US" sz="2000">
              <a:latin typeface="Aptos SemiBold" panose="020B0004020202020204" pitchFamily="34" charset="0"/>
              <a:ea typeface="+mn-lt"/>
            </a:endParaRPr>
          </a:p>
          <a:p>
            <a:pPr marL="284163" indent="-284163">
              <a:buFont typeface="Arial" panose="05000000000000000000" pitchFamily="2" charset="2"/>
              <a:buChar char="•"/>
            </a:pPr>
            <a:r>
              <a:rPr lang="en-US" sz="2000">
                <a:latin typeface="Aptos SemiBold" panose="020B0004020202020204" pitchFamily="34" charset="0"/>
                <a:ea typeface="+mn-lt"/>
                <a:cs typeface="+mn-lt"/>
              </a:rPr>
              <a:t>Learnings</a:t>
            </a:r>
            <a:endParaRPr lang="en-US" sz="2000">
              <a:latin typeface="Aptos SemiBold" panose="020B0004020202020204" pitchFamily="34" charset="0"/>
              <a:ea typeface="+mn-lt"/>
            </a:endParaRPr>
          </a:p>
          <a:p>
            <a:pPr marL="284163" indent="-284163">
              <a:buFont typeface="Arial" panose="05000000000000000000" pitchFamily="2" charset="2"/>
              <a:buChar char="•"/>
            </a:pPr>
            <a:r>
              <a:rPr lang="en-US" sz="2000">
                <a:latin typeface="Aptos SemiBold" panose="020B0004020202020204" pitchFamily="34" charset="0"/>
                <a:ea typeface="+mn-lt"/>
                <a:cs typeface="+mn-lt"/>
              </a:rPr>
              <a:t>Stories (e.g., of how you're using Copilot in your role)</a:t>
            </a:r>
          </a:p>
          <a:p>
            <a:pPr marL="0" indent="0">
              <a:spcBef>
                <a:spcPts val="1200"/>
              </a:spcBef>
              <a:buNone/>
            </a:pPr>
            <a:r>
              <a:rPr lang="en-US" sz="2000" b="1">
                <a:ln w="3175">
                  <a:noFill/>
                </a:ln>
                <a:solidFill>
                  <a:srgbClr val="0077D4"/>
                </a:solidFill>
                <a:latin typeface="Aptos SemiBold" panose="020B0004020202020204" pitchFamily="34" charset="0"/>
              </a:rPr>
              <a:t>Social learning </a:t>
            </a:r>
            <a:br>
              <a:rPr lang="en-US" sz="2000" b="1">
                <a:ln w="3175">
                  <a:noFill/>
                </a:ln>
                <a:gradFill>
                  <a:gsLst>
                    <a:gs pos="2917">
                      <a:srgbClr val="00A389"/>
                    </a:gs>
                    <a:gs pos="30000">
                      <a:srgbClr val="00A389"/>
                    </a:gs>
                    <a:gs pos="100000">
                      <a:srgbClr val="0078D4"/>
                    </a:gs>
                  </a:gsLst>
                  <a:lin ang="8100000" scaled="1"/>
                </a:gradFill>
                <a:latin typeface="Aptos SemiBold" panose="020B0004020202020204" pitchFamily="34" charset="0"/>
              </a:rPr>
            </a:br>
            <a:r>
              <a:rPr lang="en-US" sz="2000">
                <a:latin typeface="Aptos SemiBold" panose="020B0004020202020204" pitchFamily="34" charset="0"/>
                <a:ea typeface="+mn-lt"/>
                <a:cs typeface="+mn-lt"/>
              </a:rPr>
              <a:t>strengthens engagement.</a:t>
            </a:r>
            <a:endParaRPr lang="en-US" sz="2000">
              <a:latin typeface="Aptos SemiBold" panose="020B0004020202020204" pitchFamily="34" charset="0"/>
              <a:cs typeface="Segoe UI"/>
            </a:endParaRPr>
          </a:p>
        </p:txBody>
      </p:sp>
    </p:spTree>
    <p:extLst>
      <p:ext uri="{BB962C8B-B14F-4D97-AF65-F5344CB8AC3E}">
        <p14:creationId xmlns:p14="http://schemas.microsoft.com/office/powerpoint/2010/main" val="1449282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767F4-4272-9930-0A81-326A04459AA6}"/>
              </a:ext>
            </a:extLst>
          </p:cNvPr>
          <p:cNvSpPr>
            <a:spLocks noGrp="1"/>
          </p:cNvSpPr>
          <p:nvPr>
            <p:ph type="title"/>
          </p:nvPr>
        </p:nvSpPr>
        <p:spPr>
          <a:xfrm>
            <a:off x="583407" y="402515"/>
            <a:ext cx="5710238" cy="1390565"/>
          </a:xfrm>
        </p:spPr>
        <p:txBody>
          <a:bodyPr/>
          <a:lstStyle/>
          <a:p>
            <a:pPr rtl="0" eaLnBrk="1" fontAlgn="auto" latinLnBrk="0" hangingPunct="1"/>
            <a:r>
              <a:rPr lang="en-US" sz="3200" kern="1200" dirty="0">
                <a:gradFill>
                  <a:gsLst>
                    <a:gs pos="2917">
                      <a:srgbClr val="00A389"/>
                    </a:gs>
                    <a:gs pos="30000">
                      <a:srgbClr val="00A389"/>
                    </a:gs>
                    <a:gs pos="100000">
                      <a:srgbClr val="0078D4"/>
                    </a:gs>
                  </a:gsLst>
                  <a:lin ang="8100000" scaled="1"/>
                </a:gradFill>
                <a:effectLst/>
                <a:latin typeface="Aptos SemiBold" panose="020B0004020202020204" pitchFamily="34" charset="0"/>
                <a:ea typeface="+mn-ea"/>
                <a:cs typeface="+mn-cs"/>
              </a:rPr>
              <a:t>Intelligent Importer simplifies seeding Q&amp;A in your community</a:t>
            </a:r>
            <a:endParaRPr lang="en-US" dirty="0">
              <a:effectLst/>
            </a:endParaRPr>
          </a:p>
          <a:p>
            <a:endParaRPr lang="en-US" dirty="0"/>
          </a:p>
        </p:txBody>
      </p:sp>
      <p:sp>
        <p:nvSpPr>
          <p:cNvPr id="2" name="Text Placeholder 1">
            <a:extLst>
              <a:ext uri="{FF2B5EF4-FFF2-40B4-BE49-F238E27FC236}">
                <a16:creationId xmlns:a16="http://schemas.microsoft.com/office/drawing/2014/main" id="{863C28EA-643E-5D97-F526-79F482E12053}"/>
              </a:ext>
            </a:extLst>
          </p:cNvPr>
          <p:cNvSpPr>
            <a:spLocks noGrp="1"/>
          </p:cNvSpPr>
          <p:nvPr>
            <p:ph type="body" sz="quarter" idx="4294967295"/>
          </p:nvPr>
        </p:nvSpPr>
        <p:spPr>
          <a:xfrm>
            <a:off x="633284" y="2064039"/>
            <a:ext cx="3914775" cy="2954338"/>
          </a:xfrm>
        </p:spPr>
        <p:txBody>
          <a:bodyPr/>
          <a:lstStyle/>
          <a:p>
            <a:pPr marL="0" indent="0">
              <a:buNone/>
            </a:pPr>
            <a:r>
              <a:rPr lang="en-US" sz="2000">
                <a:cs typeface="Segoe UI"/>
              </a:rPr>
              <a:t>Uses generative AI to create </a:t>
            </a:r>
            <a:r>
              <a:rPr lang="en-US" sz="2000" b="1">
                <a:solidFill>
                  <a:srgbClr val="0078D4"/>
                </a:solidFill>
                <a:cs typeface="Segoe UI"/>
              </a:rPr>
              <a:t>Questions and Answers</a:t>
            </a:r>
            <a:r>
              <a:rPr lang="en-US" sz="2000">
                <a:cs typeface="Segoe UI"/>
              </a:rPr>
              <a:t> based on the contents of documents including </a:t>
            </a:r>
            <a:r>
              <a:rPr lang="en-US" sz="2000" b="1">
                <a:solidFill>
                  <a:schemeClr val="accent1"/>
                </a:solidFill>
                <a:cs typeface="Segoe UI"/>
              </a:rPr>
              <a:t>Word, PDFs, and text files</a:t>
            </a:r>
            <a:r>
              <a:rPr lang="en-US" sz="2000">
                <a:solidFill>
                  <a:schemeClr val="accent1"/>
                </a:solidFill>
                <a:cs typeface="Segoe UI"/>
              </a:rPr>
              <a:t>. </a:t>
            </a:r>
            <a:endParaRPr lang="en-US" sz="2000"/>
          </a:p>
          <a:p>
            <a:endParaRPr lang="en-US" sz="2000">
              <a:cs typeface="Segoe UI"/>
            </a:endParaRPr>
          </a:p>
          <a:p>
            <a:pPr marL="0" indent="0">
              <a:buNone/>
            </a:pPr>
            <a:r>
              <a:rPr lang="en-US" sz="2000">
                <a:cs typeface="Segoe UI"/>
              </a:rPr>
              <a:t>Admins can </a:t>
            </a:r>
            <a:r>
              <a:rPr lang="en-US" sz="2000" b="1">
                <a:solidFill>
                  <a:schemeClr val="accent1"/>
                </a:solidFill>
                <a:cs typeface="Segoe UI"/>
              </a:rPr>
              <a:t>edit</a:t>
            </a:r>
            <a:r>
              <a:rPr lang="en-US" sz="2000" b="1">
                <a:cs typeface="Segoe UI"/>
              </a:rPr>
              <a:t>, </a:t>
            </a:r>
            <a:r>
              <a:rPr lang="en-US" sz="2000" b="1">
                <a:solidFill>
                  <a:schemeClr val="accent1"/>
                </a:solidFill>
                <a:cs typeface="Segoe UI"/>
              </a:rPr>
              <a:t>preview</a:t>
            </a:r>
            <a:r>
              <a:rPr lang="en-US" sz="2000" b="1">
                <a:cs typeface="Segoe UI"/>
              </a:rPr>
              <a:t>, </a:t>
            </a:r>
            <a:r>
              <a:rPr lang="en-US" sz="2000" b="1">
                <a:solidFill>
                  <a:schemeClr val="accent1"/>
                </a:solidFill>
                <a:cs typeface="Segoe UI"/>
              </a:rPr>
              <a:t>delete </a:t>
            </a:r>
            <a:r>
              <a:rPr lang="en-US" sz="2000">
                <a:cs typeface="Segoe UI"/>
              </a:rPr>
              <a:t>and </a:t>
            </a:r>
            <a:r>
              <a:rPr lang="en-US" sz="2000" b="1">
                <a:solidFill>
                  <a:schemeClr val="accent1"/>
                </a:solidFill>
                <a:cs typeface="Segoe UI"/>
              </a:rPr>
              <a:t>publish suggested questions </a:t>
            </a:r>
            <a:r>
              <a:rPr lang="en-US" sz="2000">
                <a:solidFill>
                  <a:schemeClr val="tx1"/>
                </a:solidFill>
                <a:cs typeface="Segoe UI"/>
              </a:rPr>
              <a:t>to get your new community growing quickly</a:t>
            </a:r>
            <a:r>
              <a:rPr lang="en-US" sz="2000" b="1">
                <a:cs typeface="Segoe UI"/>
              </a:rPr>
              <a:t>. </a:t>
            </a:r>
          </a:p>
          <a:p>
            <a:pPr marL="0" indent="0">
              <a:buNone/>
            </a:pPr>
            <a:endParaRPr lang="en-US"/>
          </a:p>
        </p:txBody>
      </p:sp>
      <p:pic>
        <p:nvPicPr>
          <p:cNvPr id="4" name="Picture 3">
            <a:extLst>
              <a:ext uri="{FF2B5EF4-FFF2-40B4-BE49-F238E27FC236}">
                <a16:creationId xmlns:a16="http://schemas.microsoft.com/office/drawing/2014/main" id="{810D77BD-268C-0455-750A-02289ABC99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90" y="402516"/>
            <a:ext cx="4267199" cy="3026484"/>
          </a:xfrm>
          <a:prstGeom prst="rect">
            <a:avLst/>
          </a:prstGeom>
        </p:spPr>
      </p:pic>
      <p:pic>
        <p:nvPicPr>
          <p:cNvPr id="6" name="Picture 5">
            <a:extLst>
              <a:ext uri="{FF2B5EF4-FFF2-40B4-BE49-F238E27FC236}">
                <a16:creationId xmlns:a16="http://schemas.microsoft.com/office/drawing/2014/main" id="{5C521B8D-98E4-1659-CEA1-52B13BDB60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83181" y="2379297"/>
            <a:ext cx="6952455" cy="4352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62809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porter New Video">
            <a:hlinkClick r:id="" action="ppaction://media"/>
            <a:extLst>
              <a:ext uri="{FF2B5EF4-FFF2-40B4-BE49-F238E27FC236}">
                <a16:creationId xmlns:a16="http://schemas.microsoft.com/office/drawing/2014/main" id="{9AC64336-4BD4-1E47-912F-2F6EE7207001}"/>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6350"/>
            <a:ext cx="12192000" cy="6858000"/>
          </a:xfrm>
          <a:prstGeom prst="rect">
            <a:avLst/>
          </a:prstGeom>
        </p:spPr>
      </p:pic>
      <p:sp>
        <p:nvSpPr>
          <p:cNvPr id="2" name="Title 1">
            <a:extLst>
              <a:ext uri="{FF2B5EF4-FFF2-40B4-BE49-F238E27FC236}">
                <a16:creationId xmlns:a16="http://schemas.microsoft.com/office/drawing/2014/main" id="{C6ACF6B0-B876-07BE-AA53-4CD1EE43CFA4}"/>
              </a:ext>
            </a:extLst>
          </p:cNvPr>
          <p:cNvSpPr>
            <a:spLocks noGrp="1"/>
          </p:cNvSpPr>
          <p:nvPr>
            <p:ph type="title"/>
          </p:nvPr>
        </p:nvSpPr>
        <p:spPr/>
        <p:txBody>
          <a:bodyPr/>
          <a:lstStyle/>
          <a:p>
            <a:r>
              <a:rPr lang="en-US" sz="1200" kern="1200" dirty="0">
                <a:solidFill>
                  <a:srgbClr val="000000"/>
                </a:solidFill>
                <a:effectLst/>
                <a:latin typeface="Calibri" panose="020F0502020204030204" pitchFamily="34" charset="0"/>
                <a:ea typeface="+mn-ea"/>
                <a:cs typeface="Calibri" panose="020F0502020204030204" pitchFamily="34" charset="0"/>
              </a:rPr>
              <a:t>Intelligent importer</a:t>
            </a:r>
            <a:endParaRPr lang="en-US" dirty="0"/>
          </a:p>
        </p:txBody>
      </p:sp>
    </p:spTree>
    <p:extLst>
      <p:ext uri="{BB962C8B-B14F-4D97-AF65-F5344CB8AC3E}">
        <p14:creationId xmlns:p14="http://schemas.microsoft.com/office/powerpoint/2010/main" val="214311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B2A57B-E2C6-AE37-7168-A0CCB27D59A9}"/>
              </a:ext>
            </a:extLst>
          </p:cNvPr>
          <p:cNvSpPr>
            <a:spLocks noGrp="1"/>
          </p:cNvSpPr>
          <p:nvPr>
            <p:ph type="title"/>
          </p:nvPr>
        </p:nvSpPr>
        <p:spPr>
          <a:xfrm>
            <a:off x="588167" y="2617203"/>
            <a:ext cx="4163125" cy="1723549"/>
          </a:xfrm>
        </p:spPr>
        <p:txBody>
          <a:bodyPr/>
          <a:lstStyle/>
          <a:p>
            <a:r>
              <a:rPr lang="en-US" b="1" dirty="0">
                <a:latin typeface="Aptos SemiBold" panose="020B0004020202020204" pitchFamily="34" charset="0"/>
              </a:rPr>
              <a:t>What is the impact of employee's questions getting answered in Viva Engage?</a:t>
            </a:r>
          </a:p>
        </p:txBody>
      </p:sp>
      <p:sp>
        <p:nvSpPr>
          <p:cNvPr id="5" name="Text Placeholder 15">
            <a:extLst>
              <a:ext uri="{FF2B5EF4-FFF2-40B4-BE49-F238E27FC236}">
                <a16:creationId xmlns:a16="http://schemas.microsoft.com/office/drawing/2014/main" id="{ED961CDF-D3BD-5E81-74B4-56DECA054FCF}"/>
              </a:ext>
              <a:ext uri="{C183D7F6-B498-43B3-948B-1728B52AA6E4}">
                <adec:decorative xmlns:adec="http://schemas.microsoft.com/office/drawing/2017/decorative" val="1"/>
              </a:ext>
            </a:extLst>
          </p:cNvPr>
          <p:cNvSpPr txBox="1">
            <a:spLocks/>
          </p:cNvSpPr>
          <p:nvPr/>
        </p:nvSpPr>
        <p:spPr>
          <a:xfrm>
            <a:off x="4518207" y="1185491"/>
            <a:ext cx="3264408" cy="24622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1" i="0" u="none" strike="noStrike" kern="1200" cap="none" spc="0" normalizeH="0" baseline="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14" name="Rectangle 13">
            <a:extLst>
              <a:ext uri="{FF2B5EF4-FFF2-40B4-BE49-F238E27FC236}">
                <a16:creationId xmlns:a16="http://schemas.microsoft.com/office/drawing/2014/main" id="{2950B2FB-17BB-0F38-D56B-7FAB43D2CA17}"/>
              </a:ext>
              <a:ext uri="{C183D7F6-B498-43B3-948B-1728B52AA6E4}">
                <adec:decorative xmlns:adec="http://schemas.microsoft.com/office/drawing/2017/decorative" val="1"/>
              </a:ext>
            </a:extLst>
          </p:cNvPr>
          <p:cNvSpPr/>
          <p:nvPr/>
        </p:nvSpPr>
        <p:spPr bwMode="auto">
          <a:xfrm>
            <a:off x="5133372" y="-40511"/>
            <a:ext cx="7058628" cy="689851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aphicFrame>
        <p:nvGraphicFramePr>
          <p:cNvPr id="11" name="Diagram 10">
            <a:extLst>
              <a:ext uri="{FF2B5EF4-FFF2-40B4-BE49-F238E27FC236}">
                <a16:creationId xmlns:a16="http://schemas.microsoft.com/office/drawing/2014/main" id="{902EE1EC-53F6-CBED-7E75-03E50A7AA0F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111831"/>
              </p:ext>
            </p:extLst>
          </p:nvPr>
        </p:nvGraphicFramePr>
        <p:xfrm>
          <a:off x="5235499" y="1309263"/>
          <a:ext cx="7282522" cy="384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phic 15">
            <a:extLst>
              <a:ext uri="{FF2B5EF4-FFF2-40B4-BE49-F238E27FC236}">
                <a16:creationId xmlns:a16="http://schemas.microsoft.com/office/drawing/2014/main" id="{4C017475-CBAC-5DBD-904B-A257E0A5684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14973" y="5234650"/>
            <a:ext cx="914400" cy="914400"/>
          </a:xfrm>
          <a:prstGeom prst="rect">
            <a:avLst/>
          </a:prstGeom>
        </p:spPr>
      </p:pic>
      <p:pic>
        <p:nvPicPr>
          <p:cNvPr id="18" name="Graphic 17">
            <a:extLst>
              <a:ext uri="{FF2B5EF4-FFF2-40B4-BE49-F238E27FC236}">
                <a16:creationId xmlns:a16="http://schemas.microsoft.com/office/drawing/2014/main" id="{3E142244-0FDD-7CA0-58E9-10C96F60261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3119" y="271091"/>
            <a:ext cx="914400" cy="914400"/>
          </a:xfrm>
          <a:prstGeom prst="rect">
            <a:avLst/>
          </a:prstGeom>
        </p:spPr>
      </p:pic>
      <p:pic>
        <p:nvPicPr>
          <p:cNvPr id="20" name="Graphic 19">
            <a:extLst>
              <a:ext uri="{FF2B5EF4-FFF2-40B4-BE49-F238E27FC236}">
                <a16:creationId xmlns:a16="http://schemas.microsoft.com/office/drawing/2014/main" id="{06BD1F4D-342D-BCC5-04C0-93257A146870}"/>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06157" y="318859"/>
            <a:ext cx="914400" cy="914400"/>
          </a:xfrm>
          <a:prstGeom prst="rect">
            <a:avLst/>
          </a:prstGeom>
        </p:spPr>
      </p:pic>
      <p:pic>
        <p:nvPicPr>
          <p:cNvPr id="22" name="Graphic 21">
            <a:extLst>
              <a:ext uri="{FF2B5EF4-FFF2-40B4-BE49-F238E27FC236}">
                <a16:creationId xmlns:a16="http://schemas.microsoft.com/office/drawing/2014/main" id="{9775227E-036E-1776-220F-E3E750251DEC}"/>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68215" y="5282418"/>
            <a:ext cx="914400" cy="914400"/>
          </a:xfrm>
          <a:prstGeom prst="rect">
            <a:avLst/>
          </a:prstGeom>
        </p:spPr>
      </p:pic>
    </p:spTree>
    <p:extLst>
      <p:ext uri="{BB962C8B-B14F-4D97-AF65-F5344CB8AC3E}">
        <p14:creationId xmlns:p14="http://schemas.microsoft.com/office/powerpoint/2010/main" val="9702644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2AB55-9960-E0EA-3782-35339A6CFDA1}"/>
              </a:ext>
            </a:extLst>
          </p:cNvPr>
          <p:cNvSpPr>
            <a:spLocks noGrp="1"/>
          </p:cNvSpPr>
          <p:nvPr>
            <p:ph type="title"/>
          </p:nvPr>
        </p:nvSpPr>
        <p:spPr>
          <a:xfrm>
            <a:off x="586739" y="279337"/>
            <a:ext cx="11018521" cy="553998"/>
          </a:xfrm>
        </p:spPr>
        <p:txBody>
          <a:bodyPr/>
          <a:lstStyle/>
          <a:p>
            <a:pPr rtl="0" eaLnBrk="1" fontAlgn="auto" latinLnBrk="0" hangingPunct="1"/>
            <a:r>
              <a:rPr lang="en-US" sz="4000" kern="1200" spc="0" baseline="0" dirty="0">
                <a:ln>
                  <a:noFill/>
                </a:ln>
                <a:gradFill>
                  <a:gsLst>
                    <a:gs pos="2917">
                      <a:srgbClr val="00A389"/>
                    </a:gs>
                    <a:gs pos="30000">
                      <a:srgbClr val="00A389"/>
                    </a:gs>
                    <a:gs pos="100000">
                      <a:srgbClr val="0078D4"/>
                    </a:gs>
                  </a:gsLst>
                  <a:lin ang="8100000" scaled="1"/>
                </a:gradFill>
                <a:effectLst/>
                <a:latin typeface="Aptos SemiBold" panose="020B0004020202020204" pitchFamily="34" charset="0"/>
                <a:ea typeface="+mn-ea"/>
                <a:cs typeface="+mn-cs"/>
              </a:rPr>
              <a:t>Accessing knowledge in the flow of work</a:t>
            </a:r>
          </a:p>
          <a:p>
            <a:endParaRPr lang="en-US" dirty="0"/>
          </a:p>
        </p:txBody>
      </p:sp>
      <p:sp>
        <p:nvSpPr>
          <p:cNvPr id="3" name="Content Placeholder 2">
            <a:extLst>
              <a:ext uri="{FF2B5EF4-FFF2-40B4-BE49-F238E27FC236}">
                <a16:creationId xmlns:a16="http://schemas.microsoft.com/office/drawing/2014/main" id="{3CCEC063-5EEE-D628-0E3E-9163348C26C4}"/>
              </a:ext>
            </a:extLst>
          </p:cNvPr>
          <p:cNvSpPr>
            <a:spLocks noGrp="1"/>
          </p:cNvSpPr>
          <p:nvPr>
            <p:ph sz="quarter" idx="4294967295"/>
          </p:nvPr>
        </p:nvSpPr>
        <p:spPr>
          <a:xfrm>
            <a:off x="586739" y="1766887"/>
            <a:ext cx="3914775" cy="3324225"/>
          </a:xfrm>
        </p:spPr>
        <p:txBody>
          <a:bodyPr>
            <a:normAutofit/>
          </a:bodyPr>
          <a:lstStyle/>
          <a:p>
            <a:r>
              <a:rPr lang="en-US" sz="2000" b="1" dirty="0">
                <a:solidFill>
                  <a:srgbClr val="0077D4"/>
                </a:solidFill>
                <a:latin typeface="Aptos SemiBold" panose="020B0004020202020204" pitchFamily="34" charset="0"/>
              </a:rPr>
              <a:t>Find existing answers in Search​</a:t>
            </a:r>
          </a:p>
          <a:p>
            <a:r>
              <a:rPr lang="en-US" sz="2000" dirty="0">
                <a:solidFill>
                  <a:srgbClr val="333333"/>
                </a:solidFill>
                <a:latin typeface="Aptos" panose="020B0004020202020204" pitchFamily="34" charset="0"/>
              </a:rPr>
              <a:t>Bring Answers content into workplace search, enabling users to get the answers to their questions in the flow of work</a:t>
            </a:r>
          </a:p>
          <a:p>
            <a:endParaRPr lang="en-US" sz="2000" dirty="0">
              <a:solidFill>
                <a:srgbClr val="333333"/>
              </a:solidFill>
              <a:latin typeface="Aptos SemiBold" panose="020B0004020202020204" pitchFamily="34" charset="0"/>
            </a:endParaRPr>
          </a:p>
          <a:p>
            <a:pPr fontAlgn="base"/>
            <a:r>
              <a:rPr lang="en-US" sz="2000" b="1" dirty="0">
                <a:solidFill>
                  <a:srgbClr val="0077D4"/>
                </a:solidFill>
                <a:latin typeface="Aptos SemiBold" panose="020B0004020202020204" pitchFamily="34" charset="0"/>
              </a:rPr>
              <a:t>Ask a new question from Search</a:t>
            </a:r>
            <a:r>
              <a:rPr lang="en-US" sz="2000" dirty="0">
                <a:solidFill>
                  <a:srgbClr val="0077D4"/>
                </a:solidFill>
                <a:latin typeface="Aptos SemiBold" panose="020B0004020202020204" pitchFamily="34" charset="0"/>
              </a:rPr>
              <a:t>​</a:t>
            </a:r>
          </a:p>
          <a:p>
            <a:pPr fontAlgn="base"/>
            <a:r>
              <a:rPr lang="en-US" sz="2000" dirty="0">
                <a:solidFill>
                  <a:srgbClr val="404040"/>
                </a:solidFill>
                <a:latin typeface="Aptos" panose="020B0004020202020204" pitchFamily="34" charset="0"/>
              </a:rPr>
              <a:t>If users don’t get a satisfactory answer, help them ask the question in Answers. </a:t>
            </a:r>
            <a:endParaRPr lang="en-US" sz="2000" dirty="0">
              <a:solidFill>
                <a:srgbClr val="000000"/>
              </a:solidFill>
              <a:latin typeface="Aptos" panose="020B0004020202020204" pitchFamily="34" charset="0"/>
            </a:endParaRPr>
          </a:p>
          <a:p>
            <a:pPr marL="0" indent="0">
              <a:buNone/>
            </a:pPr>
            <a:endParaRPr lang="en-US" sz="2000" b="0" i="0" dirty="0">
              <a:solidFill>
                <a:srgbClr val="000000"/>
              </a:solidFill>
              <a:effectLst/>
              <a:latin typeface="Aptos" panose="020B0004020202020204" pitchFamily="34" charset="0"/>
            </a:endParaRPr>
          </a:p>
        </p:txBody>
      </p:sp>
      <p:sp>
        <p:nvSpPr>
          <p:cNvPr id="9" name="TextBox 8">
            <a:extLst>
              <a:ext uri="{FF2B5EF4-FFF2-40B4-BE49-F238E27FC236}">
                <a16:creationId xmlns:a16="http://schemas.microsoft.com/office/drawing/2014/main" id="{49B6CD54-DAB7-5BAE-1EDD-D7F677FA9B49}"/>
              </a:ext>
            </a:extLst>
          </p:cNvPr>
          <p:cNvSpPr txBox="1"/>
          <p:nvPr/>
        </p:nvSpPr>
        <p:spPr>
          <a:xfrm>
            <a:off x="495173" y="5946953"/>
            <a:ext cx="3914774" cy="369332"/>
          </a:xfrm>
          <a:prstGeom prst="rect">
            <a:avLst/>
          </a:prstGeom>
          <a:noFill/>
        </p:spPr>
        <p:txBody>
          <a:bodyPr wrap="square" lIns="91440" tIns="45720" rIns="91440" bIns="45720" anchor="t">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C30D1"/>
                </a:solidFill>
                <a:effectLst/>
                <a:uLnTx/>
                <a:uFillTx/>
                <a:latin typeface="Aptos"/>
                <a:ea typeface="Segoe UI" pitchFamily="34" charset="0"/>
                <a:cs typeface="Segoe UI"/>
              </a:rPr>
              <a:t>Now Generally Available</a:t>
            </a:r>
            <a:endParaRPr kumimoji="0" lang="en-US" sz="1800" b="0" i="0" u="none" strike="noStrike" kern="1200" cap="none" spc="0" normalizeH="0" baseline="0" noProof="0" dirty="0">
              <a:ln>
                <a:noFill/>
              </a:ln>
              <a:solidFill>
                <a:srgbClr val="EC30D1"/>
              </a:solidFill>
              <a:effectLst/>
              <a:uLnTx/>
              <a:uFillTx/>
              <a:latin typeface="Aptos"/>
              <a:ea typeface="Segoe UI" pitchFamily="34" charset="0"/>
              <a:cs typeface="Segoe UI" pitchFamily="34" charset="0"/>
            </a:endParaRPr>
          </a:p>
        </p:txBody>
      </p:sp>
      <p:grpSp>
        <p:nvGrpSpPr>
          <p:cNvPr id="5" name="Group 4">
            <a:extLst>
              <a:ext uri="{FF2B5EF4-FFF2-40B4-BE49-F238E27FC236}">
                <a16:creationId xmlns:a16="http://schemas.microsoft.com/office/drawing/2014/main" id="{908FB72C-8B04-024B-6659-EA7E6B57921E}"/>
              </a:ext>
              <a:ext uri="{C183D7F6-B498-43B3-948B-1728B52AA6E4}">
                <adec:decorative xmlns:adec="http://schemas.microsoft.com/office/drawing/2017/decorative" val="1"/>
              </a:ext>
            </a:extLst>
          </p:cNvPr>
          <p:cNvGrpSpPr/>
          <p:nvPr/>
        </p:nvGrpSpPr>
        <p:grpSpPr>
          <a:xfrm>
            <a:off x="5199588" y="1221262"/>
            <a:ext cx="6719661" cy="6276930"/>
            <a:chOff x="4684242" y="1011198"/>
            <a:chExt cx="6719661" cy="6276930"/>
          </a:xfrm>
        </p:grpSpPr>
        <p:pic>
          <p:nvPicPr>
            <p:cNvPr id="10" name="Picture 9" descr="A screenshot of a computer&#10;&#10;Description automatically generated">
              <a:extLst>
                <a:ext uri="{FF2B5EF4-FFF2-40B4-BE49-F238E27FC236}">
                  <a16:creationId xmlns:a16="http://schemas.microsoft.com/office/drawing/2014/main" id="{366BDDDC-874A-9135-2A7F-EAF858D284A1}"/>
                </a:ext>
              </a:extLst>
            </p:cNvPr>
            <p:cNvPicPr>
              <a:picLocks noChangeAspect="1"/>
            </p:cNvPicPr>
            <p:nvPr/>
          </p:nvPicPr>
          <p:blipFill>
            <a:blip r:embed="rId3"/>
            <a:stretch>
              <a:fillRect/>
            </a:stretch>
          </p:blipFill>
          <p:spPr>
            <a:xfrm>
              <a:off x="4684242" y="1011198"/>
              <a:ext cx="6719661" cy="627693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9979427-C3CE-4D62-EE87-21E00E518B6F}"/>
                </a:ext>
              </a:extLst>
            </p:cNvPr>
            <p:cNvSpPr/>
            <p:nvPr/>
          </p:nvSpPr>
          <p:spPr bwMode="auto">
            <a:xfrm>
              <a:off x="5732795" y="5471498"/>
              <a:ext cx="3179930" cy="929302"/>
            </a:xfrm>
            <a:prstGeom prst="rect">
              <a:avLst/>
            </a:prstGeom>
            <a:noFill/>
            <a:ln>
              <a:solidFill>
                <a:schemeClr val="accent1"/>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3B75FEE0-5A84-618B-5D22-6A074D7B7A78}"/>
                </a:ext>
              </a:extLst>
            </p:cNvPr>
            <p:cNvSpPr/>
            <p:nvPr/>
          </p:nvSpPr>
          <p:spPr bwMode="auto">
            <a:xfrm>
              <a:off x="9115605" y="4693985"/>
              <a:ext cx="1660079" cy="929302"/>
            </a:xfrm>
            <a:prstGeom prst="rect">
              <a:avLst/>
            </a:prstGeom>
            <a:noFill/>
            <a:ln>
              <a:solidFill>
                <a:schemeClr val="accent1"/>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6654225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10C42B-71B3-0545-150F-8166AB518F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0315" y="1201653"/>
            <a:ext cx="7903973" cy="5248184"/>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C1F8DE6-F014-A710-CC9C-FFD579741A9A}"/>
              </a:ext>
            </a:extLst>
          </p:cNvPr>
          <p:cNvSpPr txBox="1">
            <a:spLocks noGrp="1"/>
          </p:cNvSpPr>
          <p:nvPr>
            <p:ph type="title" idx="4294967295"/>
          </p:nvPr>
        </p:nvSpPr>
        <p:spPr>
          <a:xfrm>
            <a:off x="571500" y="421160"/>
            <a:ext cx="11035283"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Answers as a content source for M365 Copilot</a:t>
            </a:r>
          </a:p>
        </p:txBody>
      </p:sp>
      <p:sp>
        <p:nvSpPr>
          <p:cNvPr id="4" name="Text Placeholder 2">
            <a:extLst>
              <a:ext uri="{FF2B5EF4-FFF2-40B4-BE49-F238E27FC236}">
                <a16:creationId xmlns:a16="http://schemas.microsoft.com/office/drawing/2014/main" id="{0D4ACA20-6191-3B6D-7B89-7DB58000B7DD}"/>
              </a:ext>
            </a:extLst>
          </p:cNvPr>
          <p:cNvSpPr txBox="1">
            <a:spLocks/>
          </p:cNvSpPr>
          <p:nvPr/>
        </p:nvSpPr>
        <p:spPr>
          <a:xfrm>
            <a:off x="522072" y="1968869"/>
            <a:ext cx="3159227" cy="258532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Segoe UI"/>
              </a:rPr>
              <a:t>Answers content as a </a:t>
            </a:r>
            <a:r>
              <a:rPr kumimoji="0" lang="en-US" sz="2000" b="1" u="none" strike="noStrike" kern="1200" cap="none" spc="0" normalizeH="0" baseline="0" noProof="0">
                <a:ln>
                  <a:noFill/>
                </a:ln>
                <a:solidFill>
                  <a:srgbClr val="0078D4"/>
                </a:solidFill>
                <a:effectLst/>
                <a:uLnTx/>
                <a:uFillTx/>
                <a:latin typeface="Aptos SemiBold" panose="020B0004020202020204" pitchFamily="34" charset="0"/>
                <a:cs typeface="Segoe UI"/>
              </a:rPr>
              <a:t>reference</a:t>
            </a:r>
            <a:r>
              <a:rPr kumimoji="0" lang="en-US" sz="2000" b="0" i="0" u="none" strike="noStrike" kern="1200" cap="none" spc="0" normalizeH="0" baseline="0" noProof="0">
                <a:ln>
                  <a:noFill/>
                </a:ln>
                <a:solidFill>
                  <a:srgbClr val="0078D4"/>
                </a:solidFill>
                <a:effectLst/>
                <a:uLnTx/>
                <a:uFillTx/>
                <a:latin typeface="Aptos" panose="020B0004020202020204" pitchFamily="34" charset="0"/>
                <a:cs typeface="Segoe UI"/>
              </a:rPr>
              <a:t> </a:t>
            </a: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Segoe UI"/>
              </a:rPr>
              <a:t>in Copilot generated responses. </a:t>
            </a: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Segoe UI"/>
              </a:rPr>
              <a:t>Answers content shown directly when </a:t>
            </a:r>
            <a:r>
              <a:rPr kumimoji="0" lang="en-US" sz="2000" b="1" u="none" strike="noStrike" kern="1200" cap="none" spc="0" normalizeH="0" baseline="0" noProof="0">
                <a:ln>
                  <a:noFill/>
                </a:ln>
                <a:solidFill>
                  <a:srgbClr val="0078D4"/>
                </a:solidFill>
                <a:effectLst/>
                <a:uLnTx/>
                <a:uFillTx/>
                <a:latin typeface="Aptos SemiBold" panose="020B0004020202020204" pitchFamily="34" charset="0"/>
                <a:cs typeface="Segoe UI"/>
              </a:rPr>
              <a:t>an exact match</a:t>
            </a:r>
            <a:r>
              <a:rPr kumimoji="0" lang="en-US" sz="2000" b="1" u="none" strike="noStrike" kern="1200" cap="none" spc="0" normalizeH="0" baseline="0" noProof="0">
                <a:ln>
                  <a:noFill/>
                </a:ln>
                <a:solidFill>
                  <a:srgbClr val="000000"/>
                </a:solidFill>
                <a:effectLst/>
                <a:uLnTx/>
                <a:uFillTx/>
                <a:latin typeface="Aptos SemiBold" panose="020B0004020202020204" pitchFamily="34" charset="0"/>
                <a:cs typeface="Segoe UI"/>
              </a:rPr>
              <a:t> </a:t>
            </a:r>
            <a:r>
              <a:rPr kumimoji="0" lang="en-US" sz="2000" b="0" i="0" u="none" strike="noStrike" kern="1200" cap="none" spc="0" normalizeH="0" baseline="0" noProof="0">
                <a:ln>
                  <a:noFill/>
                </a:ln>
                <a:solidFill>
                  <a:srgbClr val="000000"/>
                </a:solidFill>
                <a:effectLst/>
                <a:uLnTx/>
                <a:uFillTx/>
                <a:latin typeface="Aptos" panose="020B0004020202020204" pitchFamily="34" charset="0"/>
                <a:cs typeface="Segoe UI"/>
              </a:rPr>
              <a:t>answer is available for a user's question. </a:t>
            </a:r>
            <a:endParaRPr kumimoji="0" lang="en-US" sz="2000" b="0" i="0" u="none" strike="noStrike" kern="1200" cap="none" spc="0" normalizeH="0" baseline="0" noProof="0">
              <a:ln>
                <a:noFill/>
              </a:ln>
              <a:solidFill>
                <a:srgbClr val="000000"/>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1015C20A-153F-4AC4-AE12-5FC0DFE73530}"/>
              </a:ext>
            </a:extLst>
          </p:cNvPr>
          <p:cNvSpPr txBox="1"/>
          <p:nvPr/>
        </p:nvSpPr>
        <p:spPr>
          <a:xfrm>
            <a:off x="469131" y="5783457"/>
            <a:ext cx="2353718" cy="369332"/>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ea typeface="Segoe UI" pitchFamily="34" charset="0"/>
                <a:cs typeface="Segoe UI" pitchFamily="34" charset="0"/>
              </a:rPr>
              <a:t>Expected: </a:t>
            </a:r>
            <a:r>
              <a:rPr kumimoji="0" lang="en-US" sz="1800" b="0" i="0" u="none" strike="noStrike" kern="1200" cap="none" spc="0" normalizeH="0" baseline="0" noProof="0">
                <a:ln>
                  <a:noFill/>
                </a:ln>
                <a:solidFill>
                  <a:srgbClr val="0078D4"/>
                </a:solidFill>
                <a:effectLst/>
                <a:uLnTx/>
                <a:uFillTx/>
                <a:latin typeface="Aptos"/>
                <a:ea typeface="Segoe UI" pitchFamily="34" charset="0"/>
                <a:cs typeface="Segoe UI" pitchFamily="34" charset="0"/>
              </a:rPr>
              <a:t>2024 H2</a:t>
            </a:r>
          </a:p>
        </p:txBody>
      </p:sp>
      <p:sp>
        <p:nvSpPr>
          <p:cNvPr id="2" name="Rectangle 1">
            <a:extLst>
              <a:ext uri="{FF2B5EF4-FFF2-40B4-BE49-F238E27FC236}">
                <a16:creationId xmlns:a16="http://schemas.microsoft.com/office/drawing/2014/main" id="{956A4598-695B-A294-4898-1E11677913D6}"/>
              </a:ext>
            </a:extLst>
          </p:cNvPr>
          <p:cNvSpPr/>
          <p:nvPr/>
        </p:nvSpPr>
        <p:spPr>
          <a:xfrm>
            <a:off x="9782175" y="6519446"/>
            <a:ext cx="2409825" cy="338554"/>
          </a:xfrm>
          <a:prstGeom prst="rect">
            <a:avLst/>
          </a:prstGeom>
          <a:solidFill>
            <a:srgbClr val="F9EBC6"/>
          </a:solidFill>
          <a:ln w="10795"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8E8E8">
                    <a:lumMod val="25000"/>
                  </a:srgbClr>
                </a:solidFill>
                <a:effectLst/>
                <a:uLnTx/>
                <a:uFillTx/>
                <a:latin typeface="Segoe UI"/>
                <a:ea typeface="+mn-ea"/>
                <a:cs typeface="+mn-cs"/>
              </a:rPr>
              <a:t>DESIGN MOCKS </a:t>
            </a:r>
            <a:endParaRPr kumimoji="0" lang="en-MX" sz="1400" b="1" i="0" u="none" strike="noStrike" kern="0" cap="none" spc="0" normalizeH="0" baseline="0" noProof="0" dirty="0">
              <a:ln>
                <a:noFill/>
              </a:ln>
              <a:solidFill>
                <a:srgbClr val="E8E8E8">
                  <a:lumMod val="25000"/>
                </a:srgbClr>
              </a:solidFill>
              <a:effectLst/>
              <a:uLnTx/>
              <a:uFillTx/>
              <a:latin typeface="Segoe UI"/>
              <a:ea typeface="+mn-ea"/>
              <a:cs typeface="+mn-cs"/>
            </a:endParaRPr>
          </a:p>
        </p:txBody>
      </p:sp>
    </p:spTree>
    <p:extLst>
      <p:ext uri="{BB962C8B-B14F-4D97-AF65-F5344CB8AC3E}">
        <p14:creationId xmlns:p14="http://schemas.microsoft.com/office/powerpoint/2010/main" val="380005002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00D7FF-3F5B-7A4A-4802-7F615A4E3D52}"/>
              </a:ext>
              <a:ext uri="{C183D7F6-B498-43B3-948B-1728B52AA6E4}">
                <adec:decorative xmlns:adec="http://schemas.microsoft.com/office/drawing/2017/decorative" val="1"/>
              </a:ext>
            </a:extLst>
          </p:cNvPr>
          <p:cNvSpPr/>
          <p:nvPr/>
        </p:nvSpPr>
        <p:spPr bwMode="auto">
          <a:xfrm>
            <a:off x="8791903" y="3085662"/>
            <a:ext cx="2105572" cy="1001986"/>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593101B4-2C08-D5A8-C47F-B91B382A0069}"/>
              </a:ext>
              <a:ext uri="{C183D7F6-B498-43B3-948B-1728B52AA6E4}">
                <adec:decorative xmlns:adec="http://schemas.microsoft.com/office/drawing/2017/decorative" val="0"/>
              </a:ext>
            </a:extLst>
          </p:cNvPr>
          <p:cNvSpPr txBox="1">
            <a:spLocks noGrp="1"/>
          </p:cNvSpPr>
          <p:nvPr>
            <p:ph type="title" idx="4294967295"/>
          </p:nvPr>
        </p:nvSpPr>
        <p:spPr>
          <a:xfrm>
            <a:off x="571500" y="421160"/>
            <a:ext cx="11035283" cy="6498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40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Asking questions from M365 Copilot</a:t>
            </a:r>
          </a:p>
        </p:txBody>
      </p:sp>
      <p:sp>
        <p:nvSpPr>
          <p:cNvPr id="3" name="TextBox 2">
            <a:extLst>
              <a:ext uri="{FF2B5EF4-FFF2-40B4-BE49-F238E27FC236}">
                <a16:creationId xmlns:a16="http://schemas.microsoft.com/office/drawing/2014/main" id="{060F0D98-0720-A4E7-CB48-345D5B534871}"/>
              </a:ext>
            </a:extLst>
          </p:cNvPr>
          <p:cNvSpPr txBox="1"/>
          <p:nvPr/>
        </p:nvSpPr>
        <p:spPr>
          <a:xfrm>
            <a:off x="588265" y="5918629"/>
            <a:ext cx="2353718" cy="369332"/>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a:ea typeface="Segoe UI" pitchFamily="34" charset="0"/>
                <a:cs typeface="Segoe UI" pitchFamily="34" charset="0"/>
              </a:rPr>
              <a:t>Expected</a:t>
            </a:r>
            <a:r>
              <a:rPr kumimoji="0" lang="en-US" sz="1800" b="1" i="0" u="none" strike="noStrike" kern="1200" cap="none" spc="0" normalizeH="0" baseline="0" noProof="0">
                <a:ln>
                  <a:noFill/>
                </a:ln>
                <a:solidFill>
                  <a:srgbClr val="0078D4"/>
                </a:solidFill>
                <a:effectLst/>
                <a:uLnTx/>
                <a:uFillTx/>
                <a:latin typeface="Aptos"/>
                <a:ea typeface="Segoe UI" pitchFamily="34" charset="0"/>
                <a:cs typeface="Segoe UI" pitchFamily="34" charset="0"/>
              </a:rPr>
              <a:t>: </a:t>
            </a:r>
            <a:r>
              <a:rPr kumimoji="0" lang="en-US" sz="1800" b="0" i="0" u="none" strike="noStrike" kern="1200" cap="none" spc="0" normalizeH="0" baseline="0" noProof="0">
                <a:ln>
                  <a:noFill/>
                </a:ln>
                <a:solidFill>
                  <a:srgbClr val="0078D4"/>
                </a:solidFill>
                <a:effectLst/>
                <a:uLnTx/>
                <a:uFillTx/>
                <a:latin typeface="Aptos"/>
                <a:ea typeface="Segoe UI" pitchFamily="34" charset="0"/>
                <a:cs typeface="Segoe UI" pitchFamily="34" charset="0"/>
              </a:rPr>
              <a:t>2024 H2</a:t>
            </a:r>
          </a:p>
        </p:txBody>
      </p:sp>
      <p:sp>
        <p:nvSpPr>
          <p:cNvPr id="2" name="Rectangle 1">
            <a:extLst>
              <a:ext uri="{FF2B5EF4-FFF2-40B4-BE49-F238E27FC236}">
                <a16:creationId xmlns:a16="http://schemas.microsoft.com/office/drawing/2014/main" id="{62193144-2158-50A9-8C8F-819121CAE63F}"/>
              </a:ext>
              <a:ext uri="{C183D7F6-B498-43B3-948B-1728B52AA6E4}">
                <adec:decorative xmlns:adec="http://schemas.microsoft.com/office/drawing/2017/decorative" val="1"/>
              </a:ext>
            </a:extLst>
          </p:cNvPr>
          <p:cNvSpPr/>
          <p:nvPr/>
        </p:nvSpPr>
        <p:spPr>
          <a:xfrm>
            <a:off x="9794532" y="6516631"/>
            <a:ext cx="2409825" cy="338554"/>
          </a:xfrm>
          <a:prstGeom prst="rect">
            <a:avLst/>
          </a:prstGeom>
          <a:solidFill>
            <a:srgbClr val="F9EBC6"/>
          </a:solidFill>
          <a:ln w="10795"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8E8E8">
                    <a:lumMod val="25000"/>
                  </a:srgbClr>
                </a:solidFill>
                <a:effectLst/>
                <a:uLnTx/>
                <a:uFillTx/>
                <a:latin typeface="Segoe UI"/>
                <a:ea typeface="+mn-ea"/>
                <a:cs typeface="+mn-cs"/>
              </a:rPr>
              <a:t>DESIGN MOCKS </a:t>
            </a:r>
            <a:endParaRPr kumimoji="0" lang="en-MX" sz="1400" b="1" i="0" u="none" strike="noStrike" kern="0" cap="none" spc="0" normalizeH="0" baseline="0" noProof="0">
              <a:ln>
                <a:noFill/>
              </a:ln>
              <a:solidFill>
                <a:srgbClr val="E8E8E8">
                  <a:lumMod val="25000"/>
                </a:srgbClr>
              </a:solidFill>
              <a:effectLst/>
              <a:uLnTx/>
              <a:uFillTx/>
              <a:latin typeface="Segoe UI"/>
              <a:ea typeface="+mn-ea"/>
              <a:cs typeface="+mn-cs"/>
            </a:endParaRPr>
          </a:p>
        </p:txBody>
      </p:sp>
      <p:pic>
        <p:nvPicPr>
          <p:cNvPr id="9" name="Picture 8" descr="Screeenshot: &quot;Here's some information we found regarding &quot;hallucinations&quot; in co-pilot models in MSFT.&quot;">
            <a:extLst>
              <a:ext uri="{FF2B5EF4-FFF2-40B4-BE49-F238E27FC236}">
                <a16:creationId xmlns:a16="http://schemas.microsoft.com/office/drawing/2014/main" id="{2DE54A8C-9D43-F89A-28A2-3A5E68490F6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37172" y="1987821"/>
            <a:ext cx="10326413" cy="329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92510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462753AD-78AD-3B34-5E8E-DA37E555DB83}"/>
              </a:ext>
              <a:ext uri="{C183D7F6-B498-43B3-948B-1728B52AA6E4}">
                <adec:decorative xmlns:adec="http://schemas.microsoft.com/office/drawing/2017/decorative" val="1"/>
              </a:ext>
            </a:extLst>
          </p:cNvPr>
          <p:cNvSpPr/>
          <p:nvPr/>
        </p:nvSpPr>
        <p:spPr bwMode="auto">
          <a:xfrm>
            <a:off x="0" y="1418875"/>
            <a:ext cx="12192000" cy="12188952"/>
          </a:xfrm>
          <a:prstGeom prst="pie">
            <a:avLst>
              <a:gd name="adj1" fmla="val 10797458"/>
              <a:gd name="adj2" fmla="val 13803"/>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Segoe UI" pitchFamily="34" charset="0"/>
              <a:cs typeface="Segoe UI" pitchFamily="34" charset="0"/>
            </a:endParaRPr>
          </a:p>
        </p:txBody>
      </p:sp>
      <p:sp>
        <p:nvSpPr>
          <p:cNvPr id="4" name="Viva Engage">
            <a:extLst>
              <a:ext uri="{FF2B5EF4-FFF2-40B4-BE49-F238E27FC236}">
                <a16:creationId xmlns:a16="http://schemas.microsoft.com/office/drawing/2014/main" id="{6ED6A396-11B8-7B42-7B85-E8F06B8FD056}"/>
              </a:ext>
            </a:extLst>
          </p:cNvPr>
          <p:cNvSpPr txBox="1">
            <a:spLocks noGrp="1"/>
          </p:cNvSpPr>
          <p:nvPr>
            <p:ph type="title" idx="4294967295"/>
          </p:nvPr>
        </p:nvSpPr>
        <p:spPr>
          <a:xfrm>
            <a:off x="1065076" y="425432"/>
            <a:ext cx="2757659" cy="553998"/>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27432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Viva Engage</a:t>
            </a:r>
          </a:p>
        </p:txBody>
      </p:sp>
      <p:sp>
        <p:nvSpPr>
          <p:cNvPr id="7" name="TextBox 6">
            <a:extLst>
              <a:ext uri="{FF2B5EF4-FFF2-40B4-BE49-F238E27FC236}">
                <a16:creationId xmlns:a16="http://schemas.microsoft.com/office/drawing/2014/main" id="{C589BEDA-421C-F23F-E5C9-568A2792437C}"/>
              </a:ext>
            </a:extLst>
          </p:cNvPr>
          <p:cNvSpPr txBox="1"/>
          <p:nvPr/>
        </p:nvSpPr>
        <p:spPr>
          <a:xfrm>
            <a:off x="345820" y="1080321"/>
            <a:ext cx="3768313" cy="338554"/>
          </a:xfrm>
          <a:prstGeom prst="rect">
            <a:avLst/>
          </a:prstGeom>
          <a:noFill/>
        </p:spPr>
        <p:txBody>
          <a:bodyPr wrap="square">
            <a:spAutoFit/>
          </a:bodyPr>
          <a:lstStyle>
            <a:defPPr>
              <a:defRPr lang="en-US"/>
            </a:defPPr>
            <a:lvl1pPr marR="0" lvl="0" indent="0" algn="ctr" defTabSz="932472" fontAlgn="base">
              <a:lnSpc>
                <a:spcPct val="100000"/>
              </a:lnSpc>
              <a:spcBef>
                <a:spcPct val="0"/>
              </a:spcBef>
              <a:spcAft>
                <a:spcPct val="0"/>
              </a:spcAft>
              <a:buClrTx/>
              <a:buSzPct val="90000"/>
              <a:buFont typeface="Wingdings" panose="05000000000000000000" pitchFamily="2" charset="2"/>
              <a:buNone/>
              <a:tabLst/>
              <a:defRPr kumimoji="0" sz="2400" b="0" i="0" u="none" strike="noStrike" cap="none" spc="0" normalizeH="0" baseline="0">
                <a:ln>
                  <a:noFill/>
                </a:ln>
                <a:gradFill>
                  <a:gsLst>
                    <a:gs pos="2917">
                      <a:srgbClr val="00A389"/>
                    </a:gs>
                    <a:gs pos="30000">
                      <a:srgbClr val="00A389"/>
                    </a:gs>
                    <a:gs pos="100000">
                      <a:srgbClr val="0078D4"/>
                    </a:gs>
                  </a:gsLst>
                  <a:lin ang="8100000" scaled="1"/>
                </a:gradFill>
                <a:effectLst/>
                <a:uLnTx/>
                <a:uFillTx/>
                <a:latin typeface="Aptos SemiBold"/>
              </a:defRPr>
            </a:lvl1pPr>
          </a:lstStyle>
          <a:p>
            <a:pPr marL="0" marR="0" lvl="0" indent="0" algn="ctr"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cs typeface="Segoe UI" panose="020B0502040204020203" pitchFamily="34" charset="0"/>
              </a:rPr>
              <a:t>Connect people across the organization</a:t>
            </a:r>
          </a:p>
        </p:txBody>
      </p:sp>
      <p:sp>
        <p:nvSpPr>
          <p:cNvPr id="6" name="TextBox 5">
            <a:extLst>
              <a:ext uri="{FF2B5EF4-FFF2-40B4-BE49-F238E27FC236}">
                <a16:creationId xmlns:a16="http://schemas.microsoft.com/office/drawing/2014/main" id="{EE15FA0E-7F0A-27DB-8885-3FC3F6D00971}"/>
              </a:ext>
            </a:extLst>
          </p:cNvPr>
          <p:cNvSpPr txBox="1"/>
          <p:nvPr/>
        </p:nvSpPr>
        <p:spPr>
          <a:xfrm>
            <a:off x="345820" y="1332450"/>
            <a:ext cx="3768313" cy="307777"/>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with leaders, coworkers, news and knowledge</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6" name="Community text">
            <a:extLst>
              <a:ext uri="{FF2B5EF4-FFF2-40B4-BE49-F238E27FC236}">
                <a16:creationId xmlns:a16="http://schemas.microsoft.com/office/drawing/2014/main" id="{658A3373-AAC2-B2B2-C350-E243F4B43BB8}"/>
              </a:ext>
            </a:extLst>
          </p:cNvPr>
          <p:cNvSpPr txBox="1">
            <a:spLocks/>
          </p:cNvSpPr>
          <p:nvPr/>
        </p:nvSpPr>
        <p:spPr>
          <a:xfrm>
            <a:off x="792772" y="4666754"/>
            <a:ext cx="2426586" cy="64633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Empower </a:t>
            </a:r>
            <a:r>
              <a:rPr kumimoji="0" lang="en-US" sz="14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leaders and communicators </a:t>
            </a: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to reach, engage and listen at scale</a:t>
            </a:r>
          </a:p>
        </p:txBody>
      </p:sp>
      <p:sp>
        <p:nvSpPr>
          <p:cNvPr id="37" name="Storyline text">
            <a:extLst>
              <a:ext uri="{FF2B5EF4-FFF2-40B4-BE49-F238E27FC236}">
                <a16:creationId xmlns:a16="http://schemas.microsoft.com/office/drawing/2014/main" id="{40E03783-9B33-245C-AF85-BD32EA1FC69D}"/>
              </a:ext>
            </a:extLst>
          </p:cNvPr>
          <p:cNvSpPr txBox="1">
            <a:spLocks/>
          </p:cNvSpPr>
          <p:nvPr/>
        </p:nvSpPr>
        <p:spPr>
          <a:xfrm>
            <a:off x="4963576" y="3103461"/>
            <a:ext cx="2426586" cy="646331"/>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Build effective </a:t>
            </a:r>
            <a:r>
              <a:rPr kumimoji="0" lang="en-US" sz="1400" b="0" i="0" u="none" strike="noStrike" kern="1200" cap="none" spc="0" normalizeH="0" baseline="0" noProof="0">
                <a:ln>
                  <a:noFill/>
                </a:ln>
                <a:solidFill>
                  <a:srgbClr val="0070C0"/>
                </a:solidFill>
                <a:effectLst/>
                <a:uLnTx/>
                <a:uFillTx/>
                <a:latin typeface="Aptos SemiBold"/>
                <a:ea typeface="+mn-ea"/>
                <a:cs typeface="Segoe UI" panose="020B0502040204020203" pitchFamily="34" charset="0"/>
              </a:rPr>
              <a:t>communities</a:t>
            </a: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 to support business objectives and employee experience</a:t>
            </a:r>
          </a:p>
        </p:txBody>
      </p:sp>
      <p:sp>
        <p:nvSpPr>
          <p:cNvPr id="38" name="Leader text">
            <a:extLst>
              <a:ext uri="{FF2B5EF4-FFF2-40B4-BE49-F238E27FC236}">
                <a16:creationId xmlns:a16="http://schemas.microsoft.com/office/drawing/2014/main" id="{5369384F-25AF-06EE-DDCA-D08DEC377CD8}"/>
              </a:ext>
            </a:extLst>
          </p:cNvPr>
          <p:cNvSpPr txBox="1">
            <a:spLocks/>
          </p:cNvSpPr>
          <p:nvPr/>
        </p:nvSpPr>
        <p:spPr>
          <a:xfrm>
            <a:off x="8973153" y="4666754"/>
            <a:ext cx="2426586" cy="8617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Find </a:t>
            </a:r>
            <a:r>
              <a:rPr kumimoji="0" lang="en-US" sz="1400" b="0" i="0" u="none" strike="noStrike" kern="1200" cap="none" spc="0" normalizeH="0" baseline="0" noProof="0">
                <a:ln>
                  <a:noFill/>
                </a:ln>
                <a:solidFill>
                  <a:srgbClr val="0070C0"/>
                </a:solidFill>
                <a:effectLst/>
                <a:uLnTx/>
                <a:uFillTx/>
                <a:latin typeface="Aptos SemiBold"/>
                <a:ea typeface="+mn-ea"/>
                <a:cs typeface="Segoe UI" panose="020B0502040204020203" pitchFamily="34" charset="0"/>
              </a:rPr>
              <a:t>knowledge, experts and answers </a:t>
            </a: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faster so that employees can be more productive</a:t>
            </a:r>
          </a:p>
        </p:txBody>
      </p:sp>
      <p:sp>
        <p:nvSpPr>
          <p:cNvPr id="39" name="Knowledge text">
            <a:extLst>
              <a:ext uri="{FF2B5EF4-FFF2-40B4-BE49-F238E27FC236}">
                <a16:creationId xmlns:a16="http://schemas.microsoft.com/office/drawing/2014/main" id="{50F19BE1-2115-DBBC-4AFF-498C643E46D3}"/>
              </a:ext>
            </a:extLst>
          </p:cNvPr>
          <p:cNvSpPr txBox="1">
            <a:spLocks/>
          </p:cNvSpPr>
          <p:nvPr/>
        </p:nvSpPr>
        <p:spPr>
          <a:xfrm>
            <a:off x="4278451" y="5792950"/>
            <a:ext cx="3602664"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0C0"/>
                </a:solidFill>
                <a:effectLst/>
                <a:uLnTx/>
                <a:uFillTx/>
                <a:latin typeface="Aptos SemiBold"/>
                <a:ea typeface="+mn-ea"/>
                <a:cs typeface="Segoe UI" panose="020B0502040204020203" pitchFamily="34" charset="0"/>
              </a:rPr>
              <a:t>Activate employees </a:t>
            </a: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to contribute their energies, expertise and ideas</a:t>
            </a:r>
          </a:p>
        </p:txBody>
      </p:sp>
      <p:sp>
        <p:nvSpPr>
          <p:cNvPr id="19" name="TextBox 18">
            <a:extLst>
              <a:ext uri="{FF2B5EF4-FFF2-40B4-BE49-F238E27FC236}">
                <a16:creationId xmlns:a16="http://schemas.microsoft.com/office/drawing/2014/main" id="{8E096CB3-0726-52A1-7C7A-149F4379D0EB}"/>
              </a:ext>
            </a:extLst>
          </p:cNvPr>
          <p:cNvSpPr txBox="1"/>
          <p:nvPr/>
        </p:nvSpPr>
        <p:spPr>
          <a:xfrm>
            <a:off x="729963" y="6402325"/>
            <a:ext cx="10786534" cy="371064"/>
          </a:xfrm>
          <a:prstGeom prst="rect">
            <a:avLst/>
          </a:prstGeom>
          <a:noFill/>
        </p:spPr>
        <p:txBody>
          <a:bodyPr wrap="square" lIns="91440" tIns="45720" rIns="91440" bIns="45720" anchor="t">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Across Outlook &amp; Teams • Across tenants • Trusted platform • Powered by Copilot &amp; AI</a:t>
            </a:r>
          </a:p>
        </p:txBody>
      </p:sp>
      <p:pic>
        <p:nvPicPr>
          <p:cNvPr id="8" name="Storyline photo">
            <a:extLst>
              <a:ext uri="{FF2B5EF4-FFF2-40B4-BE49-F238E27FC236}">
                <a16:creationId xmlns:a16="http://schemas.microsoft.com/office/drawing/2014/main" id="{5960796D-FB7B-7AFB-4B47-9871F513F9D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4375392" y="4009781"/>
            <a:ext cx="3505726" cy="3316802"/>
          </a:xfrm>
          <a:prstGeom prst="pie">
            <a:avLst>
              <a:gd name="adj1" fmla="val 10771924"/>
              <a:gd name="adj2" fmla="val 13551"/>
            </a:avLst>
          </a:prstGeom>
          <a:ln w="38100">
            <a:solidFill>
              <a:schemeClr val="bg1"/>
            </a:solidFill>
          </a:ln>
          <a:effectLst>
            <a:outerShdw blurRad="63500" dist="25400" algn="ctr" rotWithShape="0">
              <a:prstClr val="black">
                <a:alpha val="15000"/>
              </a:prstClr>
            </a:outerShdw>
          </a:effectLst>
        </p:spPr>
      </p:pic>
      <p:pic>
        <p:nvPicPr>
          <p:cNvPr id="10" name="Community photo">
            <a:extLst>
              <a:ext uri="{FF2B5EF4-FFF2-40B4-BE49-F238E27FC236}">
                <a16:creationId xmlns:a16="http://schemas.microsoft.com/office/drawing/2014/main" id="{2C7A0A4E-BDCD-CB1C-E5C5-274E77B8C1D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84617" y="862384"/>
            <a:ext cx="2577030" cy="2071705"/>
          </a:xfrm>
          <a:prstGeom prst="roundRect">
            <a:avLst>
              <a:gd name="adj" fmla="val 4300"/>
            </a:avLst>
          </a:prstGeom>
          <a:ln w="38100">
            <a:solidFill>
              <a:schemeClr val="bg1"/>
            </a:solidFill>
          </a:ln>
          <a:effectLst>
            <a:outerShdw blurRad="50800" dist="38100" dir="2700000" algn="tl" rotWithShape="0">
              <a:prstClr val="black">
                <a:alpha val="40000"/>
              </a:prstClr>
            </a:outerShdw>
          </a:effectLst>
        </p:spPr>
      </p:pic>
      <p:pic>
        <p:nvPicPr>
          <p:cNvPr id="12" name="Leader photo">
            <a:extLst>
              <a:ext uri="{FF2B5EF4-FFF2-40B4-BE49-F238E27FC236}">
                <a16:creationId xmlns:a16="http://schemas.microsoft.com/office/drawing/2014/main" id="{42744FD0-E350-D793-4A5A-C84925A3F7A4}"/>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6338" y="2425676"/>
            <a:ext cx="2577030" cy="2071705"/>
          </a:xfrm>
          <a:prstGeom prst="roundRect">
            <a:avLst>
              <a:gd name="adj" fmla="val 4300"/>
            </a:avLst>
          </a:prstGeom>
          <a:ln w="38100">
            <a:solidFill>
              <a:schemeClr val="bg1"/>
            </a:solidFill>
          </a:ln>
          <a:effectLst>
            <a:outerShdw blurRad="50800" dist="38100" dir="2700000" algn="tl" rotWithShape="0">
              <a:prstClr val="black">
                <a:alpha val="40000"/>
              </a:prstClr>
            </a:outerShdw>
          </a:effectLst>
        </p:spPr>
      </p:pic>
      <p:pic>
        <p:nvPicPr>
          <p:cNvPr id="13" name="Knowledge photo">
            <a:extLst>
              <a:ext uri="{FF2B5EF4-FFF2-40B4-BE49-F238E27FC236}">
                <a16:creationId xmlns:a16="http://schemas.microsoft.com/office/drawing/2014/main" id="{E9FD23FD-7A47-86B4-EFCC-0B666708689A}"/>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97737" y="2425676"/>
            <a:ext cx="2577030" cy="2071707"/>
          </a:xfrm>
          <a:prstGeom prst="roundRect">
            <a:avLst>
              <a:gd name="adj" fmla="val 4300"/>
            </a:avLst>
          </a:prstGeom>
          <a:ln w="38100">
            <a:solidFill>
              <a:schemeClr val="bg1"/>
            </a:solidFill>
          </a:ln>
          <a:effectLst>
            <a:outerShdw blurRad="50800" dist="38100" dir="2700000" algn="tl" rotWithShape="0">
              <a:prstClr val="black">
                <a:alpha val="40000"/>
              </a:prstClr>
            </a:outerShdw>
          </a:effectLst>
        </p:spPr>
      </p:pic>
      <p:pic>
        <p:nvPicPr>
          <p:cNvPr id="3" name="Viva Engage icon">
            <a:extLst>
              <a:ext uri="{FF2B5EF4-FFF2-40B4-BE49-F238E27FC236}">
                <a16:creationId xmlns:a16="http://schemas.microsoft.com/office/drawing/2014/main" id="{62E2CEF1-1CAE-1837-3554-6D5C09C6063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081" y="282488"/>
            <a:ext cx="747540" cy="766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9031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582F7-720D-191C-57C7-C204FD08692D}"/>
              </a:ext>
              <a:ext uri="{C183D7F6-B498-43B3-948B-1728B52AA6E4}">
                <adec:decorative xmlns:adec="http://schemas.microsoft.com/office/drawing/2017/decorative" val="1"/>
              </a:ext>
            </a:extLst>
          </p:cNvPr>
          <p:cNvSpPr/>
          <p:nvPr/>
        </p:nvSpPr>
        <p:spPr bwMode="auto">
          <a:xfrm>
            <a:off x="0" y="0"/>
            <a:ext cx="12148704" cy="6857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7" name="Title 6">
            <a:extLst>
              <a:ext uri="{FF2B5EF4-FFF2-40B4-BE49-F238E27FC236}">
                <a16:creationId xmlns:a16="http://schemas.microsoft.com/office/drawing/2014/main" id="{49FFB83B-FD1C-45CF-42B8-A22D54859F1B}"/>
              </a:ext>
            </a:extLst>
          </p:cNvPr>
          <p:cNvSpPr>
            <a:spLocks noGrp="1"/>
          </p:cNvSpPr>
          <p:nvPr>
            <p:ph type="title"/>
          </p:nvPr>
        </p:nvSpPr>
        <p:spPr>
          <a:xfrm>
            <a:off x="588266" y="2791902"/>
            <a:ext cx="2770076" cy="1274195"/>
          </a:xfrm>
        </p:spPr>
        <p:txBody>
          <a:bodyPr/>
          <a:lstStyle/>
          <a:p>
            <a:r>
              <a:rPr lang="en-US" sz="4600" dirty="0">
                <a:cs typeface="Segoe UI"/>
              </a:rPr>
              <a:t>Learn more</a:t>
            </a:r>
            <a:endParaRPr lang="en-US" sz="4600" dirty="0"/>
          </a:p>
        </p:txBody>
      </p:sp>
      <p:sp>
        <p:nvSpPr>
          <p:cNvPr id="16" name="TextBox 15">
            <a:extLst>
              <a:ext uri="{FF2B5EF4-FFF2-40B4-BE49-F238E27FC236}">
                <a16:creationId xmlns:a16="http://schemas.microsoft.com/office/drawing/2014/main" id="{DD9E5AB5-A8A3-C780-C1BB-7B362E21E4FD}"/>
              </a:ext>
            </a:extLst>
          </p:cNvPr>
          <p:cNvSpPr txBox="1"/>
          <p:nvPr/>
        </p:nvSpPr>
        <p:spPr>
          <a:xfrm>
            <a:off x="4689702" y="3224496"/>
            <a:ext cx="6269481" cy="2681015"/>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spcBef>
                <a:spcPts val="1800"/>
              </a:spcBef>
            </a:pPr>
            <a:r>
              <a:rPr lang="en-US" sz="2000" b="1" dirty="0">
                <a:ln>
                  <a:noFill/>
                </a:ln>
                <a:solidFill>
                  <a:srgbClr val="0077D4"/>
                </a:solidFill>
                <a:latin typeface="+mj-lt"/>
                <a:cs typeface="Segoe UI"/>
              </a:rPr>
              <a:t>Viva Engage blog </a:t>
            </a:r>
            <a:br>
              <a:rPr lang="en-US" sz="2000" dirty="0">
                <a:ln>
                  <a:noFill/>
                </a:ln>
                <a:latin typeface="Segoe UI Semibold"/>
                <a:cs typeface="Segoe UI"/>
              </a:rPr>
            </a:br>
            <a:r>
              <a:rPr lang="en-US" sz="1600" dirty="0">
                <a:gradFill>
                  <a:gsLst>
                    <a:gs pos="54000">
                      <a:srgbClr val="FFFFFF"/>
                    </a:gs>
                    <a:gs pos="100000">
                      <a:srgbClr val="FFFFFF"/>
                    </a:gs>
                  </a:gsLst>
                  <a:lin ang="0" scaled="1"/>
                </a:gradFill>
                <a:cs typeface="Segoe UI"/>
                <a:hlinkClick r:id="rId3"/>
              </a:rPr>
              <a:t>https://Aka.ms/VivaEngage/blog/</a:t>
            </a:r>
            <a:endParaRPr lang="en-US" sz="1600" dirty="0">
              <a:gradFill>
                <a:gsLst>
                  <a:gs pos="54000">
                    <a:srgbClr val="FFFFFF"/>
                  </a:gs>
                  <a:gs pos="100000">
                    <a:srgbClr val="FFFFFF"/>
                  </a:gs>
                </a:gsLst>
                <a:lin ang="0" scaled="1"/>
              </a:gradFill>
              <a:latin typeface="Segoe UI"/>
              <a:cs typeface="Segoe UI"/>
            </a:endParaRPr>
          </a:p>
          <a:p>
            <a:pPr lvl="1">
              <a:spcBef>
                <a:spcPts val="1800"/>
              </a:spcBef>
            </a:pPr>
            <a:r>
              <a:rPr lang="en-US" sz="2000" b="1" dirty="0">
                <a:ln>
                  <a:noFill/>
                </a:ln>
                <a:solidFill>
                  <a:srgbClr val="0077D4"/>
                </a:solidFill>
                <a:latin typeface="+mj-lt"/>
                <a:cs typeface="Segoe UI"/>
              </a:rPr>
              <a:t>Adoption resources </a:t>
            </a:r>
            <a:endParaRPr lang="en-US" sz="2000" b="1" dirty="0">
              <a:solidFill>
                <a:srgbClr val="0077D4"/>
              </a:solidFill>
              <a:cs typeface="Segoe UI"/>
            </a:endParaRPr>
          </a:p>
          <a:p>
            <a:pPr lvl="1">
              <a:spcBef>
                <a:spcPts val="300"/>
              </a:spcBef>
            </a:pPr>
            <a:r>
              <a:rPr lang="en-US" sz="1600" dirty="0">
                <a:gradFill>
                  <a:gsLst>
                    <a:gs pos="54000">
                      <a:srgbClr val="FFFFFF"/>
                    </a:gs>
                    <a:gs pos="100000">
                      <a:srgbClr val="FFFFFF"/>
                    </a:gs>
                  </a:gsLst>
                  <a:lin ang="0" scaled="1"/>
                </a:gradFill>
                <a:cs typeface="Segoe UI"/>
                <a:hlinkClick r:id="rId4"/>
              </a:rPr>
              <a:t>https://adoption.microsoft.com/viva/engage/</a:t>
            </a:r>
            <a:endParaRPr lang="en-US" sz="1600" dirty="0">
              <a:gradFill>
                <a:gsLst>
                  <a:gs pos="54000">
                    <a:srgbClr val="FFFFFF"/>
                  </a:gs>
                  <a:gs pos="100000">
                    <a:srgbClr val="FFFFFF"/>
                  </a:gs>
                </a:gsLst>
                <a:lin ang="0" scaled="1"/>
              </a:gradFill>
              <a:cs typeface="Segoe UI"/>
            </a:endParaRPr>
          </a:p>
          <a:p>
            <a:pPr lvl="1">
              <a:spcBef>
                <a:spcPts val="300"/>
              </a:spcBef>
            </a:pPr>
            <a:r>
              <a:rPr lang="en-US" sz="1600" dirty="0">
                <a:gradFill>
                  <a:gsLst>
                    <a:gs pos="54000">
                      <a:srgbClr val="FFFFFF"/>
                    </a:gs>
                    <a:gs pos="100000">
                      <a:srgbClr val="FFFFFF"/>
                    </a:gs>
                  </a:gsLst>
                  <a:lin ang="0" scaled="1"/>
                </a:gradFill>
                <a:cs typeface="Segoe UI"/>
                <a:hlinkClick r:id="rId5"/>
              </a:rPr>
              <a:t>https://adoption.microsoft.com/viva/</a:t>
            </a:r>
            <a:endParaRPr lang="en-US" sz="1600" dirty="0">
              <a:gradFill>
                <a:gsLst>
                  <a:gs pos="54000">
                    <a:srgbClr val="FFFFFF"/>
                  </a:gs>
                  <a:gs pos="100000">
                    <a:srgbClr val="FFFFFF"/>
                  </a:gs>
                </a:gsLst>
                <a:lin ang="0" scaled="1"/>
              </a:gradFill>
            </a:endParaRPr>
          </a:p>
          <a:p>
            <a:pPr lvl="1">
              <a:spcBef>
                <a:spcPts val="1800"/>
              </a:spcBef>
            </a:pPr>
            <a:r>
              <a:rPr lang="en-US" sz="2000" b="1" dirty="0">
                <a:ln>
                  <a:noFill/>
                </a:ln>
                <a:solidFill>
                  <a:srgbClr val="0077D4"/>
                </a:solidFill>
                <a:latin typeface="+mj-lt"/>
                <a:cs typeface="Segoe UI"/>
              </a:rPr>
              <a:t>Engage with our customer community </a:t>
            </a:r>
          </a:p>
          <a:p>
            <a:pPr lvl="1">
              <a:spcBef>
                <a:spcPts val="300"/>
              </a:spcBef>
            </a:pPr>
            <a:r>
              <a:rPr lang="en-US" sz="1600" dirty="0">
                <a:gradFill>
                  <a:gsLst>
                    <a:gs pos="54000">
                      <a:srgbClr val="FFFFFF"/>
                    </a:gs>
                    <a:gs pos="100000">
                      <a:srgbClr val="FFFFFF"/>
                    </a:gs>
                  </a:gsLst>
                  <a:lin ang="0" scaled="1"/>
                </a:gradFill>
                <a:cs typeface="Segoe UI"/>
                <a:hlinkClick r:id="rId6"/>
              </a:rPr>
              <a:t>https://aka.ms/VivaEngage/JoinUs</a:t>
            </a:r>
            <a:endParaRPr lang="en-US" dirty="0"/>
          </a:p>
          <a:p>
            <a:pPr lvl="1">
              <a:spcBef>
                <a:spcPts val="300"/>
              </a:spcBef>
            </a:pPr>
            <a:endParaRPr lang="en-US" sz="1600" dirty="0">
              <a:gradFill>
                <a:gsLst>
                  <a:gs pos="54000">
                    <a:srgbClr val="FFFFFF"/>
                  </a:gs>
                  <a:gs pos="100000">
                    <a:srgbClr val="FFFFFF"/>
                  </a:gs>
                </a:gsLst>
                <a:lin ang="0" scaled="1"/>
              </a:gradFill>
            </a:endParaRPr>
          </a:p>
          <a:p>
            <a:pPr lvl="1">
              <a:spcBef>
                <a:spcPts val="300"/>
              </a:spcBef>
            </a:pPr>
            <a:endParaRPr lang="en-US" sz="1600" dirty="0">
              <a:gradFill>
                <a:gsLst>
                  <a:gs pos="54000">
                    <a:srgbClr val="FFFFFF"/>
                  </a:gs>
                  <a:gs pos="100000">
                    <a:srgbClr val="FFFFFF"/>
                  </a:gs>
                </a:gsLst>
                <a:lin ang="0" scaled="1"/>
              </a:gradFill>
              <a:latin typeface="Segoe UI"/>
            </a:endParaRPr>
          </a:p>
          <a:p>
            <a:pPr lvl="1">
              <a:spcBef>
                <a:spcPts val="300"/>
              </a:spcBef>
            </a:pPr>
            <a:endParaRPr lang="en-US" sz="1600" dirty="0">
              <a:gradFill>
                <a:gsLst>
                  <a:gs pos="54000">
                    <a:srgbClr val="FFFFFF"/>
                  </a:gs>
                  <a:gs pos="100000">
                    <a:srgbClr val="FFFFFF"/>
                  </a:gs>
                </a:gsLst>
                <a:lin ang="0" scaled="1"/>
              </a:gradFill>
              <a:cs typeface="Segoe UI"/>
            </a:endParaRPr>
          </a:p>
          <a:p>
            <a:pPr lvl="1">
              <a:spcBef>
                <a:spcPts val="300"/>
              </a:spcBef>
            </a:pPr>
            <a:endParaRPr lang="en-US" sz="2000" dirty="0">
              <a:gradFill>
                <a:gsLst>
                  <a:gs pos="54000">
                    <a:srgbClr val="FFFFFF"/>
                  </a:gs>
                  <a:gs pos="100000">
                    <a:srgbClr val="FFFFFF"/>
                  </a:gs>
                </a:gsLst>
                <a:lin ang="0" scaled="1"/>
              </a:gradFill>
              <a:cs typeface="Segoe UI"/>
            </a:endParaRPr>
          </a:p>
        </p:txBody>
      </p:sp>
      <p:sp>
        <p:nvSpPr>
          <p:cNvPr id="2" name="Rectangle: Rounded Corners 1">
            <a:extLst>
              <a:ext uri="{FF2B5EF4-FFF2-40B4-BE49-F238E27FC236}">
                <a16:creationId xmlns:a16="http://schemas.microsoft.com/office/drawing/2014/main" id="{510FFE70-8DBC-04CF-7B78-C7BAC710346E}"/>
              </a:ext>
              <a:ext uri="{C183D7F6-B498-43B3-948B-1728B52AA6E4}">
                <adec:decorative xmlns:adec="http://schemas.microsoft.com/office/drawing/2017/decorative" val="1"/>
              </a:ext>
            </a:extLst>
          </p:cNvPr>
          <p:cNvSpPr/>
          <p:nvPr/>
        </p:nvSpPr>
        <p:spPr bwMode="auto">
          <a:xfrm>
            <a:off x="4689702" y="418113"/>
            <a:ext cx="4768447" cy="2373789"/>
          </a:xfrm>
          <a:prstGeom prst="roundRect">
            <a:avLst>
              <a:gd name="adj" fmla="val 1956"/>
            </a:avLst>
          </a:prstGeom>
          <a:solidFill>
            <a:schemeClr val="bg1">
              <a:alpha val="8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Content Placeholder 4">
            <a:extLst>
              <a:ext uri="{FF2B5EF4-FFF2-40B4-BE49-F238E27FC236}">
                <a16:creationId xmlns:a16="http://schemas.microsoft.com/office/drawing/2014/main" id="{FD469607-5D8C-940D-7943-E8A91D6452F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860599" y="547046"/>
            <a:ext cx="4538325" cy="2157782"/>
          </a:xfrm>
          <a:prstGeom prst="rect">
            <a:avLst/>
          </a:prstGeom>
        </p:spPr>
      </p:pic>
    </p:spTree>
    <p:extLst>
      <p:ext uri="{BB962C8B-B14F-4D97-AF65-F5344CB8AC3E}">
        <p14:creationId xmlns:p14="http://schemas.microsoft.com/office/powerpoint/2010/main" val="301642655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73B8-0360-74C7-409F-81952EB49DB5}"/>
              </a:ext>
            </a:extLst>
          </p:cNvPr>
          <p:cNvSpPr>
            <a:spLocks noGrp="1"/>
          </p:cNvSpPr>
          <p:nvPr>
            <p:ph type="title"/>
          </p:nvPr>
        </p:nvSpPr>
        <p:spPr>
          <a:xfrm>
            <a:off x="584200" y="-677108"/>
            <a:ext cx="9144000" cy="677108"/>
          </a:xfrm>
        </p:spPr>
        <p:txBody>
          <a:bodyPr vert="horz" wrap="square" lIns="0" tIns="0" rIns="0" bIns="0" rtlCol="0" anchor="b" anchorCtr="0">
            <a:spAutoFit/>
          </a:bodyPr>
          <a:lstStyle/>
          <a:p>
            <a:r>
              <a:rPr lang="en-US" dirty="0"/>
              <a:t>Microsoft Viva</a:t>
            </a:r>
          </a:p>
        </p:txBody>
      </p:sp>
    </p:spTree>
    <p:extLst>
      <p:ext uri="{BB962C8B-B14F-4D97-AF65-F5344CB8AC3E}">
        <p14:creationId xmlns:p14="http://schemas.microsoft.com/office/powerpoint/2010/main" val="5329728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2876922" y="413993"/>
            <a:ext cx="6426104" cy="759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4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Build effective communities to support business objectives and employee experience</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5"/>
            <a:ext cx="11049000" cy="3990026"/>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28128"/>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Organizational communities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mirror your organization, divisions, departments, and regions</a:t>
            </a:r>
          </a:p>
        </p:txBody>
      </p:sp>
      <p:pic>
        <p:nvPicPr>
          <p:cNvPr id="4" name="Community photo">
            <a:extLst>
              <a:ext uri="{FF2B5EF4-FFF2-40B4-BE49-F238E27FC236}">
                <a16:creationId xmlns:a16="http://schemas.microsoft.com/office/drawing/2014/main" id="{0AB3D8C8-E15F-DF21-D516-123DA2DD515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0265" y="1658681"/>
            <a:ext cx="4692692" cy="3772511"/>
          </a:xfrm>
          <a:prstGeom prst="roundRect">
            <a:avLst>
              <a:gd name="adj" fmla="val 4300"/>
            </a:avLst>
          </a:prstGeom>
          <a:ln w="38100">
            <a:solidFill>
              <a:schemeClr val="bg1"/>
            </a:solidFill>
          </a:ln>
          <a:effectLst>
            <a:outerShdw blurRad="50800" dist="38100" dir="2700000" algn="tl" rotWithShape="0">
              <a:prstClr val="black">
                <a:alpha val="40000"/>
              </a:prstClr>
            </a:outerShdw>
          </a:effectLst>
        </p:spPr>
      </p:pic>
      <p:sp>
        <p:nvSpPr>
          <p:cNvPr id="7" name="Storyline text">
            <a:extLst>
              <a:ext uri="{FF2B5EF4-FFF2-40B4-BE49-F238E27FC236}">
                <a16:creationId xmlns:a16="http://schemas.microsoft.com/office/drawing/2014/main" id="{6B6E1A5A-5F46-12E6-7697-A9CCCF801017}"/>
              </a:ext>
            </a:extLst>
          </p:cNvPr>
          <p:cNvSpPr txBox="1">
            <a:spLocks/>
          </p:cNvSpPr>
          <p:nvPr/>
        </p:nvSpPr>
        <p:spPr>
          <a:xfrm>
            <a:off x="5722535" y="2499454"/>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Support and shared services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teams can inform, engage, and respond to stakeholders across the organization</a:t>
            </a:r>
          </a:p>
        </p:txBody>
      </p:sp>
      <p:sp>
        <p:nvSpPr>
          <p:cNvPr id="8" name="Storyline text">
            <a:extLst>
              <a:ext uri="{FF2B5EF4-FFF2-40B4-BE49-F238E27FC236}">
                <a16:creationId xmlns:a16="http://schemas.microsoft.com/office/drawing/2014/main" id="{D7F8C0D7-0D28-1859-EFA1-EC6990575F7E}"/>
              </a:ext>
            </a:extLst>
          </p:cNvPr>
          <p:cNvSpPr txBox="1">
            <a:spLocks/>
          </p:cNvSpPr>
          <p:nvPr/>
        </p:nvSpPr>
        <p:spPr>
          <a:xfrm>
            <a:off x="5722535" y="3270780"/>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Communities of practice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enable people to ask and find answers, connect with experts, and share best practices</a:t>
            </a:r>
          </a:p>
        </p:txBody>
      </p:sp>
      <p:sp>
        <p:nvSpPr>
          <p:cNvPr id="9" name="Storyline text">
            <a:extLst>
              <a:ext uri="{FF2B5EF4-FFF2-40B4-BE49-F238E27FC236}">
                <a16:creationId xmlns:a16="http://schemas.microsoft.com/office/drawing/2014/main" id="{B6943576-9705-31E4-58FB-F07E0DDCC9D0}"/>
              </a:ext>
            </a:extLst>
          </p:cNvPr>
          <p:cNvSpPr txBox="1">
            <a:spLocks/>
          </p:cNvSpPr>
          <p:nvPr/>
        </p:nvSpPr>
        <p:spPr>
          <a:xfrm>
            <a:off x="5722535" y="4042106"/>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Foster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diversity &amp; inclusion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with communities that bring employees &amp; allies together</a:t>
            </a:r>
          </a:p>
        </p:txBody>
      </p:sp>
      <p:sp>
        <p:nvSpPr>
          <p:cNvPr id="10" name="Storyline text">
            <a:extLst>
              <a:ext uri="{FF2B5EF4-FFF2-40B4-BE49-F238E27FC236}">
                <a16:creationId xmlns:a16="http://schemas.microsoft.com/office/drawing/2014/main" id="{AF5ADC01-FC4B-191E-161F-CF848F2C10A6}"/>
              </a:ext>
            </a:extLst>
          </p:cNvPr>
          <p:cNvSpPr txBox="1">
            <a:spLocks/>
          </p:cNvSpPr>
          <p:nvPr/>
        </p:nvSpPr>
        <p:spPr>
          <a:xfrm>
            <a:off x="5722535" y="4813431"/>
            <a:ext cx="5663624" cy="55399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Employee interest groups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connect employees around shared passions and hobbies</a:t>
            </a:r>
          </a:p>
        </p:txBody>
      </p:sp>
    </p:spTree>
    <p:extLst>
      <p:ext uri="{BB962C8B-B14F-4D97-AF65-F5344CB8AC3E}">
        <p14:creationId xmlns:p14="http://schemas.microsoft.com/office/powerpoint/2010/main" val="2516520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5194396" y="413993"/>
            <a:ext cx="6426104" cy="594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Organizational communities</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4"/>
            <a:ext cx="11049000" cy="4689077"/>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36317"/>
            <a:ext cx="5663624" cy="4370427"/>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Organizational communities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mirror your organization, divisions, departments, workforce (FLW), and locations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Membership is assigned </a:t>
            </a:r>
            <a:r>
              <a:rPr kumimoji="0" lang="en-US" sz="18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using </a:t>
            </a:r>
            <a:r>
              <a:rPr lang="en-US" sz="1800">
                <a:solidFill>
                  <a:schemeClr val="accent1"/>
                </a:solidFill>
              </a:rPr>
              <a:t>dynamic membership rules </a:t>
            </a:r>
            <a:r>
              <a:rPr lang="en-US" sz="1800">
                <a:solidFill>
                  <a:srgbClr val="000000"/>
                </a:solidFill>
                <a:latin typeface="+mn-lt"/>
              </a:rPr>
              <a:t>(</a:t>
            </a:r>
            <a:r>
              <a:rPr lang="en-US" sz="1800" err="1">
                <a:solidFill>
                  <a:srgbClr val="000000"/>
                </a:solidFill>
                <a:latin typeface="+mn-lt"/>
              </a:rPr>
              <a:t>Entra</a:t>
            </a:r>
            <a:r>
              <a:rPr lang="en-US" sz="1800">
                <a:solidFill>
                  <a:srgbClr val="000000"/>
                </a:solidFill>
                <a:latin typeface="+mn-lt"/>
              </a:rPr>
              <a:t> ID),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Group Membership Management</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 or third-party group management tools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Often configured as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private communities</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 to scope reach of communications and support psychological safety</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Start as communications channels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that define an audience for sharing targeted news &amp; information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Evolve into communities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where people share knowledge, join events, and engage with each other</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Community management</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 starts with communications and leadership</a:t>
            </a:r>
          </a:p>
        </p:txBody>
      </p:sp>
      <p:pic>
        <p:nvPicPr>
          <p:cNvPr id="8" name="Picture 7">
            <a:extLst>
              <a:ext uri="{FF2B5EF4-FFF2-40B4-BE49-F238E27FC236}">
                <a16:creationId xmlns:a16="http://schemas.microsoft.com/office/drawing/2014/main" id="{A94BAD94-3036-0B34-E3EC-E866E2B7E2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93" y="1853503"/>
            <a:ext cx="4532748" cy="2688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195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5194396" y="413993"/>
            <a:ext cx="6426104" cy="594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Support and shared services</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4"/>
            <a:ext cx="11049000" cy="4689077"/>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36317"/>
            <a:ext cx="5663624" cy="409342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Support and shared services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teams can inform, engage, and respond to employees across the organization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Service team are members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and team leads are community admins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Configured as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official, public communities</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 to allow anyone in the organization to visit on-demand</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If the service is scoped—regional HR, for example—then configure as private community with assigned members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Consider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muting in feeds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as conversations tend to be very specific to the individuals involved</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Answers in Viva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uses AI to help people find answers to questions, faster</a:t>
            </a:r>
          </a:p>
        </p:txBody>
      </p:sp>
      <p:pic>
        <p:nvPicPr>
          <p:cNvPr id="8" name="Picture 7">
            <a:extLst>
              <a:ext uri="{FF2B5EF4-FFF2-40B4-BE49-F238E27FC236}">
                <a16:creationId xmlns:a16="http://schemas.microsoft.com/office/drawing/2014/main" id="{A94BAD94-3036-0B34-E3EC-E866E2B7E2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068" y="1815737"/>
            <a:ext cx="4640126" cy="30305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0195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5194396" y="413993"/>
            <a:ext cx="6426104" cy="594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Communities of practice</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4"/>
            <a:ext cx="11049000" cy="4689077"/>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36317"/>
            <a:ext cx="5663624" cy="3970318"/>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Communities of practice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enable people to ask and find answers, connect with experts, and share best practices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For authoritative forums, configure as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official</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Public or private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based on the topic and people involved</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Membership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might be assigned for role-based communities, or opt-in for general knowledge sharing</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Managed by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subject matter experts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or designated leads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Answers in Viva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uses AI to help people find answers to questions, faster</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Ask-me-anything events (AMAs)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hosted by experts answer questions and harness knowledge</a:t>
            </a:r>
          </a:p>
        </p:txBody>
      </p:sp>
      <p:pic>
        <p:nvPicPr>
          <p:cNvPr id="9" name="Picture 8">
            <a:extLst>
              <a:ext uri="{FF2B5EF4-FFF2-40B4-BE49-F238E27FC236}">
                <a16:creationId xmlns:a16="http://schemas.microsoft.com/office/drawing/2014/main" id="{A509A4E3-5FC9-DCE1-CBE4-B0B72D7CA4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2550" y="1828726"/>
            <a:ext cx="4568935" cy="2984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4886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C7CA06FE-FC84-D9B3-B335-EC2172C82B1B}"/>
              </a:ext>
            </a:extLst>
          </p:cNvPr>
          <p:cNvSpPr txBox="1">
            <a:spLocks noGrp="1"/>
          </p:cNvSpPr>
          <p:nvPr>
            <p:ph type="title" idx="4294967295"/>
          </p:nvPr>
        </p:nvSpPr>
        <p:spPr>
          <a:xfrm>
            <a:off x="5194396" y="413993"/>
            <a:ext cx="6426104" cy="5941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600" b="0" i="0" u="none" strike="noStrike" kern="1200" cap="none" spc="0" normalizeH="0" baseline="0" noProof="0" dirty="0">
                <a:ln>
                  <a:noFill/>
                </a:ln>
                <a:gradFill>
                  <a:gsLst>
                    <a:gs pos="2917">
                      <a:srgbClr val="00A389"/>
                    </a:gs>
                    <a:gs pos="30000">
                      <a:srgbClr val="00A389"/>
                    </a:gs>
                    <a:gs pos="100000">
                      <a:srgbClr val="0078D4"/>
                    </a:gs>
                  </a:gsLst>
                  <a:lin ang="8100000" scaled="1"/>
                </a:gradFill>
                <a:effectLst/>
                <a:uLnTx/>
                <a:uFillTx/>
                <a:latin typeface="Aptos SemiBold"/>
                <a:ea typeface="+mn-ea"/>
                <a:cs typeface="+mn-cs"/>
              </a:rPr>
              <a:t>Diversity and inclusion</a:t>
            </a:r>
          </a:p>
        </p:txBody>
      </p:sp>
      <p:sp>
        <p:nvSpPr>
          <p:cNvPr id="2" name="Rectangle: Rounded Corners 1">
            <a:extLst>
              <a:ext uri="{FF2B5EF4-FFF2-40B4-BE49-F238E27FC236}">
                <a16:creationId xmlns:a16="http://schemas.microsoft.com/office/drawing/2014/main" id="{BA69A910-C7D9-D157-2C2F-140AB18BB5FD}"/>
              </a:ext>
              <a:ext uri="{C183D7F6-B498-43B3-948B-1728B52AA6E4}">
                <adec:decorative xmlns:adec="http://schemas.microsoft.com/office/drawing/2017/decorative" val="1"/>
              </a:ext>
            </a:extLst>
          </p:cNvPr>
          <p:cNvSpPr/>
          <p:nvPr/>
        </p:nvSpPr>
        <p:spPr bwMode="auto">
          <a:xfrm>
            <a:off x="571500" y="1572574"/>
            <a:ext cx="11049000" cy="4689077"/>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Segoe UI" pitchFamily="34" charset="0"/>
              <a:cs typeface="Segoe UI" pitchFamily="34" charset="0"/>
            </a:endParaRPr>
          </a:p>
        </p:txBody>
      </p:sp>
      <p:sp>
        <p:nvSpPr>
          <p:cNvPr id="3" name="Storyline text">
            <a:extLst>
              <a:ext uri="{FF2B5EF4-FFF2-40B4-BE49-F238E27FC236}">
                <a16:creationId xmlns:a16="http://schemas.microsoft.com/office/drawing/2014/main" id="{2B978EBC-444F-05BA-1709-70412E496BE5}"/>
              </a:ext>
            </a:extLst>
          </p:cNvPr>
          <p:cNvSpPr txBox="1">
            <a:spLocks/>
          </p:cNvSpPr>
          <p:nvPr/>
        </p:nvSpPr>
        <p:spPr>
          <a:xfrm>
            <a:off x="5722535" y="1736317"/>
            <a:ext cx="5663624" cy="4124206"/>
          </a:xfrm>
          <a:prstGeom prst="rect">
            <a:avLst/>
          </a:prstGeom>
        </p:spPr>
        <p:txBody>
          <a:bodyPr vert="horz" wrap="square" lIns="0" tIns="0" rIns="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Foster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diversity &amp; inclusion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with communities that bring employees &amp; allies together</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Configure organizationally-sanctioned ERGs as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official</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Public or private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based on the topic and people involved</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Membership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is opt-in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Managed by </a:t>
            </a: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community leaders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Live events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bring community members together to share experience and foster a sense of belonging</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Ask-me-anything events (AMAs)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hosted by community leads create a safe space to ask and answer questions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63BE"/>
                </a:solidFill>
                <a:effectLst/>
                <a:uLnTx/>
                <a:uFillTx/>
                <a:latin typeface="Aptos SemiBold"/>
                <a:ea typeface="+mn-ea"/>
                <a:cs typeface="Segoe UI" panose="020B0502040204020203" pitchFamily="34" charset="0"/>
              </a:rPr>
              <a:t>Social campaigns </a:t>
            </a:r>
            <a:r>
              <a:rPr kumimoji="0" lang="en-US" sz="18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drive awareness and participation</a:t>
            </a:r>
          </a:p>
        </p:txBody>
      </p:sp>
      <p:pic>
        <p:nvPicPr>
          <p:cNvPr id="8" name="Picture 7">
            <a:extLst>
              <a:ext uri="{FF2B5EF4-FFF2-40B4-BE49-F238E27FC236}">
                <a16:creationId xmlns:a16="http://schemas.microsoft.com/office/drawing/2014/main" id="{A94BAD94-3036-0B34-E3EC-E866E2B7E2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2559" y="1736317"/>
            <a:ext cx="4472806" cy="2669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092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Viva Engage">
  <a:themeElements>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a:spAutoFit/>
      </a:bodyPr>
      <a:lstStyle>
        <a:defPPr algn="l">
          <a:defRPr sz="1800" dirty="0"/>
        </a:defPPr>
      </a:lstStyle>
    </a:txDef>
  </a:objectDefaults>
  <a:extraClrSchemeLst/>
  <a:extLst>
    <a:ext uri="{05A4C25C-085E-4340-85A3-A5531E510DB2}">
      <thm15:themeFamily xmlns:thm15="http://schemas.microsoft.com/office/thememl/2012/main" name="Template - Work in Progress.pptx" id="{F9043E17-CA5A-45C0-9077-22DB82698BF2}" vid="{F6844122-A805-4743-B30C-3B98805CDB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0.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1.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6.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7.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8.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9.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0.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1.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6.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7.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8.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9.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4718</Words>
  <Application>Microsoft Office PowerPoint</Application>
  <PresentationFormat>Widescreen</PresentationFormat>
  <Paragraphs>637</Paragraphs>
  <Slides>41</Slides>
  <Notes>38</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1_Viva Engage</vt:lpstr>
      <vt:lpstr>Build communities in Viva Engage  Connect employees and accelerate knowledge sharing</vt:lpstr>
      <vt:lpstr>Table of contents</vt:lpstr>
      <vt:lpstr>Types of communities</vt:lpstr>
      <vt:lpstr>Viva Engage</vt:lpstr>
      <vt:lpstr>Build effective communities to support business objectives and employee experience</vt:lpstr>
      <vt:lpstr>Organizational communities</vt:lpstr>
      <vt:lpstr>Support and shared services</vt:lpstr>
      <vt:lpstr>Communities of practice</vt:lpstr>
      <vt:lpstr>Diversity and inclusion</vt:lpstr>
      <vt:lpstr>Employee interest groups</vt:lpstr>
      <vt:lpstr>Build effective communities to support business objectives and employee experience </vt:lpstr>
      <vt:lpstr>Core digital communications channel</vt:lpstr>
      <vt:lpstr>Types of communities </vt:lpstr>
      <vt:lpstr>Getting started</vt:lpstr>
      <vt:lpstr>Bring intention to your community</vt:lpstr>
      <vt:lpstr>Using Engage to support M365 Copilot adoption</vt:lpstr>
      <vt:lpstr>Community setup checklist</vt:lpstr>
      <vt:lpstr>Building the team to manage the community</vt:lpstr>
      <vt:lpstr>Map out your engagement plan</vt:lpstr>
      <vt:lpstr>New customizable community settings</vt:lpstr>
      <vt:lpstr>Driving engagement</vt:lpstr>
      <vt:lpstr>Community manager secrets</vt:lpstr>
      <vt:lpstr>Conversations that support employees</vt:lpstr>
      <vt:lpstr>Copilot for Viva Engage inspires you to contribute</vt:lpstr>
      <vt:lpstr>Craft your message with Copilot</vt:lpstr>
      <vt:lpstr>Refine pieces of your message</vt:lpstr>
      <vt:lpstr>Community focused campaigns </vt:lpstr>
      <vt:lpstr>Pin multiple conversations </vt:lpstr>
      <vt:lpstr>New community insights</vt:lpstr>
      <vt:lpstr>Building knowledge</vt:lpstr>
      <vt:lpstr>Building knowledge in communities </vt:lpstr>
      <vt:lpstr>Get faster answers to questions</vt:lpstr>
      <vt:lpstr>Copilot in Viva Engage helps you create engagement </vt:lpstr>
      <vt:lpstr>Intelligent Importer simplifies seeding Q&amp;A in your community </vt:lpstr>
      <vt:lpstr>Intelligent importer</vt:lpstr>
      <vt:lpstr>What is the impact of employee's questions getting answered in Viva Engage?</vt:lpstr>
      <vt:lpstr>Accessing knowledge in the flow of work </vt:lpstr>
      <vt:lpstr>Answers as a content source for M365 Copilot</vt:lpstr>
      <vt:lpstr>Asking questions from M365 Copilot</vt:lpstr>
      <vt:lpstr>Learn more</vt:lpstr>
      <vt:lpstr>Microsoft Viva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communities in Viva Engage  Connect employees and accelerate knowledge sharing</dc:title>
  <dc:creator/>
  <cp:revision>2</cp:revision>
  <dcterms:created xsi:type="dcterms:W3CDTF">2024-07-22T00:22:06Z</dcterms:created>
  <dcterms:modified xsi:type="dcterms:W3CDTF">2024-07-30T22:48:50Z</dcterms:modified>
</cp:coreProperties>
</file>