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4"/>
  </p:sldMasterIdLst>
  <p:notesMasterIdLst>
    <p:notesMasterId r:id="rId37"/>
  </p:notesMasterIdLst>
  <p:sldIdLst>
    <p:sldId id="256" r:id="rId5"/>
    <p:sldId id="2147478885" r:id="rId6"/>
    <p:sldId id="259" r:id="rId7"/>
    <p:sldId id="257" r:id="rId8"/>
    <p:sldId id="2147478887" r:id="rId9"/>
    <p:sldId id="260" r:id="rId10"/>
    <p:sldId id="2147478959" r:id="rId11"/>
    <p:sldId id="2147478962" r:id="rId12"/>
    <p:sldId id="261" r:id="rId13"/>
    <p:sldId id="262" r:id="rId14"/>
    <p:sldId id="264" r:id="rId15"/>
    <p:sldId id="263" r:id="rId16"/>
    <p:sldId id="265" r:id="rId17"/>
    <p:sldId id="266" r:id="rId18"/>
    <p:sldId id="267" r:id="rId19"/>
    <p:sldId id="268" r:id="rId20"/>
    <p:sldId id="2147478955" r:id="rId21"/>
    <p:sldId id="2147478956" r:id="rId22"/>
    <p:sldId id="2147478957" r:id="rId23"/>
    <p:sldId id="2147478958" r:id="rId24"/>
    <p:sldId id="2147478961" r:id="rId25"/>
    <p:sldId id="2147478970" r:id="rId26"/>
    <p:sldId id="269" r:id="rId27"/>
    <p:sldId id="271" r:id="rId28"/>
    <p:sldId id="275" r:id="rId29"/>
    <p:sldId id="272" r:id="rId30"/>
    <p:sldId id="2147478967" r:id="rId31"/>
    <p:sldId id="276" r:id="rId32"/>
    <p:sldId id="2147478968" r:id="rId33"/>
    <p:sldId id="270" r:id="rId34"/>
    <p:sldId id="2147478969" r:id="rId35"/>
    <p:sldId id="2147478971"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Segoe UI" panose="020B0502040204020203" pitchFamily="34" charset="0"/>
      <p:regular r:id="rId44"/>
      <p:bold r:id="rId45"/>
      <p:italic r:id="rId46"/>
      <p:boldItalic r:id="rId47"/>
    </p:embeddedFont>
    <p:embeddedFont>
      <p:font typeface="Segoe UI Semibold" panose="020B0702040204020203" pitchFamily="34" charset="0"/>
      <p:bold r:id="rId48"/>
      <p:boldItalic r:id="rId49"/>
    </p:embeddedFont>
    <p:embeddedFont>
      <p:font typeface="Segoe UI Semilight" panose="020B0402040204020203" pitchFamily="34" charset="0"/>
      <p:regular r:id="rId50"/>
      <p: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of Campaigns" id="{63F6323A-67E1-4267-AFAA-BAEBFEEFAF75}">
          <p14:sldIdLst>
            <p14:sldId id="256"/>
            <p14:sldId id="2147478885"/>
            <p14:sldId id="259"/>
            <p14:sldId id="257"/>
            <p14:sldId id="2147478887"/>
            <p14:sldId id="260"/>
            <p14:sldId id="2147478959"/>
            <p14:sldId id="2147478962"/>
          </p14:sldIdLst>
        </p14:section>
        <p14:section name="Prepare" id="{F35942C6-EEA8-4C0E-9C1A-BCBDE59EA9AE}">
          <p14:sldIdLst>
            <p14:sldId id="261"/>
            <p14:sldId id="262"/>
            <p14:sldId id="264"/>
            <p14:sldId id="263"/>
            <p14:sldId id="265"/>
            <p14:sldId id="266"/>
            <p14:sldId id="267"/>
          </p14:sldIdLst>
        </p14:section>
        <p14:section name="Execute" id="{20A9B8B7-050E-4FE4-9B09-E888293032B9}">
          <p14:sldIdLst>
            <p14:sldId id="268"/>
            <p14:sldId id="2147478955"/>
            <p14:sldId id="2147478956"/>
            <p14:sldId id="2147478957"/>
            <p14:sldId id="2147478958"/>
            <p14:sldId id="2147478961"/>
            <p14:sldId id="2147478970"/>
            <p14:sldId id="269"/>
          </p14:sldIdLst>
        </p14:section>
        <p14:section name="Measure" id="{F2A681E5-B04D-4B04-892D-DD2714E771EB}">
          <p14:sldIdLst>
            <p14:sldId id="271"/>
            <p14:sldId id="275"/>
            <p14:sldId id="272"/>
            <p14:sldId id="2147478967"/>
            <p14:sldId id="276"/>
            <p14:sldId id="2147478968"/>
            <p14:sldId id="270"/>
            <p14:sldId id="2147478969"/>
            <p14:sldId id="214747897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18F3CC-7F40-A892-718B-1A7A603CC86A}" v="1295" dt="2023-02-06T15:19:00.984"/>
    <p1510:client id="{F6617801-75BE-47FC-8CDC-1C5F915858C0}" v="4151" dt="2023-02-06T15:19:53.7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2.fntdata"/><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48A69B-E1BA-4089-8D7A-93044CC66480}" type="datetimeFigureOut">
              <a:rPr lang="en-US" smtClean="0"/>
              <a:t>3/27/2023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39D2F3-9E4E-49EE-A306-079E23FE942B}" type="slidenum">
              <a:rPr lang="en-US" smtClean="0"/>
              <a:t>‹#›</a:t>
            </a:fld>
            <a:endParaRPr lang="en-US"/>
          </a:p>
        </p:txBody>
      </p:sp>
    </p:spTree>
    <p:extLst>
      <p:ext uri="{BB962C8B-B14F-4D97-AF65-F5344CB8AC3E}">
        <p14:creationId xmlns:p14="http://schemas.microsoft.com/office/powerpoint/2010/main" val="73737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solidFill>
                  <a:schemeClr val="accent4"/>
                </a:solidFill>
                <a:latin typeface="+mj-lt"/>
              </a:rPr>
              <a:t>Leaders can also create campaigns to drive important initiatives that support business goals and objectives. These campaigns include a visual Goal Tracker to highlight progress and showcase key sponsors and contributors.</a:t>
            </a:r>
            <a:endParaRPr lang="en-US" dirty="0"/>
          </a:p>
        </p:txBody>
      </p:sp>
      <p:sp>
        <p:nvSpPr>
          <p:cNvPr id="4" name="Slide Number Placeholder 3"/>
          <p:cNvSpPr>
            <a:spLocks noGrp="1"/>
          </p:cNvSpPr>
          <p:nvPr>
            <p:ph type="sldNum" sz="quarter" idx="5"/>
          </p:nvPr>
        </p:nvSpPr>
        <p:spPr/>
        <p:txBody>
          <a:bodyPr/>
          <a:lstStyle/>
          <a:p>
            <a:fld id="{E705AA8D-61A2-40CE-9E0D-4F54A95B4E55}" type="slidenum">
              <a:rPr lang="en-US" smtClean="0"/>
              <a:pPr/>
              <a:t>2</a:t>
            </a:fld>
            <a:endParaRPr lang="en-US"/>
          </a:p>
        </p:txBody>
      </p:sp>
    </p:spTree>
    <p:extLst>
      <p:ext uri="{BB962C8B-B14F-4D97-AF65-F5344CB8AC3E}">
        <p14:creationId xmlns:p14="http://schemas.microsoft.com/office/powerpoint/2010/main" val="26264706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29.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34.jpeg"/><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34.jpeg"/><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585789"/>
            <a:ext cx="6283325" cy="5683250"/>
          </a:xfrm>
          <a:blipFill dpi="0" rotWithShape="1">
            <a:blip r:embed="rId5"/>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3321348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497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66750" indent="-152400">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85800" indent="-136525">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83752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14178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9990334F-64A4-97A6-3FCA-1FCAEE0A68CC}"/>
              </a:ext>
            </a:extLst>
          </p:cNvPr>
          <p:cNvSpPr>
            <a:spLocks noGrp="1"/>
          </p:cNvSpPr>
          <p:nvPr>
            <p:ph type="body" sz="quarter" idx="20"/>
          </p:nvPr>
        </p:nvSpPr>
        <p:spPr>
          <a:xfrm>
            <a:off x="585217"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6" name="Text Placeholder 5">
            <a:extLst>
              <a:ext uri="{FF2B5EF4-FFF2-40B4-BE49-F238E27FC236}">
                <a16:creationId xmlns:a16="http://schemas.microsoft.com/office/drawing/2014/main" id="{56B23FC0-F06F-3CFF-2466-B04AA6D8F046}"/>
              </a:ext>
            </a:extLst>
          </p:cNvPr>
          <p:cNvSpPr>
            <a:spLocks noGrp="1"/>
          </p:cNvSpPr>
          <p:nvPr>
            <p:ph type="body" sz="quarter" idx="21"/>
          </p:nvPr>
        </p:nvSpPr>
        <p:spPr>
          <a:xfrm>
            <a:off x="4463796"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8" name="Text Placeholder 7">
            <a:extLst>
              <a:ext uri="{FF2B5EF4-FFF2-40B4-BE49-F238E27FC236}">
                <a16:creationId xmlns:a16="http://schemas.microsoft.com/office/drawing/2014/main" id="{E92F2B7C-E744-4E83-C681-FFA2C221F7F6}"/>
              </a:ext>
            </a:extLst>
          </p:cNvPr>
          <p:cNvSpPr>
            <a:spLocks noGrp="1"/>
          </p:cNvSpPr>
          <p:nvPr>
            <p:ph type="body" sz="quarter" idx="22"/>
          </p:nvPr>
        </p:nvSpPr>
        <p:spPr>
          <a:xfrm>
            <a:off x="8335963" y="1438275"/>
            <a:ext cx="3273425"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1017092819"/>
      </p:ext>
    </p:extLst>
  </p:cSld>
  <p:clrMapOvr>
    <a:masterClrMapping/>
  </p:clrMapOvr>
  <p:transition>
    <p:fade/>
  </p:transition>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65506004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753670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5007873"/>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6050905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716155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vert="horz" wrap="square" lIns="0" tIns="0" rIns="0" bIns="0" rtlCol="0" anchor="b" anchorCtr="0">
            <a:spAutoFit/>
          </a:bodyPr>
          <a:lstStyle>
            <a:lvl1pPr>
              <a:defRPr lang="en-US" sz="4400" dirty="0">
                <a:gradFill>
                  <a:gsLst>
                    <a:gs pos="90000">
                      <a:srgbClr val="FFEF86"/>
                    </a:gs>
                    <a:gs pos="10000">
                      <a:srgbClr val="D92ED0"/>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C9042A0B-1457-9C08-A492-776F4426AA6F}"/>
              </a:ext>
            </a:extLst>
          </p:cNvPr>
          <p:cNvSpPr>
            <a:spLocks noGrp="1"/>
          </p:cNvSpPr>
          <p:nvPr>
            <p:ph type="body" sz="quarter" idx="13" hasCustomPrompt="1"/>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9071765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with photo 2">
    <p:bg>
      <p:bgPr>
        <a:solidFill>
          <a:srgbClr val="F4F3F5"/>
        </a:solid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36388593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E7CCA0E9-2D89-A4F7-A8A2-D49D3FB68390}"/>
              </a:ext>
            </a:extLst>
          </p:cNvPr>
          <p:cNvSpPr>
            <a:spLocks noGrp="1"/>
          </p:cNvSpPr>
          <p:nvPr>
            <p:ph type="body" sz="quarter" idx="13"/>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8493088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5384649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36151847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1023624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6937870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598" y="2941391"/>
            <a:ext cx="9356441" cy="609398"/>
          </a:xfrm>
          <a:noFill/>
        </p:spPr>
        <p:txBody>
          <a:bodyPr wrap="square" lIns="0" tIns="0" rIns="0" bIns="0" anchor="b" anchorCtr="0">
            <a:spAutoFit/>
          </a:bodyPr>
          <a:lstStyle>
            <a:lvl1pPr marL="155448" indent="-155448"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43496058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3" y="2941391"/>
            <a:ext cx="6917075" cy="609398"/>
          </a:xfrm>
          <a:noFill/>
        </p:spPr>
        <p:txBody>
          <a:bodyPr vert="horz" wrap="square" lIns="0" tIns="0" rIns="0" bIns="0" rtlCol="0" anchor="b" anchorCtr="0">
            <a:spAutoFit/>
          </a:bodyPr>
          <a:lstStyle>
            <a:lvl1pPr marL="173736" indent="-173736">
              <a:defRPr lang="en-US" sz="4400" dirty="0">
                <a:latin typeface="Segoe UI Semilight" panose="020B0402040204020203" pitchFamily="34" charset="0"/>
                <a:cs typeface="Segoe UI Semilight" panose="020B0402040204020203" pitchFamily="34" charset="0"/>
              </a:defRPr>
            </a:lvl1pPr>
          </a:lstStyle>
          <a:p>
            <a:pPr marL="155448" lvl="0" indent="-155448">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0" y="1643865"/>
            <a:ext cx="3741057" cy="3570270"/>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6" y="3962400"/>
            <a:ext cx="6699932"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6" y="4261494"/>
            <a:ext cx="6699932"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288805604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1909">
          <p15:clr>
            <a:srgbClr val="FBAE40"/>
          </p15:clr>
        </p15:guide>
        <p15:guide id="3" orient="horz" pos="250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153600"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0" y="2025650"/>
            <a:ext cx="4152900"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F80F494-7A48-2460-9280-FA838B6BB860}"/>
              </a:ext>
            </a:extLst>
          </p:cNvPr>
          <p:cNvSpPr>
            <a:spLocks noGrp="1"/>
          </p:cNvSpPr>
          <p:nvPr>
            <p:ph type="pic" sz="quarter" idx="11" hasCustomPrompt="1"/>
          </p:nvPr>
        </p:nvSpPr>
        <p:spPr>
          <a:xfrm>
            <a:off x="5591174" y="1681165"/>
            <a:ext cx="6601968" cy="3713607"/>
          </a:xfrm>
          <a:prstGeom prst="roundRect">
            <a:avLst>
              <a:gd name="adj" fmla="val 3942"/>
            </a:avLst>
          </a:prstGeom>
          <a:blipFill>
            <a:blip r:embed="rId3"/>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367563670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pos="2987">
          <p15:clr>
            <a:srgbClr val="FBAE40"/>
          </p15:clr>
        </p15:guide>
        <p15:guide id="4" orient="horz" pos="1276">
          <p15:clr>
            <a:srgbClr val="FBAE40"/>
          </p15:clr>
        </p15:guide>
        <p15:guide id="5" orient="horz" pos="90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926712"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199" y="2025650"/>
            <a:ext cx="4930775"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543802" y="843604"/>
            <a:ext cx="2383621" cy="5166360"/>
          </a:xfrm>
          <a:prstGeom prst="roundRect">
            <a:avLst>
              <a:gd name="adj" fmla="val 3755"/>
            </a:avLst>
          </a:prstGeom>
          <a:blipFill>
            <a:blip r:embed="rId3"/>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935851276"/>
      </p:ext>
    </p:extLst>
  </p:cSld>
  <p:clrMapOvr>
    <a:masterClrMapping/>
  </p:clrMapOvr>
  <p:transition>
    <p:fade/>
  </p:transition>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8623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22135751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7459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861774"/>
          </a:xfrm>
        </p:spPr>
        <p:txBody>
          <a:bodyPr/>
          <a:lstStyle>
            <a:lvl1pPr marL="0" indent="0">
              <a:buNone/>
              <a:defRPr sz="28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2205010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38520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6728559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736274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5761368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829838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8309466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2778979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030435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13912372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697504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5782623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059322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1214588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8186626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282649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1739094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6162767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6396701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92435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3" y="3124301"/>
            <a:ext cx="2372425" cy="609398"/>
          </a:xfrm>
          <a:noFill/>
        </p:spPr>
        <p:txBody>
          <a:bodyPr vert="horz" wrap="square" lIns="0" tIns="0" rIns="0" bIns="0" rtlCol="0" anchor="ctr" anchorCtr="0">
            <a:spAutoFit/>
          </a:bodyPr>
          <a:lstStyle>
            <a:lvl1pPr>
              <a:defRPr lang="en-US" sz="4400" dirty="0">
                <a:gradFill>
                  <a:gsLst>
                    <a:gs pos="90000">
                      <a:srgbClr val="FFEF86"/>
                    </a:gs>
                    <a:gs pos="10000">
                      <a:srgbClr val="E535E5"/>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3" y="2622626"/>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2244276"/>
      </p:ext>
    </p:extLst>
  </p:cSld>
  <p:clrMapOvr>
    <a:masterClrMapping/>
  </p:clrMapOvr>
  <p:transition>
    <p:fade/>
  </p:transition>
  <p:extLst>
    <p:ext uri="{DCECCB84-F9BA-43D5-87BE-67443E8EF086}">
      <p15:sldGuideLst xmlns:p15="http://schemas.microsoft.com/office/powerpoint/2012/main">
        <p15:guide id="1" pos="2239">
          <p15:clr>
            <a:srgbClr val="FBAE40"/>
          </p15:clr>
        </p15:guide>
        <p15:guide id="2" pos="1865">
          <p15:clr>
            <a:srgbClr val="FBAE40"/>
          </p15:clr>
        </p15:guide>
        <p15:guide id="3" pos="261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417803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0593146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42571292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16093660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16557785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78767071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1443435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0" y="2873681"/>
            <a:ext cx="9144000" cy="677108"/>
          </a:xfrm>
        </p:spPr>
        <p:txBody>
          <a:bodyPr anchor="b" anchorCtr="0"/>
          <a:lstStyle>
            <a:lvl1pPr>
              <a:defRPr sz="440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19856946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3681"/>
            <a:ext cx="4167887" cy="677108"/>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9472599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52273187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82750733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Featur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71499" y="457200"/>
            <a:ext cx="3695701"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71500" y="3127379"/>
            <a:ext cx="3695700"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
        <p:nvSpPr>
          <p:cNvPr id="3" name="Picture Placeholder 2">
            <a:extLst>
              <a:ext uri="{FF2B5EF4-FFF2-40B4-BE49-F238E27FC236}">
                <a16:creationId xmlns:a16="http://schemas.microsoft.com/office/drawing/2014/main" id="{4067C7C5-F2AA-4FC9-BA35-9771C1BF716F}"/>
              </a:ext>
            </a:extLst>
          </p:cNvPr>
          <p:cNvSpPr>
            <a:spLocks noGrp="1"/>
          </p:cNvSpPr>
          <p:nvPr>
            <p:ph type="pic" sz="quarter" idx="11"/>
          </p:nvPr>
        </p:nvSpPr>
        <p:spPr>
          <a:xfrm>
            <a:off x="4739951" y="1"/>
            <a:ext cx="7452049" cy="6858000"/>
          </a:xfrm>
        </p:spPr>
        <p:txBody>
          <a:bodyPr/>
          <a:lstStyle/>
          <a:p>
            <a:r>
              <a:rPr lang="en-US"/>
              <a:t>Click icon to add picture</a:t>
            </a:r>
          </a:p>
        </p:txBody>
      </p:sp>
    </p:spTree>
    <p:extLst>
      <p:ext uri="{BB962C8B-B14F-4D97-AF65-F5344CB8AC3E}">
        <p14:creationId xmlns:p14="http://schemas.microsoft.com/office/powerpoint/2010/main" val="11692990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872">
          <p15:clr>
            <a:srgbClr val="C35EA4"/>
          </p15:clr>
        </p15:guide>
        <p15:guide id="4" orient="horz" pos="1464">
          <p15:clr>
            <a:srgbClr val="C35EA4"/>
          </p15:clr>
        </p15:guide>
        <p15:guide id="5" pos="2688">
          <p15:clr>
            <a:srgbClr val="C35EA4"/>
          </p15:clr>
        </p15:guide>
        <p15:guide id="6" pos="5280">
          <p15:clr>
            <a:srgbClr val="FBAE40"/>
          </p15:clr>
        </p15:guide>
        <p15:guide id="7" orient="horz" pos="2160">
          <p15:clr>
            <a:srgbClr val="C35E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84273-506A-25B2-CFD1-F040A84423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8A16BB-75F2-8B45-8647-3170CC5058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0EAE12-91B7-75E2-0522-96F418180B0B}"/>
              </a:ext>
            </a:extLst>
          </p:cNvPr>
          <p:cNvSpPr>
            <a:spLocks noGrp="1"/>
          </p:cNvSpPr>
          <p:nvPr>
            <p:ph type="dt" sz="half" idx="10"/>
          </p:nvPr>
        </p:nvSpPr>
        <p:spPr/>
        <p:txBody>
          <a:bodyPr/>
          <a:lstStyle/>
          <a:p>
            <a:fld id="{AFB354AD-B2AE-42E4-A404-C13401FDD8AB}" type="datetimeFigureOut">
              <a:rPr lang="en-US" smtClean="0"/>
              <a:t>3/27/2023</a:t>
            </a:fld>
            <a:endParaRPr lang="en-US"/>
          </a:p>
        </p:txBody>
      </p:sp>
      <p:sp>
        <p:nvSpPr>
          <p:cNvPr id="5" name="Footer Placeholder 4">
            <a:extLst>
              <a:ext uri="{FF2B5EF4-FFF2-40B4-BE49-F238E27FC236}">
                <a16:creationId xmlns:a16="http://schemas.microsoft.com/office/drawing/2014/main" id="{D2690C7A-A3B1-95B0-7F76-7C990CF7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9E38D-705F-8869-3895-64A7FE635757}"/>
              </a:ext>
            </a:extLst>
          </p:cNvPr>
          <p:cNvSpPr>
            <a:spLocks noGrp="1"/>
          </p:cNvSpPr>
          <p:nvPr>
            <p:ph type="sldNum" sz="quarter" idx="12"/>
          </p:nvPr>
        </p:nvSpPr>
        <p:spPr/>
        <p:txBody>
          <a:bodyPr/>
          <a:lstStyle/>
          <a:p>
            <a:fld id="{426E2E39-172B-4977-B9F3-F6AC6ACF9F21}" type="slidenum">
              <a:rPr lang="en-US" smtClean="0"/>
              <a:t>‹#›</a:t>
            </a:fld>
            <a:endParaRPr lang="en-US"/>
          </a:p>
        </p:txBody>
      </p:sp>
    </p:spTree>
    <p:extLst>
      <p:ext uri="{BB962C8B-B14F-4D97-AF65-F5344CB8AC3E}">
        <p14:creationId xmlns:p14="http://schemas.microsoft.com/office/powerpoint/2010/main" val="42640229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26412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1241502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C306B-203D-6D18-8C42-339B53063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39BD7C-98DB-6C1D-8C56-FA9F665FE936}"/>
              </a:ext>
            </a:extLst>
          </p:cNvPr>
          <p:cNvSpPr>
            <a:spLocks noGrp="1"/>
          </p:cNvSpPr>
          <p:nvPr>
            <p:ph idx="1"/>
          </p:nvPr>
        </p:nvSpPr>
        <p:spPr>
          <a:xfrm>
            <a:off x="838200" y="1825625"/>
            <a:ext cx="10515600" cy="3771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123DA1D8-0344-7B3F-4B70-E315197C2894}"/>
              </a:ext>
            </a:extLst>
          </p:cNvPr>
          <p:cNvPicPr>
            <a:picLocks noChangeAspect="1"/>
          </p:cNvPicPr>
          <p:nvPr userDrawn="1"/>
        </p:nvPicPr>
        <p:blipFill rotWithShape="1">
          <a:blip r:embed="rId2"/>
          <a:srcRect t="73334" b="11313"/>
          <a:stretch/>
        </p:blipFill>
        <p:spPr>
          <a:xfrm>
            <a:off x="0" y="5805055"/>
            <a:ext cx="12192000" cy="1052945"/>
          </a:xfrm>
          <a:prstGeom prst="rect">
            <a:avLst/>
          </a:prstGeom>
        </p:spPr>
      </p:pic>
      <p:pic>
        <p:nvPicPr>
          <p:cNvPr id="9" name="Picture 8">
            <a:extLst>
              <a:ext uri="{FF2B5EF4-FFF2-40B4-BE49-F238E27FC236}">
                <a16:creationId xmlns:a16="http://schemas.microsoft.com/office/drawing/2014/main" id="{FB001DA6-D63F-10BC-62EC-B2FE102324AF}"/>
              </a:ext>
            </a:extLst>
          </p:cNvPr>
          <p:cNvPicPr>
            <a:picLocks noChangeAspect="1"/>
          </p:cNvPicPr>
          <p:nvPr userDrawn="1"/>
        </p:nvPicPr>
        <p:blipFill>
          <a:blip r:embed="rId3"/>
          <a:stretch>
            <a:fillRect/>
          </a:stretch>
        </p:blipFill>
        <p:spPr>
          <a:xfrm>
            <a:off x="356754" y="6182014"/>
            <a:ext cx="1438841" cy="310861"/>
          </a:xfrm>
          <a:prstGeom prst="rect">
            <a:avLst/>
          </a:prstGeom>
        </p:spPr>
      </p:pic>
    </p:spTree>
    <p:extLst>
      <p:ext uri="{BB962C8B-B14F-4D97-AF65-F5344CB8AC3E}">
        <p14:creationId xmlns:p14="http://schemas.microsoft.com/office/powerpoint/2010/main" val="4290755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9267834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02310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710925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5621227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68" r:id="rId62"/>
    <p:sldLayoutId id="2147483769" r:id="rId63"/>
    <p:sldLayoutId id="2147483770" r:id="rId64"/>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aka.ms/liveevents" TargetMode="Externa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https://learn.microsoft.com/en-us/viva/engage/overview" TargetMode="Externa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D4A784-E8F5-839E-53CB-B5142140BE3F}"/>
              </a:ext>
            </a:extLst>
          </p:cNvPr>
          <p:cNvSpPr>
            <a:spLocks noGrp="1"/>
          </p:cNvSpPr>
          <p:nvPr>
            <p:ph type="title"/>
          </p:nvPr>
        </p:nvSpPr>
        <p:spPr>
          <a:xfrm>
            <a:off x="588263" y="2196572"/>
            <a:ext cx="4167887" cy="1354217"/>
          </a:xfrm>
        </p:spPr>
        <p:txBody>
          <a:bodyPr/>
          <a:lstStyle/>
          <a:p>
            <a:r>
              <a:rPr lang="en-US"/>
              <a:t>Social campaigns with Viva Engage</a:t>
            </a:r>
          </a:p>
        </p:txBody>
      </p:sp>
      <p:sp>
        <p:nvSpPr>
          <p:cNvPr id="5" name="Text Placeholder 4">
            <a:extLst>
              <a:ext uri="{FF2B5EF4-FFF2-40B4-BE49-F238E27FC236}">
                <a16:creationId xmlns:a16="http://schemas.microsoft.com/office/drawing/2014/main" id="{51231A2D-8693-5E4F-FBB7-A1182A962164}"/>
              </a:ext>
            </a:extLst>
          </p:cNvPr>
          <p:cNvSpPr>
            <a:spLocks noGrp="1"/>
          </p:cNvSpPr>
          <p:nvPr>
            <p:ph type="body" sz="quarter" idx="12"/>
          </p:nvPr>
        </p:nvSpPr>
        <p:spPr/>
        <p:txBody>
          <a:bodyPr/>
          <a:lstStyle/>
          <a:p>
            <a:r>
              <a:rPr lang="en-US"/>
              <a:t>A step-by-step playbook</a:t>
            </a:r>
          </a:p>
        </p:txBody>
      </p:sp>
      <p:sp>
        <p:nvSpPr>
          <p:cNvPr id="6" name="Text Placeholder 5">
            <a:extLst>
              <a:ext uri="{FF2B5EF4-FFF2-40B4-BE49-F238E27FC236}">
                <a16:creationId xmlns:a16="http://schemas.microsoft.com/office/drawing/2014/main" id="{830E74A0-163E-C3D9-41E2-C5A4DB2F4F12}"/>
              </a:ext>
            </a:extLst>
          </p:cNvPr>
          <p:cNvSpPr>
            <a:spLocks noGrp="1"/>
          </p:cNvSpPr>
          <p:nvPr>
            <p:ph type="body" sz="quarter" idx="13"/>
          </p:nvPr>
        </p:nvSpPr>
        <p:spPr>
          <a:xfrm>
            <a:off x="582042" y="4873891"/>
            <a:ext cx="4162425" cy="246221"/>
          </a:xfrm>
        </p:spPr>
        <p:txBody>
          <a:bodyPr/>
          <a:lstStyle/>
          <a:p>
            <a:r>
              <a:rPr lang="en-US"/>
              <a:t>Updated January 2023</a:t>
            </a:r>
          </a:p>
        </p:txBody>
      </p:sp>
    </p:spTree>
    <p:extLst>
      <p:ext uri="{BB962C8B-B14F-4D97-AF65-F5344CB8AC3E}">
        <p14:creationId xmlns:p14="http://schemas.microsoft.com/office/powerpoint/2010/main" val="375688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426DFA-1453-F45B-DDCA-62C5DE048328}"/>
              </a:ext>
            </a:extLst>
          </p:cNvPr>
          <p:cNvSpPr>
            <a:spLocks noGrp="1"/>
          </p:cNvSpPr>
          <p:nvPr>
            <p:ph type="title"/>
          </p:nvPr>
        </p:nvSpPr>
        <p:spPr>
          <a:xfrm>
            <a:off x="588263" y="457200"/>
            <a:ext cx="11018520" cy="553998"/>
          </a:xfrm>
        </p:spPr>
        <p:txBody>
          <a:bodyPr wrap="square" anchor="t">
            <a:normAutofit/>
          </a:bodyPr>
          <a:lstStyle/>
          <a:p>
            <a:r>
              <a:rPr lang="en-US"/>
              <a:t>Build your campaign plan</a:t>
            </a:r>
          </a:p>
        </p:txBody>
      </p:sp>
      <p:pic>
        <p:nvPicPr>
          <p:cNvPr id="7" name="Picture 6" descr="A group of people looking at a paper&#10;&#10;Description automatically generated with medium confidence">
            <a:extLst>
              <a:ext uri="{FF2B5EF4-FFF2-40B4-BE49-F238E27FC236}">
                <a16:creationId xmlns:a16="http://schemas.microsoft.com/office/drawing/2014/main" id="{5C0F3D88-B97A-31A1-E4C1-E1BA14D4654F}"/>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84200" y="1435100"/>
            <a:ext cx="5211763" cy="4833938"/>
          </a:xfrm>
          <a:prstGeom prst="rect">
            <a:avLst/>
          </a:prstGeom>
          <a:noFill/>
        </p:spPr>
      </p:pic>
      <p:sp>
        <p:nvSpPr>
          <p:cNvPr id="4" name="Content Placeholder 3">
            <a:extLst>
              <a:ext uri="{FF2B5EF4-FFF2-40B4-BE49-F238E27FC236}">
                <a16:creationId xmlns:a16="http://schemas.microsoft.com/office/drawing/2014/main" id="{BDDC4F7B-6314-3EF7-FA51-3E1B4493E58E}"/>
              </a:ext>
            </a:extLst>
          </p:cNvPr>
          <p:cNvSpPr>
            <a:spLocks noGrp="1"/>
          </p:cNvSpPr>
          <p:nvPr>
            <p:ph sz="quarter" idx="13"/>
          </p:nvPr>
        </p:nvSpPr>
        <p:spPr>
          <a:xfrm>
            <a:off x="6389688" y="1435100"/>
            <a:ext cx="5219700" cy="4833938"/>
          </a:xfrm>
        </p:spPr>
        <p:txBody>
          <a:bodyPr wrap="square">
            <a:normAutofit/>
          </a:bodyPr>
          <a:lstStyle/>
          <a:p>
            <a:pPr marL="0" indent="0">
              <a:lnSpc>
                <a:spcPct val="90000"/>
              </a:lnSpc>
              <a:spcBef>
                <a:spcPts val="600"/>
              </a:spcBef>
              <a:buNone/>
            </a:pPr>
            <a:r>
              <a:rPr lang="en-US" sz="2400" b="1"/>
              <a:t>Opportunity or problem?</a:t>
            </a:r>
          </a:p>
          <a:p>
            <a:pPr marL="0" indent="0">
              <a:lnSpc>
                <a:spcPct val="90000"/>
              </a:lnSpc>
              <a:spcBef>
                <a:spcPts val="600"/>
              </a:spcBef>
              <a:buNone/>
            </a:pPr>
            <a:r>
              <a:rPr lang="en-US" sz="2400"/>
              <a:t>Are you running this campaign because you see an opportunity or are you trying to solve a problem? </a:t>
            </a:r>
            <a:br>
              <a:rPr lang="en-US" sz="2400"/>
            </a:br>
            <a:br>
              <a:rPr lang="en-US" sz="2400"/>
            </a:br>
            <a:r>
              <a:rPr lang="en-US" sz="2400"/>
              <a:t>Once you have determined the reason you can start to focus on the details that will help drive the nuances of the campaign, such as: topic or theme, purpose and objectives, campaign type and supporting idea, and how Viva Engage can support these objectives.</a:t>
            </a:r>
          </a:p>
        </p:txBody>
      </p:sp>
    </p:spTree>
    <p:extLst>
      <p:ext uri="{BB962C8B-B14F-4D97-AF65-F5344CB8AC3E}">
        <p14:creationId xmlns:p14="http://schemas.microsoft.com/office/powerpoint/2010/main" val="256884866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7EB6BF-F481-A4C2-9673-6F1D8BAC5F73}"/>
              </a:ext>
            </a:extLst>
          </p:cNvPr>
          <p:cNvSpPr>
            <a:spLocks noGrp="1"/>
          </p:cNvSpPr>
          <p:nvPr>
            <p:ph type="title"/>
          </p:nvPr>
        </p:nvSpPr>
        <p:spPr/>
        <p:txBody>
          <a:bodyPr/>
          <a:lstStyle/>
          <a:p>
            <a:r>
              <a:rPr lang="en-US"/>
              <a:t>Develop the social content and strategy</a:t>
            </a:r>
          </a:p>
        </p:txBody>
      </p:sp>
      <p:sp>
        <p:nvSpPr>
          <p:cNvPr id="4" name="Content Placeholder 3">
            <a:extLst>
              <a:ext uri="{FF2B5EF4-FFF2-40B4-BE49-F238E27FC236}">
                <a16:creationId xmlns:a16="http://schemas.microsoft.com/office/drawing/2014/main" id="{D463BF38-4687-AD60-1D9E-24CBDEFEB87E}"/>
              </a:ext>
            </a:extLst>
          </p:cNvPr>
          <p:cNvSpPr>
            <a:spLocks noGrp="1"/>
          </p:cNvSpPr>
          <p:nvPr>
            <p:ph sz="quarter" idx="10"/>
          </p:nvPr>
        </p:nvSpPr>
        <p:spPr>
          <a:xfrm>
            <a:off x="584200" y="1435100"/>
            <a:ext cx="11018838" cy="3385542"/>
          </a:xfrm>
        </p:spPr>
        <p:txBody>
          <a:bodyPr/>
          <a:lstStyle/>
          <a:p>
            <a:pPr marL="0" indent="0">
              <a:spcBef>
                <a:spcPts val="600"/>
              </a:spcBef>
              <a:buNone/>
            </a:pPr>
            <a:r>
              <a:rPr lang="en-US" sz="1800"/>
              <a:t>Social content for the campaign should have a clear and defined goal that educates, supports, and/or entertains. Additionally, the content should have an easy-to-understand main idea, strong supporting points, and a clear call to action for employees. </a:t>
            </a:r>
          </a:p>
          <a:p>
            <a:pPr marL="0" indent="0">
              <a:spcBef>
                <a:spcPts val="600"/>
              </a:spcBef>
              <a:buNone/>
            </a:pPr>
            <a:endParaRPr lang="en-US" sz="1800"/>
          </a:p>
          <a:p>
            <a:pPr marL="0" indent="0">
              <a:spcBef>
                <a:spcPts val="600"/>
              </a:spcBef>
              <a:buNone/>
            </a:pPr>
            <a:r>
              <a:rPr lang="en-US" sz="1800"/>
              <a:t>Examples that could support your strategy:</a:t>
            </a:r>
          </a:p>
          <a:p>
            <a:pPr>
              <a:spcBef>
                <a:spcPts val="600"/>
              </a:spcBef>
            </a:pPr>
            <a:r>
              <a:rPr lang="en-US" sz="1800"/>
              <a:t>A messaging framework, including frequently asked questions</a:t>
            </a:r>
          </a:p>
          <a:p>
            <a:pPr>
              <a:spcBef>
                <a:spcPts val="600"/>
              </a:spcBef>
            </a:pPr>
            <a:r>
              <a:rPr lang="en-US" sz="1800"/>
              <a:t>Technical support documents</a:t>
            </a:r>
          </a:p>
          <a:p>
            <a:pPr>
              <a:spcBef>
                <a:spcPts val="600"/>
              </a:spcBef>
            </a:pPr>
            <a:r>
              <a:rPr lang="en-US" sz="1800"/>
              <a:t>Conversation starters</a:t>
            </a:r>
          </a:p>
          <a:p>
            <a:pPr>
              <a:spcBef>
                <a:spcPts val="600"/>
              </a:spcBef>
            </a:pPr>
            <a:r>
              <a:rPr lang="en-US" sz="1800"/>
              <a:t>Pre-written and approved social posts for executives and influencers </a:t>
            </a:r>
          </a:p>
          <a:p>
            <a:pPr>
              <a:spcBef>
                <a:spcPts val="600"/>
              </a:spcBef>
            </a:pPr>
            <a:r>
              <a:rPr lang="en-US" sz="1800"/>
              <a:t>Campaign marketing materials that can be shared on variety of channels </a:t>
            </a:r>
            <a:endParaRPr lang="en-US" sz="1800">
              <a:cs typeface="Segoe UI"/>
            </a:endParaRPr>
          </a:p>
        </p:txBody>
      </p:sp>
    </p:spTree>
    <p:extLst>
      <p:ext uri="{BB962C8B-B14F-4D97-AF65-F5344CB8AC3E}">
        <p14:creationId xmlns:p14="http://schemas.microsoft.com/office/powerpoint/2010/main" val="154670403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B26288-64E2-59FE-CEA8-92C3D0474064}"/>
              </a:ext>
            </a:extLst>
          </p:cNvPr>
          <p:cNvSpPr>
            <a:spLocks noGrp="1"/>
          </p:cNvSpPr>
          <p:nvPr>
            <p:ph type="title"/>
          </p:nvPr>
        </p:nvSpPr>
        <p:spPr/>
        <p:txBody>
          <a:bodyPr/>
          <a:lstStyle/>
          <a:p>
            <a:r>
              <a:rPr lang="en-US"/>
              <a:t>Campaign stakeholders and audience </a:t>
            </a:r>
          </a:p>
        </p:txBody>
      </p:sp>
      <p:sp>
        <p:nvSpPr>
          <p:cNvPr id="11" name="TextBox 10">
            <a:extLst>
              <a:ext uri="{FF2B5EF4-FFF2-40B4-BE49-F238E27FC236}">
                <a16:creationId xmlns:a16="http://schemas.microsoft.com/office/drawing/2014/main" id="{D742DF83-6C87-E48C-08AB-2B292ABC59B1}"/>
              </a:ext>
            </a:extLst>
          </p:cNvPr>
          <p:cNvSpPr txBox="1"/>
          <p:nvPr/>
        </p:nvSpPr>
        <p:spPr>
          <a:xfrm>
            <a:off x="442977" y="1212753"/>
            <a:ext cx="11161201" cy="584775"/>
          </a:xfrm>
          <a:prstGeom prst="rect">
            <a:avLst/>
          </a:prstGeom>
          <a:noFill/>
        </p:spPr>
        <p:txBody>
          <a:bodyPr wrap="square">
            <a:spAutoFit/>
          </a:bodyPr>
          <a:lstStyle/>
          <a:p>
            <a:pPr marL="0" indent="0">
              <a:buNone/>
            </a:pPr>
            <a:r>
              <a:rPr lang="en-US" sz="1600"/>
              <a:t>It's important to know who will be supporting the corporate communicators in the execution of the campaign. They will need to know their roles and related responsibilities so be sure to provide clear guidelines and expectations.</a:t>
            </a:r>
          </a:p>
        </p:txBody>
      </p:sp>
      <p:sp>
        <p:nvSpPr>
          <p:cNvPr id="7" name="Text Placeholder 6">
            <a:extLst>
              <a:ext uri="{FF2B5EF4-FFF2-40B4-BE49-F238E27FC236}">
                <a16:creationId xmlns:a16="http://schemas.microsoft.com/office/drawing/2014/main" id="{617B3C42-EE7B-482D-2919-75419C9A3DB2}"/>
              </a:ext>
            </a:extLst>
          </p:cNvPr>
          <p:cNvSpPr>
            <a:spLocks noGrp="1"/>
          </p:cNvSpPr>
          <p:nvPr>
            <p:ph type="body" sz="quarter" idx="20"/>
          </p:nvPr>
        </p:nvSpPr>
        <p:spPr>
          <a:xfrm>
            <a:off x="528425" y="2135927"/>
            <a:ext cx="3264408" cy="307777"/>
          </a:xfrm>
        </p:spPr>
        <p:txBody>
          <a:bodyPr/>
          <a:lstStyle/>
          <a:p>
            <a:r>
              <a:rPr lang="en-US"/>
              <a:t>Primary Audience</a:t>
            </a:r>
          </a:p>
        </p:txBody>
      </p:sp>
      <p:sp>
        <p:nvSpPr>
          <p:cNvPr id="4" name="Content Placeholder 3">
            <a:extLst>
              <a:ext uri="{FF2B5EF4-FFF2-40B4-BE49-F238E27FC236}">
                <a16:creationId xmlns:a16="http://schemas.microsoft.com/office/drawing/2014/main" id="{4CF94FC7-5C77-1989-6017-C06367DB8980}"/>
              </a:ext>
            </a:extLst>
          </p:cNvPr>
          <p:cNvSpPr>
            <a:spLocks noGrp="1"/>
          </p:cNvSpPr>
          <p:nvPr>
            <p:ph type="body" sz="quarter" idx="14"/>
          </p:nvPr>
        </p:nvSpPr>
        <p:spPr>
          <a:xfrm>
            <a:off x="528425" y="2980767"/>
            <a:ext cx="3264408" cy="1969770"/>
          </a:xfrm>
        </p:spPr>
        <p:txBody>
          <a:bodyPr vert="horz" wrap="square" lIns="0" tIns="0" rIns="0" bIns="0" rtlCol="0" anchor="t">
            <a:spAutoFit/>
          </a:bodyPr>
          <a:lstStyle/>
          <a:p>
            <a:pPr marL="0" indent="0">
              <a:buNone/>
            </a:pPr>
            <a:r>
              <a:rPr lang="en-US" sz="1600">
                <a:cs typeface="Segoe UI"/>
              </a:rPr>
              <a:t>This is the community or employees you primarily want to reach with a specific business purpose. </a:t>
            </a:r>
            <a:r>
              <a:rPr lang="en-US">
                <a:cs typeface="Segoe UI"/>
              </a:rPr>
              <a:t>While campaigns are global in nature and available to all, promotion and awareness can be targeted within specific communities or via specific leaders. </a:t>
            </a:r>
            <a:endParaRPr lang="en-US"/>
          </a:p>
        </p:txBody>
      </p:sp>
      <p:sp>
        <p:nvSpPr>
          <p:cNvPr id="9" name="Text Placeholder 8">
            <a:extLst>
              <a:ext uri="{FF2B5EF4-FFF2-40B4-BE49-F238E27FC236}">
                <a16:creationId xmlns:a16="http://schemas.microsoft.com/office/drawing/2014/main" id="{38B25B8B-8450-B3EE-0809-8FDE2F30088E}"/>
              </a:ext>
            </a:extLst>
          </p:cNvPr>
          <p:cNvSpPr>
            <a:spLocks noGrp="1"/>
          </p:cNvSpPr>
          <p:nvPr>
            <p:ph type="body" sz="quarter" idx="22"/>
          </p:nvPr>
        </p:nvSpPr>
        <p:spPr>
          <a:xfrm>
            <a:off x="4304176" y="2208475"/>
            <a:ext cx="3273425" cy="307777"/>
          </a:xfrm>
        </p:spPr>
        <p:txBody>
          <a:bodyPr/>
          <a:lstStyle/>
          <a:p>
            <a:r>
              <a:rPr lang="en-US"/>
              <a:t>Stakeholders</a:t>
            </a:r>
          </a:p>
        </p:txBody>
      </p:sp>
      <p:sp>
        <p:nvSpPr>
          <p:cNvPr id="6" name="Text Placeholder 5">
            <a:extLst>
              <a:ext uri="{FF2B5EF4-FFF2-40B4-BE49-F238E27FC236}">
                <a16:creationId xmlns:a16="http://schemas.microsoft.com/office/drawing/2014/main" id="{7619A604-51FB-DB19-F752-E1AD705E138F}"/>
              </a:ext>
            </a:extLst>
          </p:cNvPr>
          <p:cNvSpPr>
            <a:spLocks noGrp="1"/>
          </p:cNvSpPr>
          <p:nvPr>
            <p:ph type="body" sz="quarter" idx="19"/>
          </p:nvPr>
        </p:nvSpPr>
        <p:spPr>
          <a:xfrm>
            <a:off x="4304176" y="2980767"/>
            <a:ext cx="3264408" cy="738664"/>
          </a:xfrm>
        </p:spPr>
        <p:txBody>
          <a:bodyPr/>
          <a:lstStyle/>
          <a:p>
            <a:pPr marL="0" indent="0">
              <a:buNone/>
            </a:pPr>
            <a:r>
              <a:rPr lang="en-US" sz="1600"/>
              <a:t>Those who make it happen -- your experts, community managers, and campaign managers. </a:t>
            </a:r>
          </a:p>
        </p:txBody>
      </p:sp>
      <p:sp>
        <p:nvSpPr>
          <p:cNvPr id="8" name="Text Placeholder 7">
            <a:extLst>
              <a:ext uri="{FF2B5EF4-FFF2-40B4-BE49-F238E27FC236}">
                <a16:creationId xmlns:a16="http://schemas.microsoft.com/office/drawing/2014/main" id="{1A120C96-FEFA-58B3-63E7-9DD2F5A0FA8F}"/>
              </a:ext>
            </a:extLst>
          </p:cNvPr>
          <p:cNvSpPr>
            <a:spLocks noGrp="1"/>
          </p:cNvSpPr>
          <p:nvPr>
            <p:ph type="body" sz="quarter" idx="21"/>
          </p:nvPr>
        </p:nvSpPr>
        <p:spPr>
          <a:xfrm>
            <a:off x="8399169" y="2209402"/>
            <a:ext cx="3264408" cy="307777"/>
          </a:xfrm>
        </p:spPr>
        <p:txBody>
          <a:bodyPr/>
          <a:lstStyle/>
          <a:p>
            <a:r>
              <a:rPr lang="en-US"/>
              <a:t>Executive Sponsorship</a:t>
            </a:r>
          </a:p>
        </p:txBody>
      </p:sp>
      <p:sp>
        <p:nvSpPr>
          <p:cNvPr id="5" name="Text Placeholder 4">
            <a:extLst>
              <a:ext uri="{FF2B5EF4-FFF2-40B4-BE49-F238E27FC236}">
                <a16:creationId xmlns:a16="http://schemas.microsoft.com/office/drawing/2014/main" id="{42CF0548-6A49-B7CF-060F-F1145263184A}"/>
              </a:ext>
            </a:extLst>
          </p:cNvPr>
          <p:cNvSpPr>
            <a:spLocks noGrp="1"/>
          </p:cNvSpPr>
          <p:nvPr>
            <p:ph type="body" sz="quarter" idx="15"/>
          </p:nvPr>
        </p:nvSpPr>
        <p:spPr>
          <a:xfrm>
            <a:off x="8399167" y="2995732"/>
            <a:ext cx="3264408" cy="1723549"/>
          </a:xfrm>
        </p:spPr>
        <p:txBody>
          <a:bodyPr vert="horz" wrap="square" lIns="0" tIns="0" rIns="0" bIns="0" rtlCol="0" anchor="t">
            <a:spAutoFit/>
          </a:bodyPr>
          <a:lstStyle/>
          <a:p>
            <a:pPr marL="0" indent="0">
              <a:buNone/>
            </a:pPr>
            <a:r>
              <a:rPr lang="en-US" sz="1600">
                <a:cs typeface="Segoe UI"/>
              </a:rPr>
              <a:t>Leaders who support the campaign, are engaged in the strategy, and care about the outcome. </a:t>
            </a:r>
            <a:r>
              <a:rPr lang="en-US">
                <a:cs typeface="Segoe UI"/>
              </a:rPr>
              <a:t>Campaigns will have the ability to have a visible executive sponsor. Encourage the executive to participate early and often.  </a:t>
            </a:r>
            <a:endParaRPr lang="en-US" sz="1600"/>
          </a:p>
        </p:txBody>
      </p:sp>
      <p:sp>
        <p:nvSpPr>
          <p:cNvPr id="2" name="Rectangle 1">
            <a:extLst>
              <a:ext uri="{FF2B5EF4-FFF2-40B4-BE49-F238E27FC236}">
                <a16:creationId xmlns:a16="http://schemas.microsoft.com/office/drawing/2014/main" id="{40D6D1FE-A25D-B63D-268F-D19F15D4E6EC}"/>
              </a:ext>
            </a:extLst>
          </p:cNvPr>
          <p:cNvSpPr/>
          <p:nvPr/>
        </p:nvSpPr>
        <p:spPr>
          <a:xfrm>
            <a:off x="3397797" y="5662135"/>
            <a:ext cx="5001370" cy="738665"/>
          </a:xfrm>
          <a:prstGeom prst="rect">
            <a:avLst/>
          </a:prstGeom>
          <a:gradFill>
            <a:gsLst>
              <a:gs pos="10000">
                <a:srgbClr val="254252"/>
              </a:gs>
              <a:gs pos="90000">
                <a:srgbClr val="00A389"/>
              </a:gs>
            </a:gsLst>
            <a:lin ang="3600000" scaled="0"/>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b="1">
                <a:solidFill>
                  <a:schemeClr val="bg1"/>
                </a:solidFill>
                <a:cs typeface="Segoe UI" panose="020B0502040204020203" pitchFamily="34" charset="0"/>
              </a:rPr>
              <a:t>Note: </a:t>
            </a:r>
            <a:r>
              <a:rPr lang="en-US" sz="1200">
                <a:solidFill>
                  <a:schemeClr val="bg1"/>
                </a:solidFill>
                <a:cs typeface="Segoe UI" panose="020B0502040204020203" pitchFamily="34" charset="0"/>
              </a:rPr>
              <a:t>Only employees who have the corporate communications role assigned in Viva Engage will be able to create campaigns. </a:t>
            </a:r>
          </a:p>
        </p:txBody>
      </p:sp>
    </p:spTree>
    <p:extLst>
      <p:ext uri="{BB962C8B-B14F-4D97-AF65-F5344CB8AC3E}">
        <p14:creationId xmlns:p14="http://schemas.microsoft.com/office/powerpoint/2010/main" val="141020412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342C57-881F-8DCA-A4A0-4BE1983EC31A}"/>
              </a:ext>
            </a:extLst>
          </p:cNvPr>
          <p:cNvSpPr>
            <a:spLocks noGrp="1"/>
          </p:cNvSpPr>
          <p:nvPr>
            <p:ph type="title"/>
          </p:nvPr>
        </p:nvSpPr>
        <p:spPr/>
        <p:txBody>
          <a:bodyPr/>
          <a:lstStyle/>
          <a:p>
            <a:r>
              <a:rPr lang="en-US"/>
              <a:t>[TEMPLATE] Social campaign brief</a:t>
            </a:r>
          </a:p>
        </p:txBody>
      </p:sp>
      <p:sp>
        <p:nvSpPr>
          <p:cNvPr id="4" name="Content Placeholder 3">
            <a:extLst>
              <a:ext uri="{FF2B5EF4-FFF2-40B4-BE49-F238E27FC236}">
                <a16:creationId xmlns:a16="http://schemas.microsoft.com/office/drawing/2014/main" id="{06548114-679F-F771-BDD5-AEF8DED804D7}"/>
              </a:ext>
            </a:extLst>
          </p:cNvPr>
          <p:cNvSpPr>
            <a:spLocks noGrp="1"/>
          </p:cNvSpPr>
          <p:nvPr>
            <p:ph sz="quarter" idx="10"/>
          </p:nvPr>
        </p:nvSpPr>
        <p:spPr>
          <a:xfrm>
            <a:off x="584200" y="1123527"/>
            <a:ext cx="11018838" cy="246221"/>
          </a:xfrm>
        </p:spPr>
        <p:txBody>
          <a:bodyPr/>
          <a:lstStyle/>
          <a:p>
            <a:pPr marL="0" indent="0">
              <a:buNone/>
            </a:pPr>
            <a:r>
              <a:rPr lang="en-US" sz="1600"/>
              <a:t>Use this as a template for creating a brief that can be used to gain support or sponsorship from executive stakeholders. </a:t>
            </a:r>
          </a:p>
        </p:txBody>
      </p:sp>
      <p:graphicFrame>
        <p:nvGraphicFramePr>
          <p:cNvPr id="5" name="Table 4">
            <a:extLst>
              <a:ext uri="{FF2B5EF4-FFF2-40B4-BE49-F238E27FC236}">
                <a16:creationId xmlns:a16="http://schemas.microsoft.com/office/drawing/2014/main" id="{411E4A69-3F2B-7BA6-BF29-504BEF413891}"/>
              </a:ext>
            </a:extLst>
          </p:cNvPr>
          <p:cNvGraphicFramePr>
            <a:graphicFrameLocks noGrp="1"/>
          </p:cNvGraphicFramePr>
          <p:nvPr>
            <p:extLst>
              <p:ext uri="{D42A27DB-BD31-4B8C-83A1-F6EECF244321}">
                <p14:modId xmlns:p14="http://schemas.microsoft.com/office/powerpoint/2010/main" val="2893273716"/>
              </p:ext>
            </p:extLst>
          </p:nvPr>
        </p:nvGraphicFramePr>
        <p:xfrm>
          <a:off x="584200" y="1572512"/>
          <a:ext cx="10855960" cy="5157664"/>
        </p:xfrm>
        <a:graphic>
          <a:graphicData uri="http://schemas.openxmlformats.org/drawingml/2006/table">
            <a:tbl>
              <a:tblPr firstRow="1" bandRow="1">
                <a:tableStyleId>{2D5ABB26-0587-4C30-8999-92F81FD0307C}</a:tableStyleId>
              </a:tblPr>
              <a:tblGrid>
                <a:gridCol w="2294467">
                  <a:extLst>
                    <a:ext uri="{9D8B030D-6E8A-4147-A177-3AD203B41FA5}">
                      <a16:colId xmlns:a16="http://schemas.microsoft.com/office/drawing/2014/main" val="640675220"/>
                    </a:ext>
                  </a:extLst>
                </a:gridCol>
                <a:gridCol w="8561493">
                  <a:extLst>
                    <a:ext uri="{9D8B030D-6E8A-4147-A177-3AD203B41FA5}">
                      <a16:colId xmlns:a16="http://schemas.microsoft.com/office/drawing/2014/main" val="253575255"/>
                    </a:ext>
                  </a:extLst>
                </a:gridCol>
              </a:tblGrid>
              <a:tr h="303392">
                <a:tc>
                  <a:txBody>
                    <a:bodyPr/>
                    <a:lstStyle/>
                    <a:p>
                      <a:pPr>
                        <a:buNone/>
                      </a:pPr>
                      <a:r>
                        <a:rPr lang="en-US" sz="1000" b="1">
                          <a:solidFill>
                            <a:srgbClr val="000000"/>
                          </a:solidFill>
                        </a:rPr>
                        <a:t>Details</a:t>
                      </a:r>
                    </a:p>
                  </a:txBody>
                  <a:tcPr anchor="ctr">
                    <a:lnB w="12700" cap="flat" cmpd="sng" algn="ctr">
                      <a:solidFill>
                        <a:schemeClr val="bg1">
                          <a:lumMod val="75000"/>
                        </a:schemeClr>
                      </a:solidFill>
                      <a:prstDash val="solid"/>
                      <a:round/>
                      <a:headEnd type="none" w="med" len="med"/>
                      <a:tailEnd type="none" w="med" len="med"/>
                    </a:lnB>
                    <a:solidFill>
                      <a:schemeClr val="bg2"/>
                    </a:solidFill>
                  </a:tcPr>
                </a:tc>
                <a:tc>
                  <a:txBody>
                    <a:bodyPr/>
                    <a:lstStyle/>
                    <a:p>
                      <a:endParaRPr lang="en-US" sz="1000"/>
                    </a:p>
                  </a:txBody>
                  <a:tcPr>
                    <a:lnB w="12700" cap="flat" cmpd="sng" algn="ctr">
                      <a:solidFill>
                        <a:schemeClr val="bg1">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39699395"/>
                  </a:ext>
                </a:extLst>
              </a:tr>
              <a:tr h="303392">
                <a:tc>
                  <a:txBody>
                    <a:bodyPr/>
                    <a:lstStyle/>
                    <a:p>
                      <a:pPr>
                        <a:buNone/>
                      </a:pPr>
                      <a:r>
                        <a:rPr lang="en-US" sz="1000"/>
                        <a:t>Opportunity/problem</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buNone/>
                      </a:pPr>
                      <a:r>
                        <a:rPr lang="en-US" sz="1000" i="0">
                          <a:solidFill>
                            <a:schemeClr val="tx1"/>
                          </a:solidFill>
                        </a:rPr>
                        <a:t>What is the opportunity you want to take advantage of or the problem you are looking to solve?</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011815179"/>
                  </a:ext>
                </a:extLst>
              </a:tr>
              <a:tr h="303392">
                <a:tc>
                  <a:txBody>
                    <a:bodyPr/>
                    <a:lstStyle/>
                    <a:p>
                      <a:pPr>
                        <a:buNone/>
                      </a:pPr>
                      <a:r>
                        <a:rPr lang="en-US" sz="1000"/>
                        <a:t>Background</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buNone/>
                      </a:pPr>
                      <a:r>
                        <a:rPr lang="en-US" sz="1000" i="0">
                          <a:solidFill>
                            <a:schemeClr val="tx1"/>
                          </a:solidFill>
                        </a:rPr>
                        <a:t>Why is this campaign happening?</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152180618"/>
                  </a:ext>
                </a:extLst>
              </a:tr>
              <a:tr h="303392">
                <a:tc>
                  <a:txBody>
                    <a:bodyPr/>
                    <a:lstStyle/>
                    <a:p>
                      <a:pPr>
                        <a:buNone/>
                      </a:pPr>
                      <a:r>
                        <a:rPr lang="en-US" sz="1000"/>
                        <a:t>Topic/theme</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buNone/>
                      </a:pPr>
                      <a:r>
                        <a:rPr lang="en-US" sz="1000" i="0">
                          <a:solidFill>
                            <a:schemeClr val="tx1"/>
                          </a:solidFill>
                        </a:rPr>
                        <a:t>What is the topic or theme that will drive this campaign?</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623916744"/>
                  </a:ext>
                </a:extLst>
              </a:tr>
              <a:tr h="303392">
                <a:tc>
                  <a:txBody>
                    <a:bodyPr/>
                    <a:lstStyle/>
                    <a:p>
                      <a:pPr>
                        <a:buNone/>
                      </a:pPr>
                      <a:r>
                        <a:rPr lang="en-US" sz="1000"/>
                        <a:t>Purpose/objective</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buNone/>
                      </a:pPr>
                      <a:r>
                        <a:rPr lang="en-US" sz="1000" i="0">
                          <a:solidFill>
                            <a:schemeClr val="tx1"/>
                          </a:solidFill>
                        </a:rPr>
                        <a:t>Outline the purpose or objective this campaign is being developed for</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874358139"/>
                  </a:ext>
                </a:extLst>
              </a:tr>
              <a:tr h="303392">
                <a:tc>
                  <a:txBody>
                    <a:bodyPr/>
                    <a:lstStyle/>
                    <a:p>
                      <a:pPr>
                        <a:buNone/>
                      </a:pPr>
                      <a:r>
                        <a:rPr lang="en-US" sz="1000"/>
                        <a:t>Campaign type</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buNone/>
                      </a:pPr>
                      <a:r>
                        <a:rPr lang="en-US" sz="1000" i="0">
                          <a:solidFill>
                            <a:schemeClr val="tx1"/>
                          </a:solidFill>
                        </a:rPr>
                        <a:t>Focused, large community, passive, or supportive</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62545880"/>
                  </a:ext>
                </a:extLst>
              </a:tr>
              <a:tr h="303392">
                <a:tc>
                  <a:txBody>
                    <a:bodyPr/>
                    <a:lstStyle/>
                    <a:p>
                      <a:pPr>
                        <a:buNone/>
                      </a:pPr>
                      <a:r>
                        <a:rPr lang="en-US" sz="1000"/>
                        <a:t>Campaign idea</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buNone/>
                      </a:pPr>
                      <a:r>
                        <a:rPr lang="en-US" sz="1000" i="0">
                          <a:solidFill>
                            <a:schemeClr val="tx1"/>
                          </a:solidFill>
                        </a:rPr>
                        <a:t>What idea will be the foundation of your campaign?</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296689"/>
                  </a:ext>
                </a:extLst>
              </a:tr>
              <a:tr h="303392">
                <a:tc>
                  <a:txBody>
                    <a:bodyPr/>
                    <a:lstStyle/>
                    <a:p>
                      <a:pPr>
                        <a:buNone/>
                      </a:pPr>
                      <a:r>
                        <a:rPr lang="en-US" sz="1000"/>
                        <a:t>Viva Engage?</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buNone/>
                      </a:pPr>
                      <a:r>
                        <a:rPr lang="en-US" sz="1000" i="0">
                          <a:solidFill>
                            <a:schemeClr val="tx1"/>
                          </a:solidFill>
                        </a:rPr>
                        <a:t>How can Viva Engage support this campaign? </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605953088"/>
                  </a:ext>
                </a:extLst>
              </a:tr>
              <a:tr h="303392">
                <a:tc>
                  <a:txBody>
                    <a:bodyPr/>
                    <a:lstStyle/>
                    <a:p>
                      <a:pPr>
                        <a:buNone/>
                      </a:pPr>
                      <a:r>
                        <a:rPr lang="en-US" sz="1000" b="1">
                          <a:solidFill>
                            <a:srgbClr val="000000"/>
                          </a:solidFill>
                        </a:rPr>
                        <a:t>People</a:t>
                      </a: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solidFill>
                  </a:tcPr>
                </a:tc>
                <a:tc>
                  <a:txBody>
                    <a:bodyPr/>
                    <a:lstStyle/>
                    <a:p>
                      <a:endParaRPr lang="en-US" sz="1000" i="0">
                        <a:solidFill>
                          <a:schemeClr val="tx1"/>
                        </a:solidFill>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4076436523"/>
                  </a:ext>
                </a:extLst>
              </a:tr>
              <a:tr h="303392">
                <a:tc>
                  <a:txBody>
                    <a:bodyPr/>
                    <a:lstStyle/>
                    <a:p>
                      <a:pPr>
                        <a:buNone/>
                      </a:pPr>
                      <a:r>
                        <a:rPr lang="en-US" sz="1000"/>
                        <a:t>Primary audience</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buNone/>
                      </a:pPr>
                      <a:r>
                        <a:rPr lang="en-US" sz="1000" i="0">
                          <a:solidFill>
                            <a:schemeClr val="tx1"/>
                          </a:solidFill>
                        </a:rPr>
                        <a:t>Who are you targeting and why?</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779290424"/>
                  </a:ext>
                </a:extLst>
              </a:tr>
              <a:tr h="303392">
                <a:tc>
                  <a:txBody>
                    <a:bodyPr/>
                    <a:lstStyle/>
                    <a:p>
                      <a:pPr>
                        <a:buNone/>
                      </a:pPr>
                      <a:r>
                        <a:rPr lang="en-US" sz="1000"/>
                        <a:t>Executive sponsorship</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buNone/>
                      </a:pPr>
                      <a:r>
                        <a:rPr lang="en-US" sz="1000" i="0">
                          <a:solidFill>
                            <a:schemeClr val="tx1"/>
                          </a:solidFill>
                        </a:rPr>
                        <a:t>Who is the executive and/or organization sponsoring this event and what responsibilities will they have? </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62149624"/>
                  </a:ext>
                </a:extLst>
              </a:tr>
              <a:tr h="303392">
                <a:tc>
                  <a:txBody>
                    <a:bodyPr/>
                    <a:lstStyle/>
                    <a:p>
                      <a:pPr>
                        <a:buNone/>
                      </a:pPr>
                      <a:r>
                        <a:rPr lang="en-US" sz="1000"/>
                        <a:t>Stakeholders</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buNone/>
                      </a:pPr>
                      <a:r>
                        <a:rPr lang="en-US" sz="1000" i="0">
                          <a:solidFill>
                            <a:schemeClr val="tx1"/>
                          </a:solidFill>
                        </a:rPr>
                        <a:t>Who are the subject matter experts, community managers, and campaign managers and what responsibilities will they have?</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880602643"/>
                  </a:ext>
                </a:extLst>
              </a:tr>
              <a:tr h="303392">
                <a:tc>
                  <a:txBody>
                    <a:bodyPr/>
                    <a:lstStyle/>
                    <a:p>
                      <a:pPr>
                        <a:buNone/>
                      </a:pPr>
                      <a:r>
                        <a:rPr lang="en-US" sz="1000" b="1">
                          <a:solidFill>
                            <a:srgbClr val="000000"/>
                          </a:solidFill>
                        </a:rPr>
                        <a:t>Logistics</a:t>
                      </a: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solidFill>
                  </a:tcPr>
                </a:tc>
                <a:tc>
                  <a:txBody>
                    <a:bodyPr/>
                    <a:lstStyle/>
                    <a:p>
                      <a:endParaRPr lang="en-US" sz="1000" i="0">
                        <a:solidFill>
                          <a:schemeClr val="tx1"/>
                        </a:solidFill>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2768821302"/>
                  </a:ext>
                </a:extLst>
              </a:tr>
              <a:tr h="303392">
                <a:tc>
                  <a:txBody>
                    <a:bodyPr/>
                    <a:lstStyle/>
                    <a:p>
                      <a:pPr>
                        <a:buNone/>
                      </a:pPr>
                      <a:r>
                        <a:rPr lang="en-US" sz="1000"/>
                        <a:t>Primary communication channel(s)</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buNone/>
                      </a:pPr>
                      <a:r>
                        <a:rPr lang="en-US" sz="1000" i="0">
                          <a:solidFill>
                            <a:schemeClr val="tx1"/>
                          </a:solidFill>
                        </a:rPr>
                        <a:t>Which communities will be used to host campaign communications?</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048946109"/>
                  </a:ext>
                </a:extLst>
              </a:tr>
              <a:tr h="303392">
                <a:tc>
                  <a:txBody>
                    <a:bodyPr/>
                    <a:lstStyle/>
                    <a:p>
                      <a:pPr>
                        <a:buNone/>
                      </a:pPr>
                      <a:r>
                        <a:rPr lang="en-US" sz="1000"/>
                        <a:t>Budget</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buNone/>
                      </a:pPr>
                      <a:r>
                        <a:rPr lang="en-US" sz="1000" i="0">
                          <a:solidFill>
                            <a:schemeClr val="tx1"/>
                          </a:solidFill>
                        </a:rPr>
                        <a:t>Will any funding be needed to make this campaign happen? If yes, how much?</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844150"/>
                  </a:ext>
                </a:extLst>
              </a:tr>
              <a:tr h="303392">
                <a:tc>
                  <a:txBody>
                    <a:bodyPr/>
                    <a:lstStyle/>
                    <a:p>
                      <a:pPr>
                        <a:buNone/>
                      </a:pPr>
                      <a:r>
                        <a:rPr lang="en-US" sz="1000"/>
                        <a:t>Schedule</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buNone/>
                      </a:pPr>
                      <a:r>
                        <a:rPr lang="en-US" sz="1000" i="0">
                          <a:solidFill>
                            <a:schemeClr val="tx1"/>
                          </a:solidFill>
                        </a:rPr>
                        <a:t>What are the key dates for this campaign? Kick-off, launch, check-ins, close, report and review.</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612620422"/>
                  </a:ext>
                </a:extLst>
              </a:tr>
              <a:tr h="303392">
                <a:tc>
                  <a:txBody>
                    <a:bodyPr/>
                    <a:lstStyle/>
                    <a:p>
                      <a:pPr>
                        <a:buNone/>
                      </a:pPr>
                      <a:r>
                        <a:rPr lang="en-US" sz="1000"/>
                        <a:t>Analytics baseline</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buNone/>
                      </a:pPr>
                      <a:r>
                        <a:rPr lang="en-US" sz="1000" i="0" dirty="0">
                          <a:solidFill>
                            <a:schemeClr val="tx1"/>
                          </a:solidFill>
                        </a:rPr>
                        <a:t>What are the key data points you will use to showcase progress and success?</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091627511"/>
                  </a:ext>
                </a:extLst>
              </a:tr>
            </a:tbl>
          </a:graphicData>
        </a:graphic>
      </p:graphicFrame>
    </p:spTree>
    <p:extLst>
      <p:ext uri="{BB962C8B-B14F-4D97-AF65-F5344CB8AC3E}">
        <p14:creationId xmlns:p14="http://schemas.microsoft.com/office/powerpoint/2010/main" val="55273572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F9308B-2BC1-F4D2-8EAE-D053AC63F67B}"/>
              </a:ext>
            </a:extLst>
          </p:cNvPr>
          <p:cNvSpPr>
            <a:spLocks noGrp="1"/>
          </p:cNvSpPr>
          <p:nvPr>
            <p:ph type="title"/>
          </p:nvPr>
        </p:nvSpPr>
        <p:spPr/>
        <p:txBody>
          <a:bodyPr/>
          <a:lstStyle/>
          <a:p>
            <a:r>
              <a:rPr lang="en-US"/>
              <a:t>Key milestones </a:t>
            </a:r>
          </a:p>
        </p:txBody>
      </p:sp>
      <p:sp>
        <p:nvSpPr>
          <p:cNvPr id="5" name="Content Placeholder 6">
            <a:extLst>
              <a:ext uri="{FF2B5EF4-FFF2-40B4-BE49-F238E27FC236}">
                <a16:creationId xmlns:a16="http://schemas.microsoft.com/office/drawing/2014/main" id="{F9241AD9-797B-E9F7-2B45-677383C9AC71}"/>
              </a:ext>
            </a:extLst>
          </p:cNvPr>
          <p:cNvSpPr txBox="1">
            <a:spLocks/>
          </p:cNvSpPr>
          <p:nvPr/>
        </p:nvSpPr>
        <p:spPr>
          <a:xfrm>
            <a:off x="482609" y="1149933"/>
            <a:ext cx="11359661" cy="1516743"/>
          </a:xfrm>
          <a:prstGeom prst="rect">
            <a:avLst/>
          </a:prstGeom>
        </p:spPr>
        <p:txBody>
          <a:bodyPr vert="horz" lIns="91440" tIns="45720" rIns="91440" bIns="45720" numCol="1" spcCol="457200" rtlCol="0" anchor="t">
            <a:normAutofit/>
          </a:bodyPr>
          <a:lstStyle>
            <a:lvl1pPr marL="0" indent="0" algn="l" defTabSz="685800" rtl="0" eaLnBrk="1" latinLnBrk="0" hangingPunct="1">
              <a:lnSpc>
                <a:spcPts val="1700"/>
              </a:lnSpc>
              <a:spcBef>
                <a:spcPts val="120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a:t>Even though a Viva Engage social campaign is easy to set up, building and implementing it still requires planning. Each campaign is different and may require different prep work, have unique success criteria, and will vary as to what to expect in terms of outcomes.</a:t>
            </a:r>
          </a:p>
        </p:txBody>
      </p:sp>
      <p:sp>
        <p:nvSpPr>
          <p:cNvPr id="6" name="Oval 5">
            <a:extLst>
              <a:ext uri="{FF2B5EF4-FFF2-40B4-BE49-F238E27FC236}">
                <a16:creationId xmlns:a16="http://schemas.microsoft.com/office/drawing/2014/main" id="{CFD04579-45C2-1084-CFE8-D9956306B76F}"/>
              </a:ext>
              <a:ext uri="{C183D7F6-B498-43B3-948B-1728B52AA6E4}">
                <adec:decorative xmlns:adec="http://schemas.microsoft.com/office/drawing/2017/decorative" val="1"/>
              </a:ext>
            </a:extLst>
          </p:cNvPr>
          <p:cNvSpPr/>
          <p:nvPr/>
        </p:nvSpPr>
        <p:spPr>
          <a:xfrm>
            <a:off x="8310137" y="2127256"/>
            <a:ext cx="129990" cy="12999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A98F8C99-9610-9509-4DB3-9C4E060C7E42}"/>
              </a:ext>
            </a:extLst>
          </p:cNvPr>
          <p:cNvSpPr txBox="1">
            <a:spLocks/>
          </p:cNvSpPr>
          <p:nvPr/>
        </p:nvSpPr>
        <p:spPr>
          <a:xfrm>
            <a:off x="2473962" y="3842139"/>
            <a:ext cx="781930" cy="816194"/>
          </a:xfrm>
          <a:prstGeom prst="rect">
            <a:avLst/>
          </a:prstGeom>
        </p:spPr>
        <p:txBody>
          <a:bodyPr vert="horz" lIns="91440" tIns="45720" rIns="91440" bIns="45720" numCol="1" spcCol="457200" rtlCol="0" anchor="t">
            <a:normAutofit/>
          </a:bodyPr>
          <a:lstStyle>
            <a:lvl1pPr marL="0" indent="0" algn="l" defTabSz="685800" rtl="0" eaLnBrk="1" latinLnBrk="0" hangingPunct="1">
              <a:lnSpc>
                <a:spcPts val="1700"/>
              </a:lnSpc>
              <a:spcBef>
                <a:spcPts val="120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Bef>
                <a:spcPts val="0"/>
              </a:spcBef>
            </a:pPr>
            <a:r>
              <a:rPr lang="en-US" b="1"/>
              <a:t>Two+</a:t>
            </a:r>
          </a:p>
          <a:p>
            <a:pPr algn="ctr">
              <a:lnSpc>
                <a:spcPct val="100000"/>
              </a:lnSpc>
              <a:spcBef>
                <a:spcPts val="0"/>
              </a:spcBef>
            </a:pPr>
            <a:r>
              <a:rPr lang="en-US" b="1"/>
              <a:t>weeks </a:t>
            </a:r>
          </a:p>
          <a:p>
            <a:pPr algn="ctr">
              <a:lnSpc>
                <a:spcPct val="100000"/>
              </a:lnSpc>
              <a:spcBef>
                <a:spcPts val="0"/>
              </a:spcBef>
            </a:pPr>
            <a:r>
              <a:rPr lang="en-US" b="1"/>
              <a:t>before</a:t>
            </a:r>
            <a:endParaRPr lang="en-US"/>
          </a:p>
        </p:txBody>
      </p:sp>
      <p:sp>
        <p:nvSpPr>
          <p:cNvPr id="8" name="Oval 7">
            <a:extLst>
              <a:ext uri="{FF2B5EF4-FFF2-40B4-BE49-F238E27FC236}">
                <a16:creationId xmlns:a16="http://schemas.microsoft.com/office/drawing/2014/main" id="{1BEE3865-6E9F-0B46-DB34-17B359083B0D}"/>
              </a:ext>
              <a:ext uri="{C183D7F6-B498-43B3-948B-1728B52AA6E4}">
                <adec:decorative xmlns:adec="http://schemas.microsoft.com/office/drawing/2017/decorative" val="1"/>
              </a:ext>
            </a:extLst>
          </p:cNvPr>
          <p:cNvSpPr/>
          <p:nvPr/>
        </p:nvSpPr>
        <p:spPr>
          <a:xfrm>
            <a:off x="2711923" y="4571396"/>
            <a:ext cx="129990" cy="12999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9416C33-B641-130E-3BED-F6698E249D89}"/>
              </a:ext>
              <a:ext uri="{C183D7F6-B498-43B3-948B-1728B52AA6E4}">
                <adec:decorative xmlns:adec="http://schemas.microsoft.com/office/drawing/2017/decorative" val="1"/>
              </a:ext>
            </a:extLst>
          </p:cNvPr>
          <p:cNvSpPr/>
          <p:nvPr/>
        </p:nvSpPr>
        <p:spPr>
          <a:xfrm>
            <a:off x="5026101" y="4317300"/>
            <a:ext cx="129990" cy="12999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F0C1F00-D72B-CA17-93C8-270BBC26318B}"/>
              </a:ext>
              <a:ext uri="{C183D7F6-B498-43B3-948B-1728B52AA6E4}">
                <adec:decorative xmlns:adec="http://schemas.microsoft.com/office/drawing/2017/decorative" val="1"/>
              </a:ext>
            </a:extLst>
          </p:cNvPr>
          <p:cNvSpPr/>
          <p:nvPr/>
        </p:nvSpPr>
        <p:spPr>
          <a:xfrm>
            <a:off x="7048364" y="3509003"/>
            <a:ext cx="129990" cy="12999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6">
            <a:extLst>
              <a:ext uri="{FF2B5EF4-FFF2-40B4-BE49-F238E27FC236}">
                <a16:creationId xmlns:a16="http://schemas.microsoft.com/office/drawing/2014/main" id="{28EC0C2D-952E-F9AA-12D7-02000D444BA3}"/>
              </a:ext>
            </a:extLst>
          </p:cNvPr>
          <p:cNvSpPr txBox="1">
            <a:spLocks/>
          </p:cNvSpPr>
          <p:nvPr/>
        </p:nvSpPr>
        <p:spPr>
          <a:xfrm>
            <a:off x="4659770" y="3782184"/>
            <a:ext cx="983996" cy="509954"/>
          </a:xfrm>
          <a:prstGeom prst="rect">
            <a:avLst/>
          </a:prstGeom>
        </p:spPr>
        <p:txBody>
          <a:bodyPr vert="horz" lIns="91440" tIns="45720" rIns="91440" bIns="45720" numCol="1" spcCol="457200" rtlCol="0" anchor="t">
            <a:normAutofit/>
          </a:bodyPr>
          <a:lstStyle>
            <a:lvl1pPr marL="0" indent="0" algn="l" defTabSz="685800" rtl="0" eaLnBrk="1" latinLnBrk="0" hangingPunct="1">
              <a:lnSpc>
                <a:spcPts val="1700"/>
              </a:lnSpc>
              <a:spcBef>
                <a:spcPts val="120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Bef>
                <a:spcPts val="0"/>
              </a:spcBef>
            </a:pPr>
            <a:r>
              <a:rPr lang="en-US" b="1"/>
              <a:t>One week </a:t>
            </a:r>
          </a:p>
          <a:p>
            <a:pPr algn="ctr">
              <a:lnSpc>
                <a:spcPct val="100000"/>
              </a:lnSpc>
              <a:spcBef>
                <a:spcPts val="0"/>
              </a:spcBef>
            </a:pPr>
            <a:r>
              <a:rPr lang="en-US" b="1"/>
              <a:t>before</a:t>
            </a:r>
            <a:endParaRPr lang="en-US"/>
          </a:p>
        </p:txBody>
      </p:sp>
      <p:sp>
        <p:nvSpPr>
          <p:cNvPr id="12" name="Content Placeholder 6">
            <a:extLst>
              <a:ext uri="{FF2B5EF4-FFF2-40B4-BE49-F238E27FC236}">
                <a16:creationId xmlns:a16="http://schemas.microsoft.com/office/drawing/2014/main" id="{49461F36-40C7-0CEE-DE48-816744B3C343}"/>
              </a:ext>
            </a:extLst>
          </p:cNvPr>
          <p:cNvSpPr txBox="1">
            <a:spLocks/>
          </p:cNvSpPr>
          <p:nvPr/>
        </p:nvSpPr>
        <p:spPr>
          <a:xfrm>
            <a:off x="6656071" y="2935641"/>
            <a:ext cx="805044" cy="566454"/>
          </a:xfrm>
          <a:prstGeom prst="rect">
            <a:avLst/>
          </a:prstGeom>
        </p:spPr>
        <p:txBody>
          <a:bodyPr vert="horz" lIns="91440" tIns="45720" rIns="91440" bIns="45720" numCol="1" spcCol="457200" rtlCol="0" anchor="t">
            <a:normAutofit/>
          </a:bodyPr>
          <a:lstStyle>
            <a:lvl1pPr marL="0" indent="0" algn="l" defTabSz="685800" rtl="0" eaLnBrk="1" latinLnBrk="0" hangingPunct="1">
              <a:lnSpc>
                <a:spcPts val="1700"/>
              </a:lnSpc>
              <a:spcBef>
                <a:spcPts val="120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Bef>
                <a:spcPts val="0"/>
              </a:spcBef>
            </a:pPr>
            <a:r>
              <a:rPr lang="en-US" b="1"/>
              <a:t>Days</a:t>
            </a:r>
          </a:p>
          <a:p>
            <a:pPr algn="ctr">
              <a:lnSpc>
                <a:spcPct val="100000"/>
              </a:lnSpc>
              <a:spcBef>
                <a:spcPts val="0"/>
              </a:spcBef>
            </a:pPr>
            <a:r>
              <a:rPr lang="en-US" b="1"/>
              <a:t>before</a:t>
            </a:r>
            <a:endParaRPr lang="en-US"/>
          </a:p>
        </p:txBody>
      </p:sp>
      <p:sp>
        <p:nvSpPr>
          <p:cNvPr id="13" name="Content Placeholder 6">
            <a:extLst>
              <a:ext uri="{FF2B5EF4-FFF2-40B4-BE49-F238E27FC236}">
                <a16:creationId xmlns:a16="http://schemas.microsoft.com/office/drawing/2014/main" id="{C87761A5-4419-8AAF-64C2-F1572F4855A6}"/>
              </a:ext>
            </a:extLst>
          </p:cNvPr>
          <p:cNvSpPr txBox="1">
            <a:spLocks/>
          </p:cNvSpPr>
          <p:nvPr/>
        </p:nvSpPr>
        <p:spPr>
          <a:xfrm>
            <a:off x="7848970" y="1694032"/>
            <a:ext cx="1011186" cy="541553"/>
          </a:xfrm>
          <a:prstGeom prst="rect">
            <a:avLst/>
          </a:prstGeom>
        </p:spPr>
        <p:txBody>
          <a:bodyPr vert="horz" lIns="91440" tIns="45720" rIns="91440" bIns="45720" numCol="1" spcCol="457200" rtlCol="0" anchor="t">
            <a:normAutofit/>
          </a:bodyPr>
          <a:lstStyle>
            <a:lvl1pPr marL="0" indent="0" algn="l" defTabSz="685800" rtl="0" eaLnBrk="1" latinLnBrk="0" hangingPunct="1">
              <a:lnSpc>
                <a:spcPts val="1700"/>
              </a:lnSpc>
              <a:spcBef>
                <a:spcPts val="120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Bef>
                <a:spcPts val="0"/>
              </a:spcBef>
            </a:pPr>
            <a:r>
              <a:rPr lang="en-US" b="1"/>
              <a:t>Campaign kick-off</a:t>
            </a:r>
            <a:endParaRPr lang="en-US"/>
          </a:p>
        </p:txBody>
      </p:sp>
      <p:sp>
        <p:nvSpPr>
          <p:cNvPr id="14" name="Arc 13">
            <a:extLst>
              <a:ext uri="{FF2B5EF4-FFF2-40B4-BE49-F238E27FC236}">
                <a16:creationId xmlns:a16="http://schemas.microsoft.com/office/drawing/2014/main" id="{9A1832EC-B254-1818-31D8-8256A7B93265}"/>
              </a:ext>
              <a:ext uri="{C183D7F6-B498-43B3-948B-1728B52AA6E4}">
                <adec:decorative xmlns:adec="http://schemas.microsoft.com/office/drawing/2017/decorative" val="1"/>
              </a:ext>
            </a:extLst>
          </p:cNvPr>
          <p:cNvSpPr/>
          <p:nvPr/>
        </p:nvSpPr>
        <p:spPr>
          <a:xfrm flipV="1">
            <a:off x="-2850670" y="-1497129"/>
            <a:ext cx="11359662" cy="6131761"/>
          </a:xfrm>
          <a:prstGeom prst="arc">
            <a:avLst>
              <a:gd name="adj1" fmla="val 16200000"/>
              <a:gd name="adj2" fmla="val 2118598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Content Placeholder 6">
            <a:extLst>
              <a:ext uri="{FF2B5EF4-FFF2-40B4-BE49-F238E27FC236}">
                <a16:creationId xmlns:a16="http://schemas.microsoft.com/office/drawing/2014/main" id="{23D0213E-11DA-8F59-DED0-D8D9F5750943}"/>
              </a:ext>
            </a:extLst>
          </p:cNvPr>
          <p:cNvSpPr txBox="1">
            <a:spLocks/>
          </p:cNvSpPr>
          <p:nvPr/>
        </p:nvSpPr>
        <p:spPr>
          <a:xfrm>
            <a:off x="1806835" y="4773367"/>
            <a:ext cx="2116183" cy="2164093"/>
          </a:xfrm>
          <a:prstGeom prst="rect">
            <a:avLst/>
          </a:prstGeom>
        </p:spPr>
        <p:txBody>
          <a:bodyPr vert="horz" lIns="91440" tIns="45720" rIns="91440" bIns="45720" numCol="1" spcCol="457200" rtlCol="0" anchor="t">
            <a:normAutofit/>
          </a:bodyPr>
          <a:lstStyle>
            <a:lvl1pPr marL="0" indent="0" algn="l" defTabSz="685800" rtl="0" eaLnBrk="1" latinLnBrk="0" hangingPunct="1">
              <a:lnSpc>
                <a:spcPts val="1700"/>
              </a:lnSpc>
              <a:spcBef>
                <a:spcPts val="120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00"/>
              <a:t>What type of campaign do you want to run and what idea will determine the theme?</a:t>
            </a:r>
          </a:p>
          <a:p>
            <a:r>
              <a:rPr lang="en-US" sz="1000"/>
              <a:t>Fill out your campaign brief template</a:t>
            </a:r>
          </a:p>
          <a:p>
            <a:r>
              <a:rPr lang="en-US" sz="1000"/>
              <a:t>Put a meeting invite on stakeholders’ calendars</a:t>
            </a:r>
          </a:p>
        </p:txBody>
      </p:sp>
      <p:sp>
        <p:nvSpPr>
          <p:cNvPr id="16" name="Content Placeholder 6">
            <a:extLst>
              <a:ext uri="{FF2B5EF4-FFF2-40B4-BE49-F238E27FC236}">
                <a16:creationId xmlns:a16="http://schemas.microsoft.com/office/drawing/2014/main" id="{F2DF40A7-9CC9-E128-BB3B-C49CA2B28A3A}"/>
              </a:ext>
            </a:extLst>
          </p:cNvPr>
          <p:cNvSpPr txBox="1">
            <a:spLocks/>
          </p:cNvSpPr>
          <p:nvPr/>
        </p:nvSpPr>
        <p:spPr>
          <a:xfrm>
            <a:off x="4479050" y="4580105"/>
            <a:ext cx="2034836" cy="1176181"/>
          </a:xfrm>
          <a:prstGeom prst="rect">
            <a:avLst/>
          </a:prstGeom>
        </p:spPr>
        <p:txBody>
          <a:bodyPr vert="horz" lIns="91440" tIns="45720" rIns="91440" bIns="45720" numCol="1" spcCol="457200" rtlCol="0" anchor="t">
            <a:normAutofit/>
          </a:bodyPr>
          <a:lstStyle>
            <a:lvl1pPr marL="0" indent="0" algn="l" defTabSz="685800" rtl="0" eaLnBrk="1" latinLnBrk="0" hangingPunct="1">
              <a:lnSpc>
                <a:spcPts val="1700"/>
              </a:lnSpc>
              <a:spcBef>
                <a:spcPts val="120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00"/>
              <a:t>Clearly define KPIs</a:t>
            </a:r>
          </a:p>
          <a:p>
            <a:r>
              <a:rPr lang="en-US" sz="1000"/>
              <a:t>Finalize planning and messaging</a:t>
            </a:r>
          </a:p>
          <a:p>
            <a:r>
              <a:rPr lang="en-US" sz="1000"/>
              <a:t>Prepare &amp; train stakeholders</a:t>
            </a:r>
          </a:p>
        </p:txBody>
      </p:sp>
      <p:sp>
        <p:nvSpPr>
          <p:cNvPr id="17" name="Content Placeholder 6">
            <a:extLst>
              <a:ext uri="{FF2B5EF4-FFF2-40B4-BE49-F238E27FC236}">
                <a16:creationId xmlns:a16="http://schemas.microsoft.com/office/drawing/2014/main" id="{B912B225-A1A8-A2C3-F1F5-B7E38E0F143E}"/>
              </a:ext>
            </a:extLst>
          </p:cNvPr>
          <p:cNvSpPr txBox="1">
            <a:spLocks/>
          </p:cNvSpPr>
          <p:nvPr/>
        </p:nvSpPr>
        <p:spPr>
          <a:xfrm>
            <a:off x="6548235" y="3833514"/>
            <a:ext cx="2034836" cy="1599039"/>
          </a:xfrm>
          <a:prstGeom prst="rect">
            <a:avLst/>
          </a:prstGeom>
        </p:spPr>
        <p:txBody>
          <a:bodyPr vert="horz" lIns="91440" tIns="45720" rIns="91440" bIns="45720" numCol="1" spcCol="457200" rtlCol="0" anchor="t">
            <a:normAutofit/>
          </a:bodyPr>
          <a:lstStyle>
            <a:lvl1pPr marL="0" indent="0" algn="l" defTabSz="685800" rtl="0" eaLnBrk="1" latinLnBrk="0" hangingPunct="1">
              <a:lnSpc>
                <a:spcPts val="1700"/>
              </a:lnSpc>
              <a:spcBef>
                <a:spcPts val="120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00"/>
              <a:t>Determine schedules content and posts</a:t>
            </a:r>
          </a:p>
          <a:p>
            <a:r>
              <a:rPr lang="en-US" sz="1000"/>
              <a:t>Upload documents, photos or videos</a:t>
            </a:r>
          </a:p>
          <a:p>
            <a:r>
              <a:rPr lang="en-US" sz="1000"/>
              <a:t>Send out reminders</a:t>
            </a:r>
          </a:p>
        </p:txBody>
      </p:sp>
    </p:spTree>
    <p:extLst>
      <p:ext uri="{BB962C8B-B14F-4D97-AF65-F5344CB8AC3E}">
        <p14:creationId xmlns:p14="http://schemas.microsoft.com/office/powerpoint/2010/main" val="16620525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AF7365-ADD0-4FBE-D95A-BDE0E414ED95}"/>
              </a:ext>
            </a:extLst>
          </p:cNvPr>
          <p:cNvSpPr>
            <a:spLocks noGrp="1"/>
          </p:cNvSpPr>
          <p:nvPr>
            <p:ph type="title"/>
          </p:nvPr>
        </p:nvSpPr>
        <p:spPr/>
        <p:txBody>
          <a:bodyPr/>
          <a:lstStyle/>
          <a:p>
            <a:r>
              <a:rPr lang="en-US"/>
              <a:t>Campaign Readiness Checklist</a:t>
            </a:r>
          </a:p>
        </p:txBody>
      </p:sp>
      <p:graphicFrame>
        <p:nvGraphicFramePr>
          <p:cNvPr id="5" name="Table 5">
            <a:extLst>
              <a:ext uri="{FF2B5EF4-FFF2-40B4-BE49-F238E27FC236}">
                <a16:creationId xmlns:a16="http://schemas.microsoft.com/office/drawing/2014/main" id="{2E5128AC-69ED-6856-78C4-D22270B27E5D}"/>
              </a:ext>
            </a:extLst>
          </p:cNvPr>
          <p:cNvGraphicFramePr>
            <a:graphicFrameLocks noGrp="1"/>
          </p:cNvGraphicFramePr>
          <p:nvPr>
            <p:ph sz="quarter" idx="10"/>
            <p:extLst>
              <p:ext uri="{D42A27DB-BD31-4B8C-83A1-F6EECF244321}">
                <p14:modId xmlns:p14="http://schemas.microsoft.com/office/powerpoint/2010/main" val="3496796135"/>
              </p:ext>
            </p:extLst>
          </p:nvPr>
        </p:nvGraphicFramePr>
        <p:xfrm>
          <a:off x="588263" y="1574437"/>
          <a:ext cx="10759006" cy="3545840"/>
        </p:xfrm>
        <a:graphic>
          <a:graphicData uri="http://schemas.openxmlformats.org/drawingml/2006/table">
            <a:tbl>
              <a:tblPr firstRow="1">
                <a:tableStyleId>{8EC20E35-A176-4012-BC5E-935CFFF8708E}</a:tableStyleId>
              </a:tblPr>
              <a:tblGrid>
                <a:gridCol w="513949">
                  <a:extLst>
                    <a:ext uri="{9D8B030D-6E8A-4147-A177-3AD203B41FA5}">
                      <a16:colId xmlns:a16="http://schemas.microsoft.com/office/drawing/2014/main" val="3247865622"/>
                    </a:ext>
                  </a:extLst>
                </a:gridCol>
                <a:gridCol w="10245057">
                  <a:extLst>
                    <a:ext uri="{9D8B030D-6E8A-4147-A177-3AD203B41FA5}">
                      <a16:colId xmlns:a16="http://schemas.microsoft.com/office/drawing/2014/main" val="1515399958"/>
                    </a:ext>
                  </a:extLst>
                </a:gridCol>
              </a:tblGrid>
              <a:tr h="370840">
                <a:tc>
                  <a:txBody>
                    <a:bodyPr/>
                    <a:lstStyle/>
                    <a:p>
                      <a:endParaRPr lang="en-US"/>
                    </a:p>
                  </a:txBody>
                  <a:tcPr>
                    <a:lnB w="12700" cap="flat" cmpd="sng" algn="ctr">
                      <a:solidFill>
                        <a:schemeClr val="tx1"/>
                      </a:solidFill>
                      <a:prstDash val="solid"/>
                      <a:round/>
                      <a:headEnd type="none" w="med" len="med"/>
                      <a:tailEnd type="none" w="med" len="med"/>
                    </a:lnB>
                  </a:tcPr>
                </a:tc>
                <a:tc>
                  <a:txBody>
                    <a:bodyPr/>
                    <a:lstStyle/>
                    <a:p>
                      <a:r>
                        <a:rPr lang="en-US"/>
                        <a:t>Sample tasks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2876527"/>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a:t>Determine the timing of the campaign. Will this be a reoccurring campaign?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4222683"/>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a:t>Is your team trained and ready?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8710332"/>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a:t>Do you know who are going to be your main voices and use @mentions to get them engaged early.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1844026"/>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a:t>Determine the specific #hashtag to track campaign efforts. You cannot change this once the campaign as started.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6237403"/>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a:t>Do you have a clear social content strategy? Define key messages and call to action for employees.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5834863"/>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a:t>Determine the entry point for the campaign.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8509249"/>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a:t>Find a few stakeholders to seed the campaign with a few posts to get the conversation started.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8410619"/>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dirty="0"/>
                        <a:t>Create a short video to introduce the campaign to employees.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2942522"/>
                  </a:ext>
                </a:extLst>
              </a:tr>
            </a:tbl>
          </a:graphicData>
        </a:graphic>
      </p:graphicFrame>
    </p:spTree>
    <p:extLst>
      <p:ext uri="{BB962C8B-B14F-4D97-AF65-F5344CB8AC3E}">
        <p14:creationId xmlns:p14="http://schemas.microsoft.com/office/powerpoint/2010/main" val="304291963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B483A2-A172-23E2-C407-0F66A5EC3F57}"/>
              </a:ext>
            </a:extLst>
          </p:cNvPr>
          <p:cNvSpPr>
            <a:spLocks noGrp="1"/>
          </p:cNvSpPr>
          <p:nvPr>
            <p:ph type="title"/>
          </p:nvPr>
        </p:nvSpPr>
        <p:spPr/>
        <p:txBody>
          <a:bodyPr/>
          <a:lstStyle/>
          <a:p>
            <a:r>
              <a:rPr lang="en-US"/>
              <a:t>Step 2: Plan, Build, Execute</a:t>
            </a:r>
          </a:p>
        </p:txBody>
      </p:sp>
      <p:sp>
        <p:nvSpPr>
          <p:cNvPr id="6" name="TextBox 5">
            <a:extLst>
              <a:ext uri="{FF2B5EF4-FFF2-40B4-BE49-F238E27FC236}">
                <a16:creationId xmlns:a16="http://schemas.microsoft.com/office/drawing/2014/main" id="{2936E97B-8D22-60C3-13E9-AA836C409A15}"/>
              </a:ext>
            </a:extLst>
          </p:cNvPr>
          <p:cNvSpPr txBox="1"/>
          <p:nvPr/>
        </p:nvSpPr>
        <p:spPr>
          <a:xfrm>
            <a:off x="534394" y="4784685"/>
            <a:ext cx="10072645" cy="646331"/>
          </a:xfrm>
          <a:prstGeom prst="rect">
            <a:avLst/>
          </a:prstGeom>
          <a:noFill/>
        </p:spPr>
        <p:txBody>
          <a:bodyPr wrap="square">
            <a:spAutoFit/>
          </a:bodyPr>
          <a:lstStyle/>
          <a:p>
            <a:r>
              <a:rPr lang="en-US"/>
              <a:t>Besides being a fun, affordable, and engaging way to connect people, a Viva Engage social campaign should reflect your company's culture. </a:t>
            </a:r>
          </a:p>
        </p:txBody>
      </p:sp>
    </p:spTree>
    <p:extLst>
      <p:ext uri="{BB962C8B-B14F-4D97-AF65-F5344CB8AC3E}">
        <p14:creationId xmlns:p14="http://schemas.microsoft.com/office/powerpoint/2010/main" val="75873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286B1E-EFD8-998B-06A0-17A9601878D3}"/>
              </a:ext>
            </a:extLst>
          </p:cNvPr>
          <p:cNvSpPr>
            <a:spLocks noGrp="1"/>
          </p:cNvSpPr>
          <p:nvPr>
            <p:ph type="title"/>
          </p:nvPr>
        </p:nvSpPr>
        <p:spPr/>
        <p:txBody>
          <a:bodyPr/>
          <a:lstStyle/>
          <a:p>
            <a:r>
              <a:rPr lang="en-US"/>
              <a:t>View campaigns across the network</a:t>
            </a:r>
          </a:p>
        </p:txBody>
      </p:sp>
      <p:pic>
        <p:nvPicPr>
          <p:cNvPr id="2" name="Picture 1" descr="Table&#10;&#10;Description automatically generated">
            <a:extLst>
              <a:ext uri="{FF2B5EF4-FFF2-40B4-BE49-F238E27FC236}">
                <a16:creationId xmlns:a16="http://schemas.microsoft.com/office/drawing/2014/main" id="{9DBE3D3E-C4E2-220D-26B2-7DA69AD24745}"/>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584200" y="2216114"/>
            <a:ext cx="9429159" cy="5323329"/>
          </a:xfrm>
          <a:prstGeom prst="rect">
            <a:avLst/>
          </a:prstGeom>
          <a:ln>
            <a:noFill/>
          </a:ln>
          <a:effectLst>
            <a:outerShdw blurRad="292100" dist="139700" dir="2700000" algn="tl" rotWithShape="0">
              <a:srgbClr val="333333">
                <a:alpha val="65000"/>
              </a:srgbClr>
            </a:outerShdw>
          </a:effectLst>
        </p:spPr>
      </p:pic>
      <p:sp>
        <p:nvSpPr>
          <p:cNvPr id="4" name="Content Placeholder 3">
            <a:extLst>
              <a:ext uri="{FF2B5EF4-FFF2-40B4-BE49-F238E27FC236}">
                <a16:creationId xmlns:a16="http://schemas.microsoft.com/office/drawing/2014/main" id="{8C5A1ED1-55DA-6402-CAA6-04F3B036A842}"/>
              </a:ext>
            </a:extLst>
          </p:cNvPr>
          <p:cNvSpPr>
            <a:spLocks noGrp="1"/>
          </p:cNvSpPr>
          <p:nvPr>
            <p:ph sz="quarter" idx="10"/>
          </p:nvPr>
        </p:nvSpPr>
        <p:spPr>
          <a:xfrm>
            <a:off x="584200" y="1435100"/>
            <a:ext cx="11018838" cy="430887"/>
          </a:xfrm>
        </p:spPr>
        <p:txBody>
          <a:bodyPr/>
          <a:lstStyle/>
          <a:p>
            <a:pPr marL="0" indent="0">
              <a:buNone/>
            </a:pPr>
            <a:r>
              <a:rPr lang="en-US"/>
              <a:t>Viva Engage and Corporate Communicators can view campaigns. </a:t>
            </a:r>
          </a:p>
        </p:txBody>
      </p:sp>
      <p:sp>
        <p:nvSpPr>
          <p:cNvPr id="5" name="Rectangle: Rounded Corners 4">
            <a:extLst>
              <a:ext uri="{FF2B5EF4-FFF2-40B4-BE49-F238E27FC236}">
                <a16:creationId xmlns:a16="http://schemas.microsoft.com/office/drawing/2014/main" id="{317E2CE0-2097-B592-5263-B219E87B6291}"/>
              </a:ext>
            </a:extLst>
          </p:cNvPr>
          <p:cNvSpPr/>
          <p:nvPr/>
        </p:nvSpPr>
        <p:spPr bwMode="auto">
          <a:xfrm>
            <a:off x="1250656" y="5295438"/>
            <a:ext cx="2154395" cy="464655"/>
          </a:xfrm>
          <a:prstGeom prst="roundRect">
            <a:avLst>
              <a:gd name="adj" fmla="val 46454"/>
            </a:avLst>
          </a:prstGeom>
          <a:solidFill>
            <a:srgbClr val="FFFFFF"/>
          </a:solid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112" tIns="0" rIns="134112" bIns="0" numCol="1" spcCol="0" rtlCol="0" fromWordArt="0" anchor="ctr" anchorCtr="0" forceAA="0" compatLnSpc="1">
            <a:prstTxWarp prst="textNoShape">
              <a:avLst/>
            </a:prstTxWarp>
            <a:noAutofit/>
          </a:bodyPr>
          <a:lstStyle/>
          <a:p>
            <a:pPr algn="ctr" defTabSz="1367657" fontAlgn="base">
              <a:spcBef>
                <a:spcPct val="0"/>
              </a:spcBef>
              <a:spcAft>
                <a:spcPct val="0"/>
              </a:spcAft>
              <a:defRPr/>
            </a:pPr>
            <a:r>
              <a:rPr lang="en-US" sz="1613">
                <a:solidFill>
                  <a:srgbClr val="081F2C"/>
                </a:solidFill>
                <a:latin typeface="Segoe UI"/>
                <a:ea typeface="Segoe UI" pitchFamily="34" charset="0"/>
                <a:cs typeface="Segoe UI" pitchFamily="34" charset="0"/>
              </a:rPr>
              <a:t>All campaigns</a:t>
            </a:r>
          </a:p>
        </p:txBody>
      </p:sp>
      <p:sp>
        <p:nvSpPr>
          <p:cNvPr id="6" name="Rectangle: Rounded Corners 5">
            <a:extLst>
              <a:ext uri="{FF2B5EF4-FFF2-40B4-BE49-F238E27FC236}">
                <a16:creationId xmlns:a16="http://schemas.microsoft.com/office/drawing/2014/main" id="{B89FB158-B8E9-C654-EC07-F6D5E2AFDF0F}"/>
              </a:ext>
            </a:extLst>
          </p:cNvPr>
          <p:cNvSpPr/>
          <p:nvPr/>
        </p:nvSpPr>
        <p:spPr bwMode="auto">
          <a:xfrm>
            <a:off x="9012239" y="2878809"/>
            <a:ext cx="2590799" cy="464655"/>
          </a:xfrm>
          <a:prstGeom prst="roundRect">
            <a:avLst>
              <a:gd name="adj" fmla="val 46454"/>
            </a:avLst>
          </a:prstGeom>
          <a:solidFill>
            <a:srgbClr val="FFFFFF"/>
          </a:solid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112" tIns="0" rIns="134112" bIns="0" numCol="1" spcCol="0" rtlCol="0" fromWordArt="0" anchor="ctr" anchorCtr="0" forceAA="0" compatLnSpc="1">
            <a:prstTxWarp prst="textNoShape">
              <a:avLst/>
            </a:prstTxWarp>
            <a:noAutofit/>
          </a:bodyPr>
          <a:lstStyle/>
          <a:p>
            <a:pPr algn="ctr" defTabSz="1367657" fontAlgn="base">
              <a:spcBef>
                <a:spcPct val="0"/>
              </a:spcBef>
              <a:spcAft>
                <a:spcPct val="0"/>
              </a:spcAft>
              <a:defRPr/>
            </a:pPr>
            <a:r>
              <a:rPr lang="en-US" sz="1613">
                <a:solidFill>
                  <a:srgbClr val="081F2C"/>
                </a:solidFill>
                <a:latin typeface="Segoe UI"/>
                <a:ea typeface="Segoe UI" pitchFamily="34" charset="0"/>
                <a:cs typeface="Segoe UI" pitchFamily="34" charset="0"/>
              </a:rPr>
              <a:t>Create new campaigns</a:t>
            </a:r>
          </a:p>
        </p:txBody>
      </p:sp>
    </p:spTree>
    <p:extLst>
      <p:ext uri="{BB962C8B-B14F-4D97-AF65-F5344CB8AC3E}">
        <p14:creationId xmlns:p14="http://schemas.microsoft.com/office/powerpoint/2010/main" val="416026477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D8AD-7562-1814-DC21-FDCA350161F9}"/>
              </a:ext>
            </a:extLst>
          </p:cNvPr>
          <p:cNvSpPr>
            <a:spLocks noGrp="1"/>
          </p:cNvSpPr>
          <p:nvPr>
            <p:ph type="title"/>
          </p:nvPr>
        </p:nvSpPr>
        <p:spPr/>
        <p:txBody>
          <a:bodyPr/>
          <a:lstStyle/>
          <a:p>
            <a:r>
              <a:rPr lang="en-US"/>
              <a:t>Set up the campaign</a:t>
            </a:r>
          </a:p>
        </p:txBody>
      </p:sp>
      <p:pic>
        <p:nvPicPr>
          <p:cNvPr id="3" name="Picture 2" descr="Graphical user interface, application&#10;&#10;Description automatically generated">
            <a:extLst>
              <a:ext uri="{FF2B5EF4-FFF2-40B4-BE49-F238E27FC236}">
                <a16:creationId xmlns:a16="http://schemas.microsoft.com/office/drawing/2014/main" id="{90D97967-579F-2F56-AA7B-F303E3848474}"/>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1166949" y="1715588"/>
            <a:ext cx="9646872" cy="5446241"/>
          </a:xfrm>
          <a:prstGeom prst="rect">
            <a:avLst/>
          </a:prstGeom>
          <a:ln>
            <a:noFill/>
          </a:ln>
          <a:effectLst>
            <a:outerShdw blurRad="292100" dist="139700" dir="2700000" algn="tl" rotWithShape="0">
              <a:srgbClr val="333333">
                <a:alpha val="65000"/>
              </a:srgbClr>
            </a:outerShdw>
          </a:effectLst>
        </p:spPr>
      </p:pic>
      <p:sp>
        <p:nvSpPr>
          <p:cNvPr id="5" name="Rectangle: Rounded Corners 4">
            <a:extLst>
              <a:ext uri="{FF2B5EF4-FFF2-40B4-BE49-F238E27FC236}">
                <a16:creationId xmlns:a16="http://schemas.microsoft.com/office/drawing/2014/main" id="{0545B112-FB55-E34E-51EE-C81FE3A8F7A3}"/>
              </a:ext>
            </a:extLst>
          </p:cNvPr>
          <p:cNvSpPr/>
          <p:nvPr/>
        </p:nvSpPr>
        <p:spPr bwMode="auto">
          <a:xfrm>
            <a:off x="7470822" y="3032507"/>
            <a:ext cx="2590799" cy="430887"/>
          </a:xfrm>
          <a:prstGeom prst="roundRect">
            <a:avLst>
              <a:gd name="adj" fmla="val 46454"/>
            </a:avLst>
          </a:prstGeom>
          <a:solidFill>
            <a:srgbClr val="FFFFFF"/>
          </a:solid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112" tIns="0" rIns="134112" bIns="0" numCol="1" spcCol="0" rtlCol="0" fromWordArt="0" anchor="ctr" anchorCtr="0" forceAA="0" compatLnSpc="1">
            <a:prstTxWarp prst="textNoShape">
              <a:avLst/>
            </a:prstTxWarp>
            <a:noAutofit/>
          </a:bodyPr>
          <a:lstStyle/>
          <a:p>
            <a:pPr algn="ctr" defTabSz="1367657" fontAlgn="base">
              <a:spcBef>
                <a:spcPct val="0"/>
              </a:spcBef>
              <a:spcAft>
                <a:spcPct val="0"/>
              </a:spcAft>
              <a:defRPr/>
            </a:pPr>
            <a:r>
              <a:rPr lang="en-US" sz="1613">
                <a:solidFill>
                  <a:srgbClr val="081F2C"/>
                </a:solidFill>
                <a:latin typeface="Segoe UI"/>
                <a:ea typeface="Segoe UI" pitchFamily="34" charset="0"/>
                <a:cs typeface="Segoe UI" pitchFamily="34" charset="0"/>
              </a:rPr>
              <a:t>Add campaign hashtag. </a:t>
            </a:r>
          </a:p>
        </p:txBody>
      </p:sp>
      <p:sp>
        <p:nvSpPr>
          <p:cNvPr id="6" name="Rectangle: Rounded Corners 5">
            <a:extLst>
              <a:ext uri="{FF2B5EF4-FFF2-40B4-BE49-F238E27FC236}">
                <a16:creationId xmlns:a16="http://schemas.microsoft.com/office/drawing/2014/main" id="{8B23668A-9B0D-CCDE-38A1-8D8D351EEF1A}"/>
              </a:ext>
            </a:extLst>
          </p:cNvPr>
          <p:cNvSpPr/>
          <p:nvPr/>
        </p:nvSpPr>
        <p:spPr bwMode="auto">
          <a:xfrm>
            <a:off x="6517234" y="4564869"/>
            <a:ext cx="2590799" cy="577544"/>
          </a:xfrm>
          <a:prstGeom prst="roundRect">
            <a:avLst>
              <a:gd name="adj" fmla="val 46454"/>
            </a:avLst>
          </a:prstGeom>
          <a:solidFill>
            <a:srgbClr val="FFFFFF"/>
          </a:solid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112" tIns="0" rIns="134112" bIns="0" numCol="1" spcCol="0" rtlCol="0" fromWordArt="0" anchor="ctr" anchorCtr="0" forceAA="0" compatLnSpc="1">
            <a:prstTxWarp prst="textNoShape">
              <a:avLst/>
            </a:prstTxWarp>
            <a:noAutofit/>
          </a:bodyPr>
          <a:lstStyle/>
          <a:p>
            <a:pPr algn="ctr" defTabSz="1367657" fontAlgn="base">
              <a:spcBef>
                <a:spcPct val="0"/>
              </a:spcBef>
              <a:spcAft>
                <a:spcPct val="0"/>
              </a:spcAft>
              <a:defRPr/>
            </a:pPr>
            <a:r>
              <a:rPr lang="en-US" sz="1613">
                <a:solidFill>
                  <a:srgbClr val="081F2C"/>
                </a:solidFill>
                <a:latin typeface="Segoe UI"/>
                <a:ea typeface="Segoe UI" pitchFamily="34" charset="0"/>
                <a:cs typeface="Segoe UI" pitchFamily="34" charset="0"/>
              </a:rPr>
              <a:t>Change publisher to reflect campaign goals. </a:t>
            </a:r>
          </a:p>
        </p:txBody>
      </p:sp>
      <p:sp>
        <p:nvSpPr>
          <p:cNvPr id="7" name="Rectangle: Rounded Corners 6">
            <a:extLst>
              <a:ext uri="{FF2B5EF4-FFF2-40B4-BE49-F238E27FC236}">
                <a16:creationId xmlns:a16="http://schemas.microsoft.com/office/drawing/2014/main" id="{65A4492A-47FF-27C0-C925-3EC1703208A1}"/>
              </a:ext>
            </a:extLst>
          </p:cNvPr>
          <p:cNvSpPr/>
          <p:nvPr/>
        </p:nvSpPr>
        <p:spPr bwMode="auto">
          <a:xfrm>
            <a:off x="1496971" y="3776336"/>
            <a:ext cx="2792229" cy="605451"/>
          </a:xfrm>
          <a:prstGeom prst="roundRect">
            <a:avLst>
              <a:gd name="adj" fmla="val 46454"/>
            </a:avLst>
          </a:prstGeom>
          <a:solidFill>
            <a:srgbClr val="FFFFFF"/>
          </a:solid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112" tIns="0" rIns="134112" bIns="0" numCol="1" spcCol="0" rtlCol="0" fromWordArt="0" anchor="ctr" anchorCtr="0" forceAA="0" compatLnSpc="1">
            <a:prstTxWarp prst="textNoShape">
              <a:avLst/>
            </a:prstTxWarp>
            <a:noAutofit/>
          </a:bodyPr>
          <a:lstStyle/>
          <a:p>
            <a:pPr algn="ctr" defTabSz="1367657" fontAlgn="base">
              <a:spcBef>
                <a:spcPct val="0"/>
              </a:spcBef>
              <a:spcAft>
                <a:spcPct val="0"/>
              </a:spcAft>
              <a:defRPr/>
            </a:pPr>
            <a:r>
              <a:rPr lang="en-US" sz="1613">
                <a:solidFill>
                  <a:srgbClr val="081F2C"/>
                </a:solidFill>
                <a:latin typeface="Segoe UI"/>
                <a:ea typeface="Segoe UI" pitchFamily="34" charset="0"/>
                <a:cs typeface="Segoe UI" pitchFamily="34" charset="0"/>
              </a:rPr>
              <a:t>Add call to action in description. </a:t>
            </a:r>
          </a:p>
        </p:txBody>
      </p:sp>
      <p:sp>
        <p:nvSpPr>
          <p:cNvPr id="8" name="Rectangle: Rounded Corners 7">
            <a:extLst>
              <a:ext uri="{FF2B5EF4-FFF2-40B4-BE49-F238E27FC236}">
                <a16:creationId xmlns:a16="http://schemas.microsoft.com/office/drawing/2014/main" id="{37BC5EAE-D600-B57D-2B19-81654052C0C6}"/>
              </a:ext>
            </a:extLst>
          </p:cNvPr>
          <p:cNvSpPr/>
          <p:nvPr/>
        </p:nvSpPr>
        <p:spPr bwMode="auto">
          <a:xfrm>
            <a:off x="1753645" y="5270573"/>
            <a:ext cx="2464525" cy="605451"/>
          </a:xfrm>
          <a:prstGeom prst="roundRect">
            <a:avLst>
              <a:gd name="adj" fmla="val 46454"/>
            </a:avLst>
          </a:prstGeom>
          <a:solidFill>
            <a:srgbClr val="FFFFFF"/>
          </a:solid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112" tIns="0" rIns="134112" bIns="0" numCol="1" spcCol="0" rtlCol="0" fromWordArt="0" anchor="ctr" anchorCtr="0" forceAA="0" compatLnSpc="1">
            <a:prstTxWarp prst="textNoShape">
              <a:avLst/>
            </a:prstTxWarp>
            <a:noAutofit/>
          </a:bodyPr>
          <a:lstStyle/>
          <a:p>
            <a:pPr algn="ctr" defTabSz="1367657" fontAlgn="base">
              <a:spcBef>
                <a:spcPct val="0"/>
              </a:spcBef>
              <a:spcAft>
                <a:spcPct val="0"/>
              </a:spcAft>
              <a:defRPr/>
            </a:pPr>
            <a:r>
              <a:rPr lang="en-US" sz="1613">
                <a:solidFill>
                  <a:srgbClr val="081F2C"/>
                </a:solidFill>
                <a:latin typeface="Segoe UI"/>
                <a:ea typeface="Segoe UI" pitchFamily="34" charset="0"/>
                <a:cs typeface="Segoe UI" pitchFamily="34" charset="0"/>
              </a:rPr>
              <a:t>Select a color for the #hashtag. </a:t>
            </a:r>
          </a:p>
        </p:txBody>
      </p:sp>
    </p:spTree>
    <p:extLst>
      <p:ext uri="{BB962C8B-B14F-4D97-AF65-F5344CB8AC3E}">
        <p14:creationId xmlns:p14="http://schemas.microsoft.com/office/powerpoint/2010/main" val="360392678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A9D601-36F4-DFDE-8D0A-FC655B213521}"/>
              </a:ext>
            </a:extLst>
          </p:cNvPr>
          <p:cNvSpPr>
            <a:spLocks noGrp="1"/>
          </p:cNvSpPr>
          <p:nvPr>
            <p:ph type="title"/>
          </p:nvPr>
        </p:nvSpPr>
        <p:spPr/>
        <p:txBody>
          <a:bodyPr/>
          <a:lstStyle/>
          <a:p>
            <a:r>
              <a:rPr lang="en-US"/>
              <a:t>Customize and add additional details before it’s live </a:t>
            </a:r>
          </a:p>
        </p:txBody>
      </p:sp>
      <p:pic>
        <p:nvPicPr>
          <p:cNvPr id="2" name="Picture 1" descr="Graphical user interface, application&#10;&#10;Description automatically generated">
            <a:extLst>
              <a:ext uri="{FF2B5EF4-FFF2-40B4-BE49-F238E27FC236}">
                <a16:creationId xmlns:a16="http://schemas.microsoft.com/office/drawing/2014/main" id="{3E20EB65-A714-9FEA-30BD-630215EAD720}"/>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918642" y="1051561"/>
            <a:ext cx="9391357" cy="5846544"/>
          </a:xfrm>
          <a:prstGeom prst="rect">
            <a:avLst/>
          </a:prstGeom>
          <a:ln>
            <a:noFill/>
          </a:ln>
          <a:effectLst>
            <a:outerShdw blurRad="292100" dist="139700" dir="2700000" algn="tl" rotWithShape="0">
              <a:srgbClr val="333333">
                <a:alpha val="65000"/>
              </a:srgbClr>
            </a:outerShdw>
          </a:effectLst>
        </p:spPr>
      </p:pic>
      <p:sp>
        <p:nvSpPr>
          <p:cNvPr id="3" name="Rectangle: Rounded Corners 2">
            <a:extLst>
              <a:ext uri="{FF2B5EF4-FFF2-40B4-BE49-F238E27FC236}">
                <a16:creationId xmlns:a16="http://schemas.microsoft.com/office/drawing/2014/main" id="{DD08E0DA-E51C-B1F6-06E5-7D57D4B8BBCB}"/>
              </a:ext>
            </a:extLst>
          </p:cNvPr>
          <p:cNvSpPr/>
          <p:nvPr/>
        </p:nvSpPr>
        <p:spPr bwMode="auto">
          <a:xfrm>
            <a:off x="466917" y="2051363"/>
            <a:ext cx="2518747" cy="464655"/>
          </a:xfrm>
          <a:prstGeom prst="roundRect">
            <a:avLst>
              <a:gd name="adj" fmla="val 46454"/>
            </a:avLst>
          </a:prstGeom>
          <a:solidFill>
            <a:srgbClr val="FFFFFF"/>
          </a:solid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112" tIns="0" rIns="134112" bIns="0" numCol="1" spcCol="0" rtlCol="0" fromWordArt="0" anchor="ctr" anchorCtr="0" forceAA="0" compatLnSpc="1">
            <a:prstTxWarp prst="textNoShape">
              <a:avLst/>
            </a:prstTxWarp>
            <a:noAutofit/>
          </a:bodyPr>
          <a:lstStyle/>
          <a:p>
            <a:pPr algn="ctr" defTabSz="1367657" fontAlgn="base">
              <a:spcBef>
                <a:spcPct val="0"/>
              </a:spcBef>
              <a:spcAft>
                <a:spcPct val="0"/>
              </a:spcAft>
              <a:defRPr/>
            </a:pPr>
            <a:r>
              <a:rPr lang="en-US" sz="1613">
                <a:solidFill>
                  <a:srgbClr val="081F2C"/>
                </a:solidFill>
                <a:latin typeface="Segoe UI"/>
                <a:ea typeface="Segoe UI" pitchFamily="34" charset="0"/>
                <a:cs typeface="Segoe UI" pitchFamily="34" charset="0"/>
              </a:rPr>
              <a:t>Update cover photo</a:t>
            </a:r>
          </a:p>
        </p:txBody>
      </p:sp>
      <p:sp>
        <p:nvSpPr>
          <p:cNvPr id="12" name="Rectangle: Rounded Corners 11">
            <a:extLst>
              <a:ext uri="{FF2B5EF4-FFF2-40B4-BE49-F238E27FC236}">
                <a16:creationId xmlns:a16="http://schemas.microsoft.com/office/drawing/2014/main" id="{198E6CE8-082D-1144-D1F4-2AF10AAC5E48}"/>
              </a:ext>
            </a:extLst>
          </p:cNvPr>
          <p:cNvSpPr/>
          <p:nvPr/>
        </p:nvSpPr>
        <p:spPr bwMode="auto">
          <a:xfrm>
            <a:off x="9537032" y="3821160"/>
            <a:ext cx="2346959" cy="464655"/>
          </a:xfrm>
          <a:prstGeom prst="roundRect">
            <a:avLst>
              <a:gd name="adj" fmla="val 46454"/>
            </a:avLst>
          </a:prstGeom>
          <a:solidFill>
            <a:srgbClr val="FFFFFF"/>
          </a:solid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112" tIns="0" rIns="134112" bIns="0" numCol="1" spcCol="0" rtlCol="0" fromWordArt="0" anchor="ctr" anchorCtr="0" forceAA="0" compatLnSpc="1">
            <a:prstTxWarp prst="textNoShape">
              <a:avLst/>
            </a:prstTxWarp>
            <a:noAutofit/>
          </a:bodyPr>
          <a:lstStyle/>
          <a:p>
            <a:pPr algn="ctr" defTabSz="1367657" fontAlgn="base">
              <a:spcBef>
                <a:spcPct val="0"/>
              </a:spcBef>
              <a:spcAft>
                <a:spcPct val="0"/>
              </a:spcAft>
              <a:defRPr/>
            </a:pPr>
            <a:r>
              <a:rPr lang="en-US" sz="1613">
                <a:solidFill>
                  <a:srgbClr val="081F2C"/>
                </a:solidFill>
                <a:latin typeface="Segoe UI"/>
                <a:ea typeface="Segoe UI" pitchFamily="34" charset="0"/>
                <a:cs typeface="Segoe UI" pitchFamily="34" charset="0"/>
              </a:rPr>
              <a:t>Add relevant leaders</a:t>
            </a:r>
          </a:p>
        </p:txBody>
      </p:sp>
      <p:sp>
        <p:nvSpPr>
          <p:cNvPr id="13" name="Rectangle: Rounded Corners 12">
            <a:extLst>
              <a:ext uri="{FF2B5EF4-FFF2-40B4-BE49-F238E27FC236}">
                <a16:creationId xmlns:a16="http://schemas.microsoft.com/office/drawing/2014/main" id="{9A237EF6-35DC-7E52-CC2F-157FD967F73D}"/>
              </a:ext>
            </a:extLst>
          </p:cNvPr>
          <p:cNvSpPr/>
          <p:nvPr/>
        </p:nvSpPr>
        <p:spPr bwMode="auto">
          <a:xfrm>
            <a:off x="7951055" y="5613452"/>
            <a:ext cx="2346959" cy="566883"/>
          </a:xfrm>
          <a:prstGeom prst="roundRect">
            <a:avLst>
              <a:gd name="adj" fmla="val 46454"/>
            </a:avLst>
          </a:prstGeom>
          <a:solidFill>
            <a:srgbClr val="FFFFFF"/>
          </a:solid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112" tIns="0" rIns="134112" bIns="0" numCol="1" spcCol="0" rtlCol="0" fromWordArt="0" anchor="ctr" anchorCtr="0" forceAA="0" compatLnSpc="1">
            <a:prstTxWarp prst="textNoShape">
              <a:avLst/>
            </a:prstTxWarp>
            <a:noAutofit/>
          </a:bodyPr>
          <a:lstStyle/>
          <a:p>
            <a:pPr algn="ctr" defTabSz="1367657" fontAlgn="base">
              <a:spcBef>
                <a:spcPct val="0"/>
              </a:spcBef>
              <a:spcAft>
                <a:spcPct val="0"/>
              </a:spcAft>
              <a:defRPr/>
            </a:pPr>
            <a:r>
              <a:rPr lang="en-US" sz="1613">
                <a:solidFill>
                  <a:srgbClr val="081F2C"/>
                </a:solidFill>
                <a:latin typeface="Segoe UI"/>
                <a:ea typeface="Segoe UI" pitchFamily="34" charset="0"/>
                <a:cs typeface="Segoe UI" pitchFamily="34" charset="0"/>
              </a:rPr>
              <a:t>Related resources for the campaigns. </a:t>
            </a:r>
          </a:p>
        </p:txBody>
      </p:sp>
      <p:sp>
        <p:nvSpPr>
          <p:cNvPr id="14" name="Rectangle: Rounded Corners 13">
            <a:extLst>
              <a:ext uri="{FF2B5EF4-FFF2-40B4-BE49-F238E27FC236}">
                <a16:creationId xmlns:a16="http://schemas.microsoft.com/office/drawing/2014/main" id="{0AECF2D8-6077-23B6-C996-AAABC8DFC1B7}"/>
              </a:ext>
            </a:extLst>
          </p:cNvPr>
          <p:cNvSpPr/>
          <p:nvPr/>
        </p:nvSpPr>
        <p:spPr bwMode="auto">
          <a:xfrm>
            <a:off x="2399899" y="3632400"/>
            <a:ext cx="4229815" cy="382137"/>
          </a:xfrm>
          <a:prstGeom prst="roundRect">
            <a:avLst>
              <a:gd name="adj" fmla="val 46454"/>
            </a:avLst>
          </a:prstGeom>
          <a:solidFill>
            <a:srgbClr val="FFFFFF"/>
          </a:solid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112" tIns="0" rIns="134112" bIns="0" numCol="1" spcCol="0" rtlCol="0" fromWordArt="0" anchor="ctr" anchorCtr="0" forceAA="0" compatLnSpc="1">
            <a:prstTxWarp prst="textNoShape">
              <a:avLst/>
            </a:prstTxWarp>
            <a:noAutofit/>
          </a:bodyPr>
          <a:lstStyle/>
          <a:p>
            <a:pPr algn="ctr" defTabSz="1367657" fontAlgn="base">
              <a:spcBef>
                <a:spcPct val="0"/>
              </a:spcBef>
              <a:spcAft>
                <a:spcPct val="0"/>
              </a:spcAft>
              <a:defRPr/>
            </a:pPr>
            <a:r>
              <a:rPr lang="en-US" sz="1613">
                <a:solidFill>
                  <a:srgbClr val="081F2C"/>
                </a:solidFill>
                <a:latin typeface="Segoe UI"/>
                <a:ea typeface="Segoe UI" pitchFamily="34" charset="0"/>
                <a:cs typeface="Segoe UI" pitchFamily="34" charset="0"/>
              </a:rPr>
              <a:t>Edit the goal tracker to match objectives. </a:t>
            </a:r>
          </a:p>
        </p:txBody>
      </p:sp>
    </p:spTree>
    <p:extLst>
      <p:ext uri="{BB962C8B-B14F-4D97-AF65-F5344CB8AC3E}">
        <p14:creationId xmlns:p14="http://schemas.microsoft.com/office/powerpoint/2010/main" val="152964027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E27C9-466F-835A-302C-B79AFF994453}"/>
              </a:ext>
            </a:extLst>
          </p:cNvPr>
          <p:cNvSpPr>
            <a:spLocks noGrp="1"/>
          </p:cNvSpPr>
          <p:nvPr>
            <p:ph type="title"/>
          </p:nvPr>
        </p:nvSpPr>
        <p:spPr>
          <a:xfrm>
            <a:off x="588262" y="457200"/>
            <a:ext cx="11156324" cy="553998"/>
          </a:xfrm>
        </p:spPr>
        <p:txBody>
          <a:bodyPr/>
          <a:lstStyle/>
          <a:p>
            <a:r>
              <a:rPr lang="en-US">
                <a:ea typeface="+mj-lt"/>
                <a:cs typeface="+mj-lt"/>
              </a:rPr>
              <a:t>Strengthen social campaigns with Viva Engage</a:t>
            </a:r>
          </a:p>
        </p:txBody>
      </p:sp>
      <p:sp>
        <p:nvSpPr>
          <p:cNvPr id="12" name="Rectangle: Rounded Corners 11">
            <a:extLst>
              <a:ext uri="{FF2B5EF4-FFF2-40B4-BE49-F238E27FC236}">
                <a16:creationId xmlns:a16="http://schemas.microsoft.com/office/drawing/2014/main" id="{CBCB6607-94E2-67FD-D1A9-684EE538B578}"/>
              </a:ext>
              <a:ext uri="{C183D7F6-B498-43B3-948B-1728B52AA6E4}">
                <adec:decorative xmlns:adec="http://schemas.microsoft.com/office/drawing/2017/decorative" val="1"/>
              </a:ext>
            </a:extLst>
          </p:cNvPr>
          <p:cNvSpPr/>
          <p:nvPr/>
        </p:nvSpPr>
        <p:spPr bwMode="auto">
          <a:xfrm>
            <a:off x="5233094" y="1482926"/>
            <a:ext cx="6875220" cy="4147057"/>
          </a:xfrm>
          <a:prstGeom prst="roundRect">
            <a:avLst>
              <a:gd name="adj" fmla="val 5303"/>
            </a:avLst>
          </a:prstGeom>
          <a:solidFill>
            <a:schemeClr val="bg1"/>
          </a:solidFill>
          <a:ln>
            <a:noFill/>
            <a:headEnd type="none" w="med" len="med"/>
            <a:tailEnd type="none" w="med" len="med"/>
          </a:ln>
          <a:effectLst>
            <a:outerShdw blurRad="127000" dist="63500" dir="2700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3" name="Text Placeholder 3">
            <a:extLst>
              <a:ext uri="{FF2B5EF4-FFF2-40B4-BE49-F238E27FC236}">
                <a16:creationId xmlns:a16="http://schemas.microsoft.com/office/drawing/2014/main" id="{E196EE0D-1AEE-3123-FE12-890FC5151B91}"/>
              </a:ext>
            </a:extLst>
          </p:cNvPr>
          <p:cNvSpPr>
            <a:spLocks noGrp="1"/>
          </p:cNvSpPr>
          <p:nvPr>
            <p:ph type="body" sz="quarter" idx="10"/>
          </p:nvPr>
        </p:nvSpPr>
        <p:spPr>
          <a:xfrm>
            <a:off x="588263" y="1560429"/>
            <a:ext cx="4406900" cy="4216539"/>
          </a:xfrm>
        </p:spPr>
        <p:txBody>
          <a:bodyPr vert="horz" wrap="square" lIns="0" tIns="0" rIns="0" bIns="0" rtlCol="0" anchor="t">
            <a:spAutoFit/>
          </a:bodyPr>
          <a:lstStyle/>
          <a:p>
            <a:pPr marL="0" indent="0">
              <a:spcAft>
                <a:spcPts val="1200"/>
              </a:spcAft>
              <a:buNone/>
            </a:pPr>
            <a:r>
              <a:rPr lang="en-US" sz="1400" dirty="0">
                <a:solidFill>
                  <a:schemeClr val="accent4"/>
                </a:solidFill>
                <a:latin typeface="+mj-lt"/>
                <a:cs typeface="Segoe UI"/>
              </a:rPr>
              <a:t>Create campaigns to drive important initiatives that support business goals and objectives. </a:t>
            </a:r>
            <a:br>
              <a:rPr lang="en-US" sz="1400" dirty="0">
                <a:latin typeface="+mj-lt"/>
              </a:rPr>
            </a:br>
            <a:endParaRPr lang="en-US" sz="1400">
              <a:solidFill>
                <a:schemeClr val="accent4"/>
              </a:solidFill>
              <a:latin typeface="+mj-lt"/>
            </a:endParaRPr>
          </a:p>
          <a:p>
            <a:pPr marL="0" indent="0">
              <a:spcAft>
                <a:spcPts val="1200"/>
              </a:spcAft>
              <a:buNone/>
            </a:pPr>
            <a:r>
              <a:rPr lang="en-US" sz="1400" dirty="0">
                <a:solidFill>
                  <a:schemeClr val="accent4"/>
                </a:solidFill>
                <a:latin typeface="+mj-lt"/>
                <a:cs typeface="Segoe UI"/>
              </a:rPr>
              <a:t>Assign campaign sponsors </a:t>
            </a:r>
            <a:r>
              <a:rPr lang="en-US" sz="1400" dirty="0">
                <a:cs typeface="Segoe UI"/>
              </a:rPr>
              <a:t>and pin resources to get the campaign off the ground. </a:t>
            </a:r>
            <a:endParaRPr lang="en-US" sz="1400"/>
          </a:p>
          <a:p>
            <a:pPr marL="0" indent="0">
              <a:spcAft>
                <a:spcPts val="1200"/>
              </a:spcAft>
              <a:buNone/>
            </a:pPr>
            <a:r>
              <a:rPr lang="en-US" sz="1400" dirty="0">
                <a:solidFill>
                  <a:schemeClr val="accent4"/>
                </a:solidFill>
                <a:latin typeface="+mj-lt"/>
                <a:cs typeface="Segoe UI"/>
              </a:rPr>
              <a:t>Hashtags</a:t>
            </a:r>
            <a:r>
              <a:rPr lang="en-US" sz="1400" dirty="0">
                <a:cs typeface="Segoe UI"/>
              </a:rPr>
              <a:t> allow people to find, follow, and participate in the campaign. These will have official checkmark and a color assigned to distinguish from other hashtags or campaigns.  </a:t>
            </a:r>
            <a:endParaRPr lang="en-US" sz="1400"/>
          </a:p>
          <a:p>
            <a:pPr marL="0" indent="0">
              <a:spcAft>
                <a:spcPts val="1200"/>
              </a:spcAft>
              <a:buNone/>
            </a:pPr>
            <a:r>
              <a:rPr lang="en-US" sz="1400" dirty="0">
                <a:solidFill>
                  <a:schemeClr val="accent4"/>
                </a:solidFill>
                <a:latin typeface="+mj-lt"/>
                <a:cs typeface="Segoe UI"/>
              </a:rPr>
              <a:t>The goal tracker </a:t>
            </a:r>
            <a:r>
              <a:rPr lang="en-US" sz="1400" dirty="0">
                <a:cs typeface="Segoe UI"/>
              </a:rPr>
              <a:t>allows for visible measure of progress towards the campaign's goals. </a:t>
            </a:r>
          </a:p>
          <a:p>
            <a:pPr marL="0" indent="0">
              <a:spcAft>
                <a:spcPts val="1200"/>
              </a:spcAft>
              <a:buNone/>
            </a:pPr>
            <a:r>
              <a:rPr lang="en-US" sz="1400" dirty="0">
                <a:solidFill>
                  <a:schemeClr val="accent4"/>
                </a:solidFill>
                <a:latin typeface="+mj-lt"/>
                <a:cs typeface="Segoe UI"/>
              </a:rPr>
              <a:t>Gain insight </a:t>
            </a:r>
            <a:r>
              <a:rPr lang="en-US" sz="1400" dirty="0">
                <a:cs typeface="Segoe UI"/>
              </a:rPr>
              <a:t>about the campaign’s impact and reach with analytics from the last week, month or of all time</a:t>
            </a:r>
          </a:p>
          <a:p>
            <a:pPr marL="0" indent="0">
              <a:spcAft>
                <a:spcPts val="1200"/>
              </a:spcAft>
              <a:buNone/>
            </a:pPr>
            <a:r>
              <a:rPr lang="en-US" sz="1400" dirty="0">
                <a:solidFill>
                  <a:schemeClr val="accent4"/>
                </a:solidFill>
                <a:latin typeface="+mj-lt"/>
                <a:cs typeface="Segoe UI"/>
              </a:rPr>
              <a:t>Find top creators and top conversations </a:t>
            </a:r>
            <a:r>
              <a:rPr lang="en-US" sz="1400" dirty="0">
                <a:cs typeface="Segoe UI"/>
              </a:rPr>
              <a:t>to highlight post-campaign success. </a:t>
            </a:r>
            <a:endParaRPr lang="en-US" sz="1400"/>
          </a:p>
        </p:txBody>
      </p:sp>
      <p:sp>
        <p:nvSpPr>
          <p:cNvPr id="4" name="TextBox 3">
            <a:extLst>
              <a:ext uri="{FF2B5EF4-FFF2-40B4-BE49-F238E27FC236}">
                <a16:creationId xmlns:a16="http://schemas.microsoft.com/office/drawing/2014/main" id="{CA866E15-F56D-40AF-D003-ECCCC3681C30}"/>
              </a:ext>
            </a:extLst>
          </p:cNvPr>
          <p:cNvSpPr txBox="1"/>
          <p:nvPr/>
        </p:nvSpPr>
        <p:spPr>
          <a:xfrm>
            <a:off x="6169576" y="6028393"/>
            <a:ext cx="5002257" cy="523220"/>
          </a:xfrm>
          <a:prstGeom prst="rect">
            <a:avLst/>
          </a:prstGeom>
          <a:gradFill>
            <a:gsLst>
              <a:gs pos="10000">
                <a:srgbClr val="254252"/>
              </a:gs>
              <a:gs pos="90000">
                <a:srgbClr val="00A389"/>
              </a:gs>
            </a:gsLst>
            <a:lin ang="3600000" scaled="0"/>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400">
                <a:solidFill>
                  <a:schemeClr val="bg1"/>
                </a:solidFill>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An announcement to broadcast the start of your campaign could result in 5x greater reach than a regular post. </a:t>
            </a:r>
          </a:p>
        </p:txBody>
      </p:sp>
      <p:pic>
        <p:nvPicPr>
          <p:cNvPr id="5" name="Picture 4" descr="Graphical user interface, website">
            <a:extLst>
              <a:ext uri="{FF2B5EF4-FFF2-40B4-BE49-F238E27FC236}">
                <a16:creationId xmlns:a16="http://schemas.microsoft.com/office/drawing/2014/main" id="{31FE18B1-B060-9B48-7C17-7FF97BED357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59055" y="1679616"/>
            <a:ext cx="6623294" cy="3753675"/>
          </a:xfrm>
          <a:prstGeom prst="rect">
            <a:avLst/>
          </a:prstGeom>
        </p:spPr>
      </p:pic>
    </p:spTree>
    <p:extLst>
      <p:ext uri="{BB962C8B-B14F-4D97-AF65-F5344CB8AC3E}">
        <p14:creationId xmlns:p14="http://schemas.microsoft.com/office/powerpoint/2010/main" val="199258006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72376-A88B-62BF-DD2D-71AB622E283B}"/>
              </a:ext>
            </a:extLst>
          </p:cNvPr>
          <p:cNvSpPr>
            <a:spLocks noGrp="1"/>
          </p:cNvSpPr>
          <p:nvPr>
            <p:ph type="title"/>
          </p:nvPr>
        </p:nvSpPr>
        <p:spPr>
          <a:xfrm>
            <a:off x="588263" y="457200"/>
            <a:ext cx="11018520" cy="553998"/>
          </a:xfrm>
        </p:spPr>
        <p:txBody>
          <a:bodyPr/>
          <a:lstStyle/>
          <a:p>
            <a:r>
              <a:rPr lang="en-US"/>
              <a:t>Publish the campaign when ready</a:t>
            </a:r>
          </a:p>
        </p:txBody>
      </p:sp>
      <p:pic>
        <p:nvPicPr>
          <p:cNvPr id="3" name="Picture 2" descr="Graphical user interface, text, application&#10;&#10;Description automatically generated">
            <a:extLst>
              <a:ext uri="{FF2B5EF4-FFF2-40B4-BE49-F238E27FC236}">
                <a16:creationId xmlns:a16="http://schemas.microsoft.com/office/drawing/2014/main" id="{7F6EB627-B377-AF30-9AC1-18C07E5E9CE2}"/>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1452929" y="1356945"/>
            <a:ext cx="9286141" cy="52680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419466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3ACD-E3BE-16D7-4F79-EA3353588612}"/>
              </a:ext>
            </a:extLst>
          </p:cNvPr>
          <p:cNvSpPr>
            <a:spLocks noGrp="1"/>
          </p:cNvSpPr>
          <p:nvPr>
            <p:ph type="title"/>
          </p:nvPr>
        </p:nvSpPr>
        <p:spPr/>
        <p:txBody>
          <a:bodyPr/>
          <a:lstStyle/>
          <a:p>
            <a:r>
              <a:rPr lang="en-US"/>
              <a:t>Identify resources to support the campaign</a:t>
            </a:r>
          </a:p>
        </p:txBody>
      </p:sp>
      <p:pic>
        <p:nvPicPr>
          <p:cNvPr id="7" name="Picture 6" descr="Graphical user interface, website&#10;&#10;Description automatically generated">
            <a:extLst>
              <a:ext uri="{FF2B5EF4-FFF2-40B4-BE49-F238E27FC236}">
                <a16:creationId xmlns:a16="http://schemas.microsoft.com/office/drawing/2014/main" id="{FD0C5E7B-E9F0-996E-F686-33141DBC56B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88263" y="1104281"/>
            <a:ext cx="9969572" cy="5650140"/>
          </a:xfrm>
          <a:prstGeom prst="rect">
            <a:avLst/>
          </a:prstGeom>
        </p:spPr>
      </p:pic>
      <p:sp>
        <p:nvSpPr>
          <p:cNvPr id="8" name="Rectangle: Rounded Corners 7">
            <a:extLst>
              <a:ext uri="{FF2B5EF4-FFF2-40B4-BE49-F238E27FC236}">
                <a16:creationId xmlns:a16="http://schemas.microsoft.com/office/drawing/2014/main" id="{87CDACE6-B537-F592-889E-6C3F4284CD0F}"/>
              </a:ext>
            </a:extLst>
          </p:cNvPr>
          <p:cNvSpPr/>
          <p:nvPr/>
        </p:nvSpPr>
        <p:spPr bwMode="auto">
          <a:xfrm>
            <a:off x="8322017" y="5061894"/>
            <a:ext cx="2476612" cy="459340"/>
          </a:xfrm>
          <a:prstGeom prst="roundRect">
            <a:avLst>
              <a:gd name="adj" fmla="val 46454"/>
            </a:avLst>
          </a:prstGeom>
          <a:solidFill>
            <a:srgbClr val="FFFFFF"/>
          </a:solid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112" tIns="0" rIns="134112" bIns="0" numCol="1" spcCol="0" rtlCol="0" fromWordArt="0" anchor="ctr" anchorCtr="0" forceAA="0" compatLnSpc="1">
            <a:prstTxWarp prst="textNoShape">
              <a:avLst/>
            </a:prstTxWarp>
            <a:noAutofit/>
          </a:bodyPr>
          <a:lstStyle/>
          <a:p>
            <a:pPr algn="ctr" defTabSz="1367657" fontAlgn="base">
              <a:spcBef>
                <a:spcPct val="0"/>
              </a:spcBef>
              <a:spcAft>
                <a:spcPct val="0"/>
              </a:spcAft>
              <a:defRPr/>
            </a:pPr>
            <a:r>
              <a:rPr lang="en-US" sz="1613">
                <a:solidFill>
                  <a:srgbClr val="081F2C"/>
                </a:solidFill>
                <a:latin typeface="Segoe UI"/>
                <a:ea typeface="Segoe UI" pitchFamily="34" charset="0"/>
                <a:cs typeface="Segoe UI" pitchFamily="34" charset="0"/>
              </a:rPr>
              <a:t>Add pinned resources</a:t>
            </a:r>
          </a:p>
        </p:txBody>
      </p:sp>
    </p:spTree>
    <p:extLst>
      <p:ext uri="{BB962C8B-B14F-4D97-AF65-F5344CB8AC3E}">
        <p14:creationId xmlns:p14="http://schemas.microsoft.com/office/powerpoint/2010/main" val="75646907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58F70-53D3-4DA4-B92C-E972BE51B77A}"/>
              </a:ext>
            </a:extLst>
          </p:cNvPr>
          <p:cNvSpPr>
            <a:spLocks noGrp="1"/>
          </p:cNvSpPr>
          <p:nvPr>
            <p:ph type="title"/>
          </p:nvPr>
        </p:nvSpPr>
        <p:spPr>
          <a:xfrm>
            <a:off x="588263" y="457200"/>
            <a:ext cx="11018520" cy="553998"/>
          </a:xfrm>
        </p:spPr>
        <p:txBody>
          <a:bodyPr/>
          <a:lstStyle/>
          <a:p>
            <a:r>
              <a:rPr lang="en-US"/>
              <a:t>Communicate how to contribute to the campaign</a:t>
            </a:r>
          </a:p>
        </p:txBody>
      </p:sp>
      <p:sp>
        <p:nvSpPr>
          <p:cNvPr id="3" name="Text Placeholder 2">
            <a:extLst>
              <a:ext uri="{FF2B5EF4-FFF2-40B4-BE49-F238E27FC236}">
                <a16:creationId xmlns:a16="http://schemas.microsoft.com/office/drawing/2014/main" id="{30EF7FC0-BA71-14A4-EF12-B9BA2E99671F}"/>
              </a:ext>
            </a:extLst>
          </p:cNvPr>
          <p:cNvSpPr>
            <a:spLocks noGrp="1"/>
          </p:cNvSpPr>
          <p:nvPr>
            <p:ph type="body" sz="quarter" idx="16"/>
          </p:nvPr>
        </p:nvSpPr>
        <p:spPr>
          <a:xfrm>
            <a:off x="592221" y="1163972"/>
            <a:ext cx="5219700" cy="1107996"/>
          </a:xfrm>
        </p:spPr>
        <p:txBody>
          <a:bodyPr/>
          <a:lstStyle/>
          <a:p>
            <a:r>
              <a:rPr lang="en-US" sz="1800" dirty="0">
                <a:cs typeface="Segoe UI"/>
              </a:rPr>
              <a:t>Send an announcement from the executive sponsor with your campaign details and call to action for employees. You can pin this message in the campaign feed. </a:t>
            </a:r>
            <a:endParaRPr lang="en-US" sz="1800"/>
          </a:p>
        </p:txBody>
      </p:sp>
      <p:pic>
        <p:nvPicPr>
          <p:cNvPr id="14" name="Content Placeholder 13" descr="Graphical user interface, text, application, Announcement from a leader">
            <a:extLst>
              <a:ext uri="{FF2B5EF4-FFF2-40B4-BE49-F238E27FC236}">
                <a16:creationId xmlns:a16="http://schemas.microsoft.com/office/drawing/2014/main" id="{5FBC4B88-3B93-2884-E47C-C3C30AE3055E}"/>
              </a:ext>
            </a:extLst>
          </p:cNvPr>
          <p:cNvPicPr>
            <a:picLocks noGrp="1" noChangeAspect="1"/>
          </p:cNvPicPr>
          <p:nvPr>
            <p:ph sz="quarter" idx="11"/>
          </p:nvPr>
        </p:nvPicPr>
        <p:blipFill>
          <a:blip r:embed="rId2" cstate="screen">
            <a:extLst>
              <a:ext uri="{28A0092B-C50C-407E-A947-70E740481C1C}">
                <a14:useLocalDpi xmlns:a14="http://schemas.microsoft.com/office/drawing/2010/main" val="0"/>
              </a:ext>
            </a:extLst>
          </a:blip>
          <a:stretch>
            <a:fillRect/>
          </a:stretch>
        </p:blipFill>
        <p:spPr>
          <a:xfrm>
            <a:off x="453882" y="2391334"/>
            <a:ext cx="5433734" cy="4106111"/>
          </a:xfrm>
          <a:prstGeom prst="rect">
            <a:avLst/>
          </a:prstGeom>
          <a:ln>
            <a:noFill/>
          </a:ln>
          <a:effectLst>
            <a:outerShdw blurRad="292100" dist="139700" dir="2700000" algn="tl" rotWithShape="0">
              <a:srgbClr val="333333">
                <a:alpha val="65000"/>
              </a:srgbClr>
            </a:outerShdw>
          </a:effectLst>
        </p:spPr>
      </p:pic>
      <p:sp>
        <p:nvSpPr>
          <p:cNvPr id="6" name="Text Placeholder 5">
            <a:extLst>
              <a:ext uri="{FF2B5EF4-FFF2-40B4-BE49-F238E27FC236}">
                <a16:creationId xmlns:a16="http://schemas.microsoft.com/office/drawing/2014/main" id="{3A643ABB-164E-F5A2-740E-858BBA27C0AA}"/>
              </a:ext>
            </a:extLst>
          </p:cNvPr>
          <p:cNvSpPr>
            <a:spLocks noGrp="1"/>
          </p:cNvSpPr>
          <p:nvPr>
            <p:ph type="body" sz="quarter" idx="17"/>
          </p:nvPr>
        </p:nvSpPr>
        <p:spPr>
          <a:xfrm>
            <a:off x="6397625" y="1436688"/>
            <a:ext cx="5219700" cy="276999"/>
          </a:xfrm>
        </p:spPr>
        <p:txBody>
          <a:bodyPr/>
          <a:lstStyle/>
          <a:p>
            <a:r>
              <a:rPr lang="en-US" sz="1800"/>
              <a:t>Encourage influential stakeholders to go first</a:t>
            </a:r>
          </a:p>
        </p:txBody>
      </p:sp>
      <p:pic>
        <p:nvPicPr>
          <p:cNvPr id="10" name="Content Placeholder 9" descr="Graphical user interface, text, application, praise message from one coworker to another">
            <a:extLst>
              <a:ext uri="{FF2B5EF4-FFF2-40B4-BE49-F238E27FC236}">
                <a16:creationId xmlns:a16="http://schemas.microsoft.com/office/drawing/2014/main" id="{D65241A9-1A82-7C53-A3CE-9E53B846C1F1}"/>
              </a:ext>
            </a:extLst>
          </p:cNvPr>
          <p:cNvPicPr>
            <a:picLocks noGrp="1" noChangeAspect="1"/>
          </p:cNvPicPr>
          <p:nvPr>
            <p:ph sz="quarter" idx="13"/>
          </p:nvPr>
        </p:nvPicPr>
        <p:blipFill>
          <a:blip r:embed="rId3" cstate="screen">
            <a:extLst>
              <a:ext uri="{28A0092B-C50C-407E-A947-70E740481C1C}">
                <a14:useLocalDpi xmlns:a14="http://schemas.microsoft.com/office/drawing/2010/main" val="0"/>
              </a:ext>
            </a:extLst>
          </a:blip>
          <a:stretch>
            <a:fillRect/>
          </a:stretch>
        </p:blipFill>
        <p:spPr>
          <a:xfrm>
            <a:off x="6150375" y="2391334"/>
            <a:ext cx="5714200" cy="39799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891083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0D476-B344-97C7-27B2-0F4F1D3CFAFD}"/>
              </a:ext>
            </a:extLst>
          </p:cNvPr>
          <p:cNvSpPr>
            <a:spLocks noGrp="1"/>
          </p:cNvSpPr>
          <p:nvPr>
            <p:ph type="title"/>
          </p:nvPr>
        </p:nvSpPr>
        <p:spPr/>
        <p:txBody>
          <a:bodyPr/>
          <a:lstStyle/>
          <a:p>
            <a:r>
              <a:rPr lang="en-US"/>
              <a:t>Get the word out about your campaign with events </a:t>
            </a:r>
          </a:p>
        </p:txBody>
      </p:sp>
      <p:sp>
        <p:nvSpPr>
          <p:cNvPr id="11" name="Text Placeholder 10">
            <a:extLst>
              <a:ext uri="{FF2B5EF4-FFF2-40B4-BE49-F238E27FC236}">
                <a16:creationId xmlns:a16="http://schemas.microsoft.com/office/drawing/2014/main" id="{709B3821-34E1-4FB3-D5CE-12BC39E232F4}"/>
              </a:ext>
            </a:extLst>
          </p:cNvPr>
          <p:cNvSpPr>
            <a:spLocks noGrp="1"/>
          </p:cNvSpPr>
          <p:nvPr>
            <p:ph type="body" sz="quarter" idx="16"/>
          </p:nvPr>
        </p:nvSpPr>
        <p:spPr>
          <a:xfrm>
            <a:off x="584200" y="1436688"/>
            <a:ext cx="5219700" cy="307777"/>
          </a:xfrm>
        </p:spPr>
        <p:txBody>
          <a:bodyPr/>
          <a:lstStyle/>
          <a:p>
            <a:r>
              <a:rPr lang="en-US" sz="2000"/>
              <a:t>Live events</a:t>
            </a:r>
          </a:p>
        </p:txBody>
      </p:sp>
      <p:sp>
        <p:nvSpPr>
          <p:cNvPr id="9" name="Content Placeholder 8">
            <a:extLst>
              <a:ext uri="{FF2B5EF4-FFF2-40B4-BE49-F238E27FC236}">
                <a16:creationId xmlns:a16="http://schemas.microsoft.com/office/drawing/2014/main" id="{6678DF41-CA7F-C7A4-5D54-474A23854D2A}"/>
              </a:ext>
            </a:extLst>
          </p:cNvPr>
          <p:cNvSpPr>
            <a:spLocks noGrp="1"/>
          </p:cNvSpPr>
          <p:nvPr>
            <p:ph sz="quarter" idx="11"/>
          </p:nvPr>
        </p:nvSpPr>
        <p:spPr>
          <a:xfrm>
            <a:off x="582612" y="1958102"/>
            <a:ext cx="5214937" cy="1231106"/>
          </a:xfrm>
        </p:spPr>
        <p:txBody>
          <a:bodyPr vert="horz" wrap="square" lIns="0" tIns="0" rIns="0" bIns="0" rtlCol="0" anchor="t">
            <a:spAutoFit/>
          </a:bodyPr>
          <a:lstStyle/>
          <a:p>
            <a:pPr marL="0" indent="0">
              <a:buNone/>
            </a:pPr>
            <a:r>
              <a:rPr lang="en-US" sz="1600">
                <a:cs typeface="Segoe UI"/>
              </a:rPr>
              <a:t>Live events use video and interactive discussion and attendees can participate in real-time from anywhere, on any device, and catch the event recording if they can't make the scheduled time. Learn more about live events </a:t>
            </a:r>
            <a:r>
              <a:rPr lang="en-US" sz="1600">
                <a:cs typeface="Segoe UI"/>
                <a:hlinkClick r:id="rId2"/>
              </a:rPr>
              <a:t>here</a:t>
            </a:r>
            <a:r>
              <a:rPr lang="en-US" sz="1600">
                <a:cs typeface="Segoe UI"/>
              </a:rPr>
              <a:t>. </a:t>
            </a:r>
            <a:endParaRPr lang="en-US" sz="1600">
              <a:ea typeface="+mn-lt"/>
              <a:cs typeface="+mn-lt"/>
            </a:endParaRPr>
          </a:p>
        </p:txBody>
      </p:sp>
      <p:pic>
        <p:nvPicPr>
          <p:cNvPr id="6" name="Picture 5" descr="Graphical user interface&#10;&#10;Description automatically generated">
            <a:extLst>
              <a:ext uri="{FF2B5EF4-FFF2-40B4-BE49-F238E27FC236}">
                <a16:creationId xmlns:a16="http://schemas.microsoft.com/office/drawing/2014/main" id="{489AA23F-961D-DB6B-368B-87402EE6FED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84199" y="3430246"/>
            <a:ext cx="5391925" cy="3224894"/>
          </a:xfrm>
          <a:prstGeom prst="rect">
            <a:avLst/>
          </a:prstGeom>
          <a:ln>
            <a:noFill/>
          </a:ln>
          <a:effectLst>
            <a:outerShdw blurRad="292100" dist="139700" dir="2700000" algn="tl" rotWithShape="0">
              <a:srgbClr val="333333">
                <a:alpha val="65000"/>
              </a:srgbClr>
            </a:outerShdw>
          </a:effectLst>
        </p:spPr>
      </p:pic>
      <p:sp>
        <p:nvSpPr>
          <p:cNvPr id="12" name="Text Placeholder 11">
            <a:extLst>
              <a:ext uri="{FF2B5EF4-FFF2-40B4-BE49-F238E27FC236}">
                <a16:creationId xmlns:a16="http://schemas.microsoft.com/office/drawing/2014/main" id="{99A1EBB5-70CC-0510-FB56-11E55333F983}"/>
              </a:ext>
            </a:extLst>
          </p:cNvPr>
          <p:cNvSpPr>
            <a:spLocks noGrp="1"/>
          </p:cNvSpPr>
          <p:nvPr>
            <p:ph type="body" sz="quarter" idx="17"/>
          </p:nvPr>
        </p:nvSpPr>
        <p:spPr>
          <a:xfrm>
            <a:off x="6397625" y="1436688"/>
            <a:ext cx="5219700" cy="307777"/>
          </a:xfrm>
        </p:spPr>
        <p:txBody>
          <a:bodyPr/>
          <a:lstStyle/>
          <a:p>
            <a:r>
              <a:rPr lang="en-US" sz="2000"/>
              <a:t>Ask Me Anything (AMAs)</a:t>
            </a:r>
          </a:p>
        </p:txBody>
      </p:sp>
      <p:sp>
        <p:nvSpPr>
          <p:cNvPr id="10" name="Content Placeholder 9">
            <a:extLst>
              <a:ext uri="{FF2B5EF4-FFF2-40B4-BE49-F238E27FC236}">
                <a16:creationId xmlns:a16="http://schemas.microsoft.com/office/drawing/2014/main" id="{9DE1F00F-4CD8-3F82-F6B4-2129C8178EC8}"/>
              </a:ext>
            </a:extLst>
          </p:cNvPr>
          <p:cNvSpPr>
            <a:spLocks noGrp="1"/>
          </p:cNvSpPr>
          <p:nvPr>
            <p:ph sz="quarter" idx="13"/>
          </p:nvPr>
        </p:nvSpPr>
        <p:spPr>
          <a:xfrm>
            <a:off x="6402388" y="1974500"/>
            <a:ext cx="5214937" cy="492443"/>
          </a:xfrm>
        </p:spPr>
        <p:txBody>
          <a:bodyPr vert="horz" wrap="square" lIns="0" tIns="0" rIns="0" bIns="0" rtlCol="0" anchor="t">
            <a:spAutoFit/>
          </a:bodyPr>
          <a:lstStyle/>
          <a:p>
            <a:pPr marL="0" indent="0">
              <a:buNone/>
            </a:pPr>
            <a:r>
              <a:rPr lang="en-US" sz="1600">
                <a:cs typeface="Segoe UI"/>
              </a:rPr>
              <a:t>Kick off the campaign with an AMA style event to get the conversation started. </a:t>
            </a:r>
            <a:endParaRPr lang="en-US"/>
          </a:p>
        </p:txBody>
      </p:sp>
      <p:pic>
        <p:nvPicPr>
          <p:cNvPr id="4" name="Picture 3" descr="Graphical user interface, text, website&#10;&#10;Description automatically generated">
            <a:extLst>
              <a:ext uri="{FF2B5EF4-FFF2-40B4-BE49-F238E27FC236}">
                <a16:creationId xmlns:a16="http://schemas.microsoft.com/office/drawing/2014/main" id="{70BEFABC-62B5-139D-0374-0ED084B6F92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311512" y="3399036"/>
            <a:ext cx="5391925" cy="3429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070977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E7E1B1-4864-4F59-809A-A6434769A108}"/>
              </a:ext>
            </a:extLst>
          </p:cNvPr>
          <p:cNvSpPr>
            <a:spLocks noGrp="1"/>
          </p:cNvSpPr>
          <p:nvPr>
            <p:ph type="title"/>
          </p:nvPr>
        </p:nvSpPr>
        <p:spPr/>
        <p:txBody>
          <a:bodyPr/>
          <a:lstStyle/>
          <a:p>
            <a:r>
              <a:rPr lang="en-US"/>
              <a:t>Step 3 – Measuring impact </a:t>
            </a:r>
          </a:p>
        </p:txBody>
      </p:sp>
      <p:sp>
        <p:nvSpPr>
          <p:cNvPr id="6" name="TextBox 5">
            <a:extLst>
              <a:ext uri="{FF2B5EF4-FFF2-40B4-BE49-F238E27FC236}">
                <a16:creationId xmlns:a16="http://schemas.microsoft.com/office/drawing/2014/main" id="{7E0CB259-D555-609B-944B-3C5F67A650A4}"/>
              </a:ext>
            </a:extLst>
          </p:cNvPr>
          <p:cNvSpPr txBox="1"/>
          <p:nvPr/>
        </p:nvSpPr>
        <p:spPr>
          <a:xfrm>
            <a:off x="426021" y="4294681"/>
            <a:ext cx="10472272" cy="646331"/>
          </a:xfrm>
          <a:prstGeom prst="rect">
            <a:avLst/>
          </a:prstGeom>
          <a:noFill/>
        </p:spPr>
        <p:txBody>
          <a:bodyPr wrap="square">
            <a:spAutoFit/>
          </a:bodyPr>
          <a:lstStyle/>
          <a:p>
            <a:r>
              <a:rPr lang="en-US"/>
              <a:t>Your campaign can contribute to the holistic view of how your company is evolving into a modern workplace. </a:t>
            </a:r>
          </a:p>
        </p:txBody>
      </p:sp>
    </p:spTree>
    <p:extLst>
      <p:ext uri="{BB962C8B-B14F-4D97-AF65-F5344CB8AC3E}">
        <p14:creationId xmlns:p14="http://schemas.microsoft.com/office/powerpoint/2010/main" val="146836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11D382-BB0F-B9D8-0B05-1A6F97300466}"/>
              </a:ext>
            </a:extLst>
          </p:cNvPr>
          <p:cNvSpPr>
            <a:spLocks noGrp="1"/>
          </p:cNvSpPr>
          <p:nvPr>
            <p:ph type="title"/>
          </p:nvPr>
        </p:nvSpPr>
        <p:spPr/>
        <p:txBody>
          <a:bodyPr/>
          <a:lstStyle/>
          <a:p>
            <a:r>
              <a:rPr lang="en-US"/>
              <a:t>Campaign Analytics </a:t>
            </a:r>
          </a:p>
        </p:txBody>
      </p:sp>
      <p:sp>
        <p:nvSpPr>
          <p:cNvPr id="4" name="Content Placeholder 3">
            <a:extLst>
              <a:ext uri="{FF2B5EF4-FFF2-40B4-BE49-F238E27FC236}">
                <a16:creationId xmlns:a16="http://schemas.microsoft.com/office/drawing/2014/main" id="{A1BAC317-CEFF-F6D8-F984-DD201FEEF256}"/>
              </a:ext>
            </a:extLst>
          </p:cNvPr>
          <p:cNvSpPr>
            <a:spLocks noGrp="1"/>
          </p:cNvSpPr>
          <p:nvPr>
            <p:ph sz="quarter" idx="10"/>
          </p:nvPr>
        </p:nvSpPr>
        <p:spPr>
          <a:xfrm>
            <a:off x="584200" y="1602300"/>
            <a:ext cx="4101011" cy="628831"/>
          </a:xfrm>
        </p:spPr>
        <p:txBody>
          <a:bodyPr/>
          <a:lstStyle/>
          <a:p>
            <a:pPr marL="0" indent="0">
              <a:buNone/>
            </a:pPr>
            <a:r>
              <a:rPr lang="en-US" sz="1800"/>
              <a:t>Track and measure what happened during the campaign. </a:t>
            </a:r>
          </a:p>
        </p:txBody>
      </p:sp>
      <p:sp>
        <p:nvSpPr>
          <p:cNvPr id="6" name="TextBox 5">
            <a:extLst>
              <a:ext uri="{FF2B5EF4-FFF2-40B4-BE49-F238E27FC236}">
                <a16:creationId xmlns:a16="http://schemas.microsoft.com/office/drawing/2014/main" id="{526A19AA-D4B4-EAAA-6B35-6BE6C8E7718B}"/>
              </a:ext>
            </a:extLst>
          </p:cNvPr>
          <p:cNvSpPr txBox="1"/>
          <p:nvPr/>
        </p:nvSpPr>
        <p:spPr>
          <a:xfrm>
            <a:off x="584200" y="2822234"/>
            <a:ext cx="3752669" cy="1946367"/>
          </a:xfrm>
          <a:prstGeom prst="rect">
            <a:avLst/>
          </a:prstGeom>
          <a:noFill/>
        </p:spPr>
        <p:txBody>
          <a:bodyPr wrap="square">
            <a:spAutoFit/>
          </a:bodyPr>
          <a:lstStyle/>
          <a:p>
            <a:pPr>
              <a:lnSpc>
                <a:spcPts val="1600"/>
              </a:lnSpc>
              <a:spcBef>
                <a:spcPts val="800"/>
              </a:spcBef>
            </a:pPr>
            <a:r>
              <a:rPr lang="en-US" sz="1800"/>
              <a:t>From the campaign page, campaign owners and admins can see a summary of the information collected and trends over time. </a:t>
            </a:r>
          </a:p>
          <a:p>
            <a:pPr marL="285750" indent="-285750">
              <a:lnSpc>
                <a:spcPts val="1400"/>
              </a:lnSpc>
              <a:spcBef>
                <a:spcPts val="600"/>
              </a:spcBef>
              <a:buFont typeface="Arial" panose="020B0604020202020204" pitchFamily="34" charset="0"/>
              <a:buChar char="•"/>
            </a:pPr>
            <a:r>
              <a:rPr lang="en-US" sz="1800"/>
              <a:t>Reactions</a:t>
            </a:r>
          </a:p>
          <a:p>
            <a:pPr marL="285750" indent="-285750">
              <a:lnSpc>
                <a:spcPts val="1400"/>
              </a:lnSpc>
              <a:spcBef>
                <a:spcPts val="600"/>
              </a:spcBef>
              <a:buFont typeface="Arial" panose="020B0604020202020204" pitchFamily="34" charset="0"/>
              <a:buChar char="•"/>
            </a:pPr>
            <a:r>
              <a:rPr lang="en-US"/>
              <a:t>Comments</a:t>
            </a:r>
          </a:p>
          <a:p>
            <a:pPr marL="285750" indent="-285750">
              <a:lnSpc>
                <a:spcPts val="1400"/>
              </a:lnSpc>
              <a:spcBef>
                <a:spcPts val="600"/>
              </a:spcBef>
              <a:buFont typeface="Arial" panose="020B0604020202020204" pitchFamily="34" charset="0"/>
              <a:buChar char="•"/>
            </a:pPr>
            <a:r>
              <a:rPr lang="en-US" sz="1800"/>
              <a:t>People posting</a:t>
            </a:r>
          </a:p>
          <a:p>
            <a:pPr marL="285750" indent="-285750">
              <a:lnSpc>
                <a:spcPts val="1400"/>
              </a:lnSpc>
              <a:spcBef>
                <a:spcPts val="600"/>
              </a:spcBef>
              <a:buFont typeface="Arial" panose="020B0604020202020204" pitchFamily="34" charset="0"/>
              <a:buChar char="•"/>
            </a:pPr>
            <a:r>
              <a:rPr lang="en-US"/>
              <a:t>Reach</a:t>
            </a:r>
            <a:endParaRPr lang="en-US" sz="1800"/>
          </a:p>
        </p:txBody>
      </p:sp>
      <p:pic>
        <p:nvPicPr>
          <p:cNvPr id="2" name="Picture 1">
            <a:extLst>
              <a:ext uri="{FF2B5EF4-FFF2-40B4-BE49-F238E27FC236}">
                <a16:creationId xmlns:a16="http://schemas.microsoft.com/office/drawing/2014/main" id="{1DCA4F83-F373-5E72-FB48-BE32D6D65734}"/>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4786792" y="-1"/>
            <a:ext cx="7405208" cy="68361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31056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9ECB-C4EC-4B7E-557C-825FC6583FE5}"/>
              </a:ext>
            </a:extLst>
          </p:cNvPr>
          <p:cNvSpPr>
            <a:spLocks noGrp="1"/>
          </p:cNvSpPr>
          <p:nvPr>
            <p:ph type="title"/>
          </p:nvPr>
        </p:nvSpPr>
        <p:spPr/>
        <p:txBody>
          <a:bodyPr/>
          <a:lstStyle/>
          <a:p>
            <a:r>
              <a:rPr lang="en-US"/>
              <a:t>[Template] Campaign Reporting</a:t>
            </a:r>
          </a:p>
        </p:txBody>
      </p:sp>
      <p:graphicFrame>
        <p:nvGraphicFramePr>
          <p:cNvPr id="5" name="Content Placeholder 7">
            <a:extLst>
              <a:ext uri="{FF2B5EF4-FFF2-40B4-BE49-F238E27FC236}">
                <a16:creationId xmlns:a16="http://schemas.microsoft.com/office/drawing/2014/main" id="{85E76BC2-0AF7-022C-4AB7-2C031DA7E5F7}"/>
              </a:ext>
            </a:extLst>
          </p:cNvPr>
          <p:cNvGraphicFramePr>
            <a:graphicFrameLocks/>
          </p:cNvGraphicFramePr>
          <p:nvPr>
            <p:extLst>
              <p:ext uri="{D42A27DB-BD31-4B8C-83A1-F6EECF244321}">
                <p14:modId xmlns:p14="http://schemas.microsoft.com/office/powerpoint/2010/main" val="3345876623"/>
              </p:ext>
            </p:extLst>
          </p:nvPr>
        </p:nvGraphicFramePr>
        <p:xfrm>
          <a:off x="620066" y="2281621"/>
          <a:ext cx="5915025" cy="2817694"/>
        </p:xfrm>
        <a:graphic>
          <a:graphicData uri="http://schemas.openxmlformats.org/drawingml/2006/table">
            <a:tbl>
              <a:tblPr firstRow="1" bandRow="1">
                <a:tableStyleId>{2D5ABB26-0587-4C30-8999-92F81FD0307C}</a:tableStyleId>
              </a:tblPr>
              <a:tblGrid>
                <a:gridCol w="1336993">
                  <a:extLst>
                    <a:ext uri="{9D8B030D-6E8A-4147-A177-3AD203B41FA5}">
                      <a16:colId xmlns:a16="http://schemas.microsoft.com/office/drawing/2014/main" val="2610826564"/>
                    </a:ext>
                  </a:extLst>
                </a:gridCol>
                <a:gridCol w="3048000">
                  <a:extLst>
                    <a:ext uri="{9D8B030D-6E8A-4147-A177-3AD203B41FA5}">
                      <a16:colId xmlns:a16="http://schemas.microsoft.com/office/drawing/2014/main" val="1083724295"/>
                    </a:ext>
                  </a:extLst>
                </a:gridCol>
                <a:gridCol w="1530032">
                  <a:extLst>
                    <a:ext uri="{9D8B030D-6E8A-4147-A177-3AD203B41FA5}">
                      <a16:colId xmlns:a16="http://schemas.microsoft.com/office/drawing/2014/main" val="2760801345"/>
                    </a:ext>
                  </a:extLst>
                </a:gridCol>
              </a:tblGrid>
              <a:tr h="717230">
                <a:tc>
                  <a:txBody>
                    <a:bodyPr/>
                    <a:lstStyle/>
                    <a:p>
                      <a:r>
                        <a:rPr lang="en-US" sz="1000">
                          <a:solidFill>
                            <a:schemeClr val="tx1"/>
                          </a:solidFill>
                        </a:rPr>
                        <a:t>People</a:t>
                      </a:r>
                    </a:p>
                  </a:txBody>
                  <a:tcPr>
                    <a:lnT w="12700" cap="flat" cmpd="sng" algn="ctr">
                      <a:solidFill>
                        <a:schemeClr val="tx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rtl="0" fontAlgn="base"/>
                      <a:r>
                        <a:rPr lang="en-US" sz="1000" b="0" i="0" kern="1200">
                          <a:solidFill>
                            <a:schemeClr val="tx1"/>
                          </a:solidFill>
                          <a:effectLst/>
                          <a:latin typeface="+mn-lt"/>
                          <a:ea typeface="+mn-ea"/>
                          <a:cs typeface="+mn-cs"/>
                        </a:rPr>
                        <a:t>Subject matter expert:</a:t>
                      </a:r>
                    </a:p>
                    <a:p>
                      <a:pPr rtl="0" fontAlgn="base"/>
                      <a:r>
                        <a:rPr lang="en-US" sz="1000" b="0" i="0" kern="1200">
                          <a:solidFill>
                            <a:schemeClr val="tx1"/>
                          </a:solidFill>
                          <a:effectLst/>
                          <a:latin typeface="+mn-lt"/>
                          <a:ea typeface="+mn-ea"/>
                          <a:cs typeface="+mn-cs"/>
                        </a:rPr>
                        <a:t>Community manager:</a:t>
                      </a:r>
                    </a:p>
                  </a:txBody>
                  <a:tcPr>
                    <a:lnT w="12700" cap="flat" cmpd="sng" algn="ctr">
                      <a:solidFill>
                        <a:schemeClr val="tx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l"/>
                      <a:r>
                        <a:rPr lang="en-US" sz="1000">
                          <a:solidFill>
                            <a:schemeClr val="tx1"/>
                          </a:solidFill>
                        </a:rPr>
                        <a:t>[Key Takeaway]</a:t>
                      </a:r>
                    </a:p>
                  </a:txBody>
                  <a:tcPr>
                    <a:lnT w="12700" cap="flat" cmpd="sng" algn="ctr">
                      <a:solidFill>
                        <a:schemeClr val="tx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860794905"/>
                  </a:ext>
                </a:extLst>
              </a:tr>
              <a:tr h="461077">
                <a:tc>
                  <a:txBody>
                    <a:bodyPr/>
                    <a:lstStyle/>
                    <a:p>
                      <a:r>
                        <a:rPr lang="en-US" sz="1000">
                          <a:solidFill>
                            <a:schemeClr val="tx1"/>
                          </a:solidFill>
                        </a:rPr>
                        <a:t>Audience</a:t>
                      </a:r>
                    </a:p>
                  </a:txBody>
                  <a:tcP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rtl="0" fontAlgn="base"/>
                      <a:r>
                        <a:rPr lang="en-US" sz="1000" b="0" i="0" kern="1200">
                          <a:solidFill>
                            <a:schemeClr val="tx1"/>
                          </a:solidFill>
                          <a:effectLst/>
                          <a:latin typeface="+mn-lt"/>
                          <a:ea typeface="+mn-ea"/>
                          <a:cs typeface="+mn-cs"/>
                        </a:rPr>
                        <a:t>Potential audience size</a:t>
                      </a:r>
                    </a:p>
                    <a:p>
                      <a:pPr rtl="0" fontAlgn="base"/>
                      <a:r>
                        <a:rPr lang="en-US" sz="1000" b="0" i="0" kern="1200">
                          <a:solidFill>
                            <a:schemeClr val="tx1"/>
                          </a:solidFill>
                          <a:effectLst/>
                          <a:latin typeface="+mn-lt"/>
                          <a:ea typeface="+mn-ea"/>
                          <a:cs typeface="+mn-cs"/>
                        </a:rPr>
                        <a:t>Number of attendees (active and non-member)</a:t>
                      </a:r>
                    </a:p>
                  </a:txBody>
                  <a:tcP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a:solidFill>
                            <a:schemeClr val="tx1"/>
                          </a:solidFill>
                        </a:rPr>
                        <a:t>[Key Takeaway]</a:t>
                      </a:r>
                    </a:p>
                    <a:p>
                      <a:pPr algn="l"/>
                      <a:endParaRPr lang="en-US" sz="1000">
                        <a:solidFill>
                          <a:schemeClr val="tx1"/>
                        </a:solidFill>
                      </a:endParaRPr>
                    </a:p>
                  </a:txBody>
                  <a:tcP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882819394"/>
                  </a:ext>
                </a:extLst>
              </a:tr>
              <a:tr h="461077">
                <a:tc>
                  <a:txBody>
                    <a:bodyPr/>
                    <a:lstStyle/>
                    <a:p>
                      <a:r>
                        <a:rPr lang="en-US" sz="1000">
                          <a:solidFill>
                            <a:schemeClr val="tx1"/>
                          </a:solidFill>
                        </a:rPr>
                        <a:t>Questions</a:t>
                      </a:r>
                    </a:p>
                  </a:txBody>
                  <a:tcP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rtl="0" fontAlgn="base"/>
                      <a:r>
                        <a:rPr lang="en-US" sz="1000" b="0" i="0" kern="1200">
                          <a:solidFill>
                            <a:schemeClr val="tx1"/>
                          </a:solidFill>
                          <a:effectLst/>
                          <a:latin typeface="+mn-lt"/>
                          <a:ea typeface="+mn-ea"/>
                          <a:cs typeface="+mn-cs"/>
                        </a:rPr>
                        <a:t>Number of questions</a:t>
                      </a:r>
                    </a:p>
                    <a:p>
                      <a:pPr rtl="0" fontAlgn="base"/>
                      <a:r>
                        <a:rPr lang="en-US" sz="1000" b="0" i="0" kern="1200">
                          <a:solidFill>
                            <a:schemeClr val="tx1"/>
                          </a:solidFill>
                          <a:effectLst/>
                          <a:latin typeface="+mn-lt"/>
                          <a:ea typeface="+mn-ea"/>
                          <a:cs typeface="+mn-cs"/>
                        </a:rPr>
                        <a:t>Number of comments per question</a:t>
                      </a:r>
                    </a:p>
                  </a:txBody>
                  <a:tcP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a:solidFill>
                            <a:schemeClr val="tx1"/>
                          </a:solidFill>
                        </a:rPr>
                        <a:t>[Key Takeaway]</a:t>
                      </a:r>
                    </a:p>
                    <a:p>
                      <a:pPr algn="l"/>
                      <a:endParaRPr lang="en-US" sz="1000">
                        <a:solidFill>
                          <a:schemeClr val="tx1"/>
                        </a:solidFill>
                      </a:endParaRPr>
                    </a:p>
                  </a:txBody>
                  <a:tcP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688983080"/>
                  </a:ext>
                </a:extLst>
              </a:tr>
              <a:tr h="589155">
                <a:tc>
                  <a:txBody>
                    <a:bodyPr/>
                    <a:lstStyle/>
                    <a:p>
                      <a:r>
                        <a:rPr lang="en-US" sz="1000">
                          <a:solidFill>
                            <a:schemeClr val="tx1"/>
                          </a:solidFill>
                        </a:rPr>
                        <a:t>Engagement</a:t>
                      </a:r>
                    </a:p>
                  </a:txBody>
                  <a:tcP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1000">
                          <a:solidFill>
                            <a:schemeClr val="tx1"/>
                          </a:solidFill>
                        </a:rPr>
                        <a:t>Likes</a:t>
                      </a:r>
                    </a:p>
                    <a:p>
                      <a:r>
                        <a:rPr lang="en-US" sz="1000">
                          <a:solidFill>
                            <a:schemeClr val="tx1"/>
                          </a:solidFill>
                        </a:rPr>
                        <a:t>Shares</a:t>
                      </a:r>
                    </a:p>
                    <a:p>
                      <a:r>
                        <a:rPr lang="en-US" sz="1000">
                          <a:solidFill>
                            <a:schemeClr val="tx1"/>
                          </a:solidFill>
                        </a:rPr>
                        <a:t>Total comments</a:t>
                      </a:r>
                    </a:p>
                  </a:txBody>
                  <a:tcP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a:solidFill>
                            <a:schemeClr val="tx1"/>
                          </a:solidFill>
                        </a:rPr>
                        <a:t>[Key Takeaway]</a:t>
                      </a:r>
                    </a:p>
                    <a:p>
                      <a:pPr algn="l"/>
                      <a:endParaRPr lang="en-US" sz="1000">
                        <a:solidFill>
                          <a:schemeClr val="tx1"/>
                        </a:solidFill>
                      </a:endParaRPr>
                    </a:p>
                  </a:txBody>
                  <a:tcP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922704270"/>
                  </a:ext>
                </a:extLst>
              </a:tr>
              <a:tr h="589155">
                <a:tc>
                  <a:txBody>
                    <a:bodyPr/>
                    <a:lstStyle/>
                    <a:p>
                      <a:r>
                        <a:rPr lang="en-US" sz="1000">
                          <a:solidFill>
                            <a:schemeClr val="tx1"/>
                          </a:solidFill>
                        </a:rPr>
                        <a:t>Anecdotal highlights and quotes</a:t>
                      </a:r>
                    </a:p>
                  </a:txBody>
                  <a:tcP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fontAlgn="base"/>
                      <a:r>
                        <a:rPr lang="en-US" sz="1000" b="0" i="0" kern="1200">
                          <a:solidFill>
                            <a:schemeClr val="tx1"/>
                          </a:solidFill>
                          <a:effectLst/>
                          <a:latin typeface="+mn-lt"/>
                          <a:ea typeface="+mn-ea"/>
                          <a:cs typeface="+mn-cs"/>
                        </a:rPr>
                        <a:t>“quote”</a:t>
                      </a:r>
                    </a:p>
                    <a:p>
                      <a:pPr fontAlgn="base"/>
                      <a:r>
                        <a:rPr lang="en-US" sz="1000" b="0" i="0" kern="1200">
                          <a:solidFill>
                            <a:schemeClr val="tx1"/>
                          </a:solidFill>
                          <a:effectLst/>
                          <a:latin typeface="+mn-lt"/>
                          <a:ea typeface="+mn-ea"/>
                          <a:cs typeface="+mn-cs"/>
                        </a:rPr>
                        <a:t>[highlight]</a:t>
                      </a:r>
                    </a:p>
                  </a:txBody>
                  <a:tcP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[Key Takeaway]</a:t>
                      </a:r>
                    </a:p>
                    <a:p>
                      <a:pPr algn="l"/>
                      <a:endParaRPr lang="en-US" sz="1000" dirty="0">
                        <a:solidFill>
                          <a:schemeClr val="tx1"/>
                        </a:solidFill>
                      </a:endParaRPr>
                    </a:p>
                  </a:txBody>
                  <a:tcP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693635369"/>
                  </a:ext>
                </a:extLst>
              </a:tr>
            </a:tbl>
          </a:graphicData>
        </a:graphic>
      </p:graphicFrame>
      <p:sp>
        <p:nvSpPr>
          <p:cNvPr id="6" name="Content Placeholder 2">
            <a:extLst>
              <a:ext uri="{FF2B5EF4-FFF2-40B4-BE49-F238E27FC236}">
                <a16:creationId xmlns:a16="http://schemas.microsoft.com/office/drawing/2014/main" id="{8549F246-AA9C-4304-A773-A7A6A00298EB}"/>
              </a:ext>
            </a:extLst>
          </p:cNvPr>
          <p:cNvSpPr txBox="1">
            <a:spLocks/>
          </p:cNvSpPr>
          <p:nvPr/>
        </p:nvSpPr>
        <p:spPr>
          <a:xfrm>
            <a:off x="588263" y="1400732"/>
            <a:ext cx="7140110" cy="705775"/>
          </a:xfrm>
          <a:prstGeom prst="rect">
            <a:avLst/>
          </a:prstGeom>
        </p:spPr>
        <p:txBody>
          <a:bodyPr vert="horz" lIns="91440" tIns="45720" rIns="91440" bIns="45720" numCol="1" spcCol="457200" rtlCol="0" anchor="t">
            <a:normAutofit/>
          </a:bodyPr>
          <a:lstStyle>
            <a:lvl1pPr marL="0" indent="0" algn="l" defTabSz="685800" rtl="0" eaLnBrk="1" latinLnBrk="0" hangingPunct="1">
              <a:lnSpc>
                <a:spcPts val="2000"/>
              </a:lnSpc>
              <a:spcBef>
                <a:spcPts val="1400"/>
              </a:spcBef>
              <a:buFont typeface="Arial" panose="020B0604020202020204" pitchFamily="34" charset="0"/>
              <a:buNone/>
              <a:defRPr sz="13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600"/>
              </a:lnSpc>
              <a:spcBef>
                <a:spcPts val="800"/>
              </a:spcBef>
            </a:pPr>
            <a:r>
              <a:rPr lang="en-US" sz="1200" b="1"/>
              <a:t>Campaign sponsor</a:t>
            </a:r>
            <a:r>
              <a:rPr lang="en-US" sz="1200"/>
              <a:t>: [Leader, community, team, or organization]</a:t>
            </a:r>
          </a:p>
          <a:p>
            <a:pPr>
              <a:lnSpc>
                <a:spcPts val="1600"/>
              </a:lnSpc>
              <a:spcBef>
                <a:spcPts val="800"/>
              </a:spcBef>
            </a:pPr>
            <a:r>
              <a:rPr lang="en-US" sz="1200" b="1"/>
              <a:t>Campaign background: </a:t>
            </a:r>
            <a:r>
              <a:rPr lang="en-US" sz="1200"/>
              <a:t>[Add a brief sentence or two about why you created the campaign.]</a:t>
            </a:r>
          </a:p>
        </p:txBody>
      </p:sp>
    </p:spTree>
    <p:extLst>
      <p:ext uri="{BB962C8B-B14F-4D97-AF65-F5344CB8AC3E}">
        <p14:creationId xmlns:p14="http://schemas.microsoft.com/office/powerpoint/2010/main" val="391944826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804D-99EA-8F1D-F0F1-8C50B21A7A69}"/>
              </a:ext>
            </a:extLst>
          </p:cNvPr>
          <p:cNvSpPr>
            <a:spLocks noGrp="1"/>
          </p:cNvSpPr>
          <p:nvPr>
            <p:ph type="title"/>
          </p:nvPr>
        </p:nvSpPr>
        <p:spPr/>
        <p:txBody>
          <a:bodyPr/>
          <a:lstStyle/>
          <a:p>
            <a:r>
              <a:rPr lang="en-US"/>
              <a:t>Measure the impact of your campaign </a:t>
            </a:r>
          </a:p>
        </p:txBody>
      </p:sp>
      <p:sp>
        <p:nvSpPr>
          <p:cNvPr id="3" name="Content Placeholder 2">
            <a:extLst>
              <a:ext uri="{FF2B5EF4-FFF2-40B4-BE49-F238E27FC236}">
                <a16:creationId xmlns:a16="http://schemas.microsoft.com/office/drawing/2014/main" id="{CAB23009-6665-330C-C1A8-9F67E5B8D350}"/>
              </a:ext>
            </a:extLst>
          </p:cNvPr>
          <p:cNvSpPr>
            <a:spLocks noGrp="1"/>
          </p:cNvSpPr>
          <p:nvPr>
            <p:ph sz="quarter" idx="10"/>
          </p:nvPr>
        </p:nvSpPr>
        <p:spPr>
          <a:xfrm>
            <a:off x="487261" y="1716246"/>
            <a:ext cx="2805285" cy="2769989"/>
          </a:xfr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None/>
              <a:tabLst/>
              <a:defRPr/>
            </a:pPr>
            <a:r>
              <a:rPr kumimoji="0" lang="en-US" sz="1800" b="0" i="0" u="none" strike="noStrike" kern="1200" cap="none" spc="0" normalizeH="0" baseline="0" noProof="0">
                <a:ln>
                  <a:noFill/>
                </a:ln>
                <a:solidFill>
                  <a:srgbClr val="414141"/>
                </a:solidFill>
                <a:effectLst/>
                <a:uLnTx/>
                <a:uFillTx/>
                <a:ea typeface="+mn-ea"/>
                <a:cs typeface="+mn-cs"/>
              </a:rPr>
              <a:t>See who is actively contributing</a:t>
            </a:r>
            <a:br>
              <a:rPr lang="en-US" sz="1800" b="0" i="0" u="none" strike="noStrike" kern="1200" cap="none" spc="0" normalizeH="0" baseline="0" noProof="0">
                <a:ln>
                  <a:noFill/>
                </a:ln>
                <a:effectLst/>
                <a:uLnTx/>
                <a:uFillTx/>
                <a:cs typeface="+mn-cs"/>
              </a:rPr>
            </a:br>
            <a:endParaRPr kumimoji="0" lang="en-US" sz="1800" b="0" i="0" u="none" strike="noStrike" kern="1200" cap="none" spc="0" normalizeH="0" baseline="0" noProof="0">
              <a:ln>
                <a:noFill/>
              </a:ln>
              <a:solidFill>
                <a:srgbClr val="414141"/>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None/>
              <a:tabLst/>
              <a:defRPr/>
            </a:pPr>
            <a:r>
              <a:rPr kumimoji="0" lang="en-US" sz="1800" b="0" i="0" u="none" strike="noStrike" kern="1200" cap="none" spc="0" normalizeH="0" baseline="0" noProof="0">
                <a:ln>
                  <a:noFill/>
                </a:ln>
                <a:solidFill>
                  <a:srgbClr val="414141"/>
                </a:solidFill>
                <a:effectLst/>
                <a:uLnTx/>
                <a:uFillTx/>
                <a:ea typeface="+mn-ea"/>
                <a:cs typeface="+mn-cs"/>
              </a:rPr>
              <a:t>Track success metrics and progress</a:t>
            </a:r>
            <a:endParaRPr lang="en-US" sz="1800" b="0" i="0" u="none" strike="noStrike" kern="1200" cap="none" spc="0" normalizeH="0" baseline="0" noProof="0">
              <a:ln>
                <a:noFill/>
              </a:ln>
              <a:solidFill>
                <a:srgbClr val="414141"/>
              </a:solidFill>
              <a:effectLst/>
              <a:uLnTx/>
              <a:uFillTx/>
              <a:cs typeface="Segoe UI"/>
            </a:endParaRPr>
          </a:p>
          <a:p>
            <a:pPr marL="0" marR="0" lvl="0" indent="0" algn="l" defTabSz="914400" rtl="0" eaLnBrk="1" fontAlgn="auto" latinLnBrk="0" hangingPunct="1">
              <a:lnSpc>
                <a:spcPct val="100000"/>
              </a:lnSpc>
              <a:spcBef>
                <a:spcPts val="0"/>
              </a:spcBef>
              <a:spcAft>
                <a:spcPts val="0"/>
              </a:spcAft>
              <a:buClrTx/>
              <a:buSzTx/>
              <a:buNone/>
              <a:tabLst/>
              <a:defRPr/>
            </a:pPr>
            <a:endParaRPr lang="en-US" sz="1800">
              <a:solidFill>
                <a:srgbClr val="414141"/>
              </a:solidFill>
              <a:cs typeface="+mn-cs"/>
            </a:endParaRPr>
          </a:p>
          <a:p>
            <a:pPr marL="0" indent="0" defTabSz="914400">
              <a:spcBef>
                <a:spcPts val="0"/>
              </a:spcBef>
              <a:buSzTx/>
              <a:buNone/>
              <a:defRPr/>
            </a:pPr>
            <a:r>
              <a:rPr kumimoji="0" lang="en-US" sz="1800" i="0" u="none" strike="noStrike" kern="1200" cap="none" spc="0" normalizeH="0" baseline="0" noProof="0">
                <a:ln>
                  <a:noFill/>
                </a:ln>
                <a:effectLst/>
                <a:uLnTx/>
                <a:uFillTx/>
                <a:latin typeface="Segoe UI"/>
                <a:ea typeface="+mn-ea"/>
                <a:cs typeface="+mn-cs"/>
              </a:rPr>
              <a:t>Review trends in campaign participation and see how many people have viewed and engaged with</a:t>
            </a:r>
            <a:r>
              <a:rPr lang="en-US" sz="1800">
                <a:latin typeface="Segoe UI"/>
                <a:cs typeface="+mn-cs"/>
              </a:rPr>
              <a:t> </a:t>
            </a:r>
            <a:r>
              <a:rPr kumimoji="0" lang="en-US" sz="1800" i="0" u="none" strike="noStrike" kern="1200" cap="none" spc="0" normalizeH="0" baseline="0" noProof="0">
                <a:ln>
                  <a:noFill/>
                </a:ln>
                <a:effectLst/>
                <a:uLnTx/>
                <a:uFillTx/>
                <a:latin typeface="Segoe UI"/>
                <a:ea typeface="+mn-ea"/>
                <a:cs typeface="+mn-cs"/>
              </a:rPr>
              <a:t> content</a:t>
            </a:r>
            <a:r>
              <a:rPr lang="en-US" sz="1800">
                <a:latin typeface="Segoe UI"/>
                <a:cs typeface="+mn-cs"/>
              </a:rPr>
              <a:t>.</a:t>
            </a:r>
            <a:endParaRPr lang="en-US" sz="1800" b="0">
              <a:solidFill>
                <a:srgbClr val="000000"/>
              </a:solidFill>
              <a:latin typeface="Segoe UI"/>
              <a:cs typeface="Segoe UI"/>
            </a:endParaRPr>
          </a:p>
        </p:txBody>
      </p:sp>
      <p:pic>
        <p:nvPicPr>
          <p:cNvPr id="4" name="Picture 3" descr="Graphical user interface&#10;&#10;Description automatically generated">
            <a:extLst>
              <a:ext uri="{FF2B5EF4-FFF2-40B4-BE49-F238E27FC236}">
                <a16:creationId xmlns:a16="http://schemas.microsoft.com/office/drawing/2014/main" id="{F53F984C-9F65-0751-B6F5-89243E54489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467430" y="1340585"/>
            <a:ext cx="8567521" cy="5354701"/>
          </a:xfrm>
          <a:prstGeom prst="rect">
            <a:avLst/>
          </a:prstGeom>
          <a:ln>
            <a:noFill/>
          </a:ln>
          <a:effectLst>
            <a:outerShdw blurRad="292100" dist="139700" dir="2700000" algn="tl" rotWithShape="0">
              <a:srgbClr val="333333">
                <a:alpha val="65000"/>
              </a:srgbClr>
            </a:outerShdw>
          </a:effectLst>
        </p:spPr>
      </p:pic>
      <p:sp>
        <p:nvSpPr>
          <p:cNvPr id="10" name="Rectangle: Rounded Corners 9">
            <a:extLst>
              <a:ext uri="{FF2B5EF4-FFF2-40B4-BE49-F238E27FC236}">
                <a16:creationId xmlns:a16="http://schemas.microsoft.com/office/drawing/2014/main" id="{2EA306A9-1D27-0BE5-3D27-70887D6B7924}"/>
              </a:ext>
            </a:extLst>
          </p:cNvPr>
          <p:cNvSpPr/>
          <p:nvPr/>
        </p:nvSpPr>
        <p:spPr bwMode="auto">
          <a:xfrm>
            <a:off x="9431087" y="3239740"/>
            <a:ext cx="2603864" cy="378520"/>
          </a:xfrm>
          <a:prstGeom prst="roundRect">
            <a:avLst>
              <a:gd name="adj" fmla="val 46454"/>
            </a:avLst>
          </a:prstGeom>
          <a:solidFill>
            <a:srgbClr val="FFFFFF"/>
          </a:solid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112" tIns="0" rIns="134112" bIns="0" numCol="1" spcCol="0" rtlCol="0" fromWordArt="0" anchor="ctr" anchorCtr="0" forceAA="0" compatLnSpc="1">
            <a:prstTxWarp prst="textNoShape">
              <a:avLst/>
            </a:prstTxWarp>
            <a:noAutofit/>
          </a:bodyPr>
          <a:lstStyle/>
          <a:p>
            <a:pPr algn="ctr" defTabSz="1367657" fontAlgn="base">
              <a:spcBef>
                <a:spcPct val="0"/>
              </a:spcBef>
              <a:spcAft>
                <a:spcPct val="0"/>
              </a:spcAft>
              <a:defRPr/>
            </a:pPr>
            <a:r>
              <a:rPr lang="en-US" sz="1613">
                <a:solidFill>
                  <a:srgbClr val="081F2C"/>
                </a:solidFill>
                <a:latin typeface="Segoe UI"/>
                <a:ea typeface="Segoe UI" pitchFamily="34" charset="0"/>
                <a:cs typeface="Segoe UI" pitchFamily="34" charset="0"/>
              </a:rPr>
              <a:t>Determine date range. </a:t>
            </a:r>
          </a:p>
        </p:txBody>
      </p:sp>
      <p:sp>
        <p:nvSpPr>
          <p:cNvPr id="11" name="Rectangle: Rounded Corners 10">
            <a:extLst>
              <a:ext uri="{FF2B5EF4-FFF2-40B4-BE49-F238E27FC236}">
                <a16:creationId xmlns:a16="http://schemas.microsoft.com/office/drawing/2014/main" id="{A41DF29C-8803-F72A-E234-7859607026C4}"/>
              </a:ext>
            </a:extLst>
          </p:cNvPr>
          <p:cNvSpPr/>
          <p:nvPr/>
        </p:nvSpPr>
        <p:spPr bwMode="auto">
          <a:xfrm>
            <a:off x="3187336" y="2878183"/>
            <a:ext cx="1885111" cy="550817"/>
          </a:xfrm>
          <a:prstGeom prst="roundRect">
            <a:avLst>
              <a:gd name="adj" fmla="val 46454"/>
            </a:avLst>
          </a:prstGeom>
          <a:solidFill>
            <a:srgbClr val="FFFFFF"/>
          </a:solid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112" tIns="0" rIns="134112" bIns="0" numCol="1" spcCol="0" rtlCol="0" fromWordArt="0" anchor="ctr" anchorCtr="0" forceAA="0" compatLnSpc="1">
            <a:prstTxWarp prst="textNoShape">
              <a:avLst/>
            </a:prstTxWarp>
            <a:noAutofit/>
          </a:bodyPr>
          <a:lstStyle/>
          <a:p>
            <a:pPr algn="ctr" defTabSz="1367657" fontAlgn="base">
              <a:spcBef>
                <a:spcPct val="0"/>
              </a:spcBef>
              <a:spcAft>
                <a:spcPct val="0"/>
              </a:spcAft>
              <a:defRPr/>
            </a:pPr>
            <a:r>
              <a:rPr lang="en-US" sz="1613">
                <a:solidFill>
                  <a:srgbClr val="081F2C"/>
                </a:solidFill>
                <a:latin typeface="Segoe UI"/>
                <a:ea typeface="Segoe UI" pitchFamily="34" charset="0"/>
                <a:cs typeface="Segoe UI" pitchFamily="34" charset="0"/>
              </a:rPr>
              <a:t>Switch between campaigns. </a:t>
            </a:r>
          </a:p>
        </p:txBody>
      </p:sp>
      <p:sp>
        <p:nvSpPr>
          <p:cNvPr id="9" name="Rectangle 8">
            <a:extLst>
              <a:ext uri="{FF2B5EF4-FFF2-40B4-BE49-F238E27FC236}">
                <a16:creationId xmlns:a16="http://schemas.microsoft.com/office/drawing/2014/main" id="{236E3184-EB97-27FF-225F-AA8C55DE51A3}"/>
              </a:ext>
            </a:extLst>
          </p:cNvPr>
          <p:cNvSpPr/>
          <p:nvPr/>
        </p:nvSpPr>
        <p:spPr>
          <a:xfrm>
            <a:off x="356944" y="5333055"/>
            <a:ext cx="2760719" cy="957698"/>
          </a:xfrm>
          <a:prstGeom prst="rect">
            <a:avLst/>
          </a:prstGeom>
          <a:gradFill>
            <a:gsLst>
              <a:gs pos="10000">
                <a:srgbClr val="254252"/>
              </a:gs>
              <a:gs pos="90000">
                <a:srgbClr val="00A389"/>
              </a:gs>
            </a:gsLst>
            <a:lin ang="3600000" scaled="0"/>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solidFill>
                  <a:schemeClr val="bg1"/>
                </a:solidFill>
                <a:cs typeface="Segoe UI"/>
              </a:rPr>
              <a:t>Reach is the total number of ALL engagements including </a:t>
            </a:r>
            <a:br>
              <a:rPr lang="en-US" sz="1200">
                <a:solidFill>
                  <a:schemeClr val="bg1"/>
                </a:solidFill>
                <a:cs typeface="Segoe UI"/>
              </a:rPr>
            </a:br>
            <a:r>
              <a:rPr lang="en-US" sz="1200">
                <a:solidFill>
                  <a:schemeClr val="bg1"/>
                </a:solidFill>
                <a:cs typeface="Segoe UI"/>
              </a:rPr>
              <a:t>(views, reactions, replies and posts).</a:t>
            </a:r>
          </a:p>
        </p:txBody>
      </p:sp>
    </p:spTree>
    <p:extLst>
      <p:ext uri="{BB962C8B-B14F-4D97-AF65-F5344CB8AC3E}">
        <p14:creationId xmlns:p14="http://schemas.microsoft.com/office/powerpoint/2010/main" val="299709565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C152F-D2CF-5AC7-50F9-361492A5E83F}"/>
              </a:ext>
            </a:extLst>
          </p:cNvPr>
          <p:cNvSpPr>
            <a:spLocks noGrp="1"/>
          </p:cNvSpPr>
          <p:nvPr>
            <p:ph type="title"/>
          </p:nvPr>
        </p:nvSpPr>
        <p:spPr>
          <a:xfrm>
            <a:off x="588263" y="457200"/>
            <a:ext cx="11018520" cy="553998"/>
          </a:xfrm>
        </p:spPr>
        <p:txBody>
          <a:bodyPr wrap="square" anchor="t">
            <a:normAutofit/>
          </a:bodyPr>
          <a:lstStyle/>
          <a:p>
            <a:r>
              <a:rPr lang="en-US"/>
              <a:t>Keeping the campaign going, after it’s over… </a:t>
            </a:r>
          </a:p>
        </p:txBody>
      </p:sp>
      <p:sp>
        <p:nvSpPr>
          <p:cNvPr id="3" name="Content Placeholder 2">
            <a:extLst>
              <a:ext uri="{FF2B5EF4-FFF2-40B4-BE49-F238E27FC236}">
                <a16:creationId xmlns:a16="http://schemas.microsoft.com/office/drawing/2014/main" id="{02D40919-CDC5-B626-FBB3-91D32EB25C29}"/>
              </a:ext>
            </a:extLst>
          </p:cNvPr>
          <p:cNvSpPr>
            <a:spLocks noGrp="1"/>
          </p:cNvSpPr>
          <p:nvPr>
            <p:ph sz="quarter" idx="12"/>
          </p:nvPr>
        </p:nvSpPr>
        <p:spPr>
          <a:xfrm>
            <a:off x="582612" y="1777867"/>
            <a:ext cx="5349875" cy="4148404"/>
          </a:xfrm>
        </p:spPr>
        <p:txBody>
          <a:bodyPr vert="horz" wrap="square" lIns="0" tIns="0" rIns="0" bIns="0" rtlCol="0">
            <a:normAutofit/>
          </a:bodyPr>
          <a:lstStyle/>
          <a:p>
            <a:pPr marL="0" indent="0">
              <a:lnSpc>
                <a:spcPct val="90000"/>
              </a:lnSpc>
              <a:buNone/>
            </a:pPr>
            <a:r>
              <a:rPr lang="en-US" sz="1800" b="1"/>
              <a:t>Persistence</a:t>
            </a:r>
            <a:r>
              <a:rPr lang="en-US" sz="1800"/>
              <a:t> – The discussions related to the campaign has now been captured, it can be referenced and can continue to add value long after the campaign is over. This creates a reference for future learning and feedback.</a:t>
            </a:r>
            <a:br>
              <a:rPr lang="en-US" sz="1800"/>
            </a:br>
            <a:endParaRPr lang="en-US" sz="1800"/>
          </a:p>
          <a:p>
            <a:pPr marL="0" indent="0">
              <a:lnSpc>
                <a:spcPct val="90000"/>
              </a:lnSpc>
              <a:buNone/>
            </a:pPr>
            <a:r>
              <a:rPr lang="en-US" sz="1800" b="1"/>
              <a:t>Ongoing</a:t>
            </a:r>
            <a:r>
              <a:rPr lang="en-US" sz="1800"/>
              <a:t> – Even if the timeframe for the campaign has ended, employees can still contribute the campaign using the official hashtag. </a:t>
            </a:r>
            <a:br>
              <a:rPr lang="en-US" sz="1800"/>
            </a:br>
            <a:endParaRPr lang="en-US" sz="1800"/>
          </a:p>
          <a:p>
            <a:pPr marL="0" indent="0">
              <a:lnSpc>
                <a:spcPct val="90000"/>
              </a:lnSpc>
              <a:buNone/>
            </a:pPr>
            <a:r>
              <a:rPr lang="en-US" sz="1800" b="1"/>
              <a:t>Engaged</a:t>
            </a:r>
            <a:r>
              <a:rPr lang="en-US" sz="1800"/>
              <a:t> –Recognize engaged employees who contributed to the campaign, not only those who shared but also those who reacted and responded to others throughout the campaign. a resource for future learning. </a:t>
            </a:r>
            <a:endParaRPr lang="en-US" sz="1800">
              <a:highlight>
                <a:srgbClr val="FFFF00"/>
              </a:highlight>
            </a:endParaRPr>
          </a:p>
        </p:txBody>
      </p:sp>
      <p:pic>
        <p:nvPicPr>
          <p:cNvPr id="4" name="Picture 4" descr="A person using a computer&#10;&#10;Description automatically generated with medium confidence">
            <a:extLst>
              <a:ext uri="{FF2B5EF4-FFF2-40B4-BE49-F238E27FC236}">
                <a16:creationId xmlns:a16="http://schemas.microsoft.com/office/drawing/2014/main" id="{532ED8AB-2D4A-290E-3A99-6489B1D92134}"/>
              </a:ext>
            </a:extLst>
          </p:cNvPr>
          <p:cNvPicPr>
            <a:picLocks noChangeAspect="1"/>
          </p:cNvPicPr>
          <p:nvPr/>
        </p:nvPicPr>
        <p:blipFill rotWithShape="1">
          <a:blip r:embed="rId2"/>
          <a:srcRect l="25468" r="4075" b="1"/>
          <a:stretch/>
        </p:blipFill>
        <p:spPr>
          <a:xfrm>
            <a:off x="6389688" y="1435100"/>
            <a:ext cx="5219700" cy="4833938"/>
          </a:xfrm>
          <a:prstGeom prst="rect">
            <a:avLst/>
          </a:prstGeom>
          <a:noFill/>
        </p:spPr>
      </p:pic>
    </p:spTree>
    <p:extLst>
      <p:ext uri="{BB962C8B-B14F-4D97-AF65-F5344CB8AC3E}">
        <p14:creationId xmlns:p14="http://schemas.microsoft.com/office/powerpoint/2010/main" val="239095549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C516F-5001-A8CF-D5FD-91909ADB6E74}"/>
              </a:ext>
            </a:extLst>
          </p:cNvPr>
          <p:cNvSpPr>
            <a:spLocks noGrp="1"/>
          </p:cNvSpPr>
          <p:nvPr>
            <p:ph type="title"/>
          </p:nvPr>
        </p:nvSpPr>
        <p:spPr>
          <a:xfrm>
            <a:off x="586740" y="411343"/>
            <a:ext cx="11018520" cy="553998"/>
          </a:xfrm>
        </p:spPr>
        <p:txBody>
          <a:bodyPr/>
          <a:lstStyle/>
          <a:p>
            <a:r>
              <a:rPr lang="en-US"/>
              <a:t>Recognize contributions and engagement</a:t>
            </a:r>
          </a:p>
        </p:txBody>
      </p:sp>
      <p:sp>
        <p:nvSpPr>
          <p:cNvPr id="3" name="Content Placeholder 2">
            <a:extLst>
              <a:ext uri="{FF2B5EF4-FFF2-40B4-BE49-F238E27FC236}">
                <a16:creationId xmlns:a16="http://schemas.microsoft.com/office/drawing/2014/main" id="{26F1E0C6-FED8-7C97-BB22-668BC7CB5D94}"/>
              </a:ext>
            </a:extLst>
          </p:cNvPr>
          <p:cNvSpPr>
            <a:spLocks noGrp="1"/>
          </p:cNvSpPr>
          <p:nvPr>
            <p:ph sz="quarter" idx="10"/>
          </p:nvPr>
        </p:nvSpPr>
        <p:spPr>
          <a:xfrm>
            <a:off x="453572" y="2053408"/>
            <a:ext cx="3032837" cy="3323987"/>
          </a:xfrm>
        </p:spPr>
        <p:txBody>
          <a:bodyPr/>
          <a:lstStyle/>
          <a:p>
            <a:pPr marL="0" marR="0" lvl="0" indent="0" algn="l" defTabSz="914400" rtl="0" eaLnBrk="1" fontAlgn="auto" latinLnBrk="0" hangingPunct="1">
              <a:lnSpc>
                <a:spcPct val="100000"/>
              </a:lnSpc>
              <a:spcBef>
                <a:spcPts val="0"/>
              </a:spcBef>
              <a:spcAft>
                <a:spcPts val="0"/>
              </a:spcAft>
              <a:buClrTx/>
              <a:buSzTx/>
              <a:buNone/>
              <a:tabLst/>
              <a:defRPr/>
            </a:pPr>
            <a:r>
              <a:rPr kumimoji="0" lang="en-US" sz="1800" b="0" i="0" u="none" strike="noStrike" kern="1200" cap="none" spc="0" normalizeH="0" baseline="0" noProof="0">
                <a:ln>
                  <a:noFill/>
                </a:ln>
                <a:solidFill>
                  <a:srgbClr val="414141"/>
                </a:solidFill>
                <a:effectLst/>
                <a:uLnTx/>
                <a:uFillTx/>
                <a:ea typeface="+mn-ea"/>
                <a:cs typeface="+mn-cs"/>
              </a:rPr>
              <a:t>Share results of the campaign.</a:t>
            </a:r>
          </a:p>
          <a:p>
            <a:pPr marL="0" marR="0" lvl="0" indent="0" algn="l" defTabSz="914400" rtl="0" eaLnBrk="1" fontAlgn="auto" latinLnBrk="0" hangingPunct="1">
              <a:lnSpc>
                <a:spcPct val="100000"/>
              </a:lnSpc>
              <a:spcBef>
                <a:spcPts val="0"/>
              </a:spcBef>
              <a:spcAft>
                <a:spcPts val="0"/>
              </a:spcAft>
              <a:buClrTx/>
              <a:buSzTx/>
              <a:buNone/>
              <a:tabLst/>
              <a:defRPr/>
            </a:pPr>
            <a:endParaRPr lang="en-US" sz="1800">
              <a:solidFill>
                <a:srgbClr val="414141"/>
              </a:solidFill>
              <a:cs typeface="+mn-cs"/>
            </a:endParaRPr>
          </a:p>
          <a:p>
            <a:pPr marL="0" marR="0" lvl="0" indent="0" algn="l" defTabSz="914400" rtl="0" eaLnBrk="1" fontAlgn="auto" latinLnBrk="0" hangingPunct="1">
              <a:lnSpc>
                <a:spcPct val="100000"/>
              </a:lnSpc>
              <a:spcBef>
                <a:spcPts val="0"/>
              </a:spcBef>
              <a:spcAft>
                <a:spcPts val="0"/>
              </a:spcAft>
              <a:buClrTx/>
              <a:buSzTx/>
              <a:buNone/>
              <a:tabLst/>
              <a:defRPr/>
            </a:pPr>
            <a:endParaRPr kumimoji="0" lang="en-US" sz="1800" b="0" i="0" u="none" strike="noStrike" kern="1200" cap="none" spc="0" normalizeH="0" baseline="0" noProof="0">
              <a:ln>
                <a:noFill/>
              </a:ln>
              <a:solidFill>
                <a:srgbClr val="414141"/>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None/>
              <a:tabLst/>
              <a:defRPr/>
            </a:pPr>
            <a:r>
              <a:rPr kumimoji="0" lang="en-US" sz="1800" b="0" i="0" u="none" strike="noStrike" kern="1200" cap="none" spc="0" normalizeH="0" baseline="0" noProof="0">
                <a:ln>
                  <a:noFill/>
                </a:ln>
                <a:solidFill>
                  <a:srgbClr val="414141"/>
                </a:solidFill>
                <a:effectLst/>
                <a:uLnTx/>
                <a:uFillTx/>
                <a:ea typeface="+mn-ea"/>
                <a:cs typeface="+mn-cs"/>
              </a:rPr>
              <a:t>Acknowledge campaign contributions by giving praise post to top content creators.</a:t>
            </a:r>
          </a:p>
          <a:p>
            <a:pPr marL="0" indent="0" defTabSz="914400">
              <a:spcBef>
                <a:spcPts val="0"/>
              </a:spcBef>
              <a:buSzTx/>
              <a:buNone/>
              <a:defRPr/>
            </a:pPr>
            <a:endParaRPr lang="en-US" sz="1800">
              <a:solidFill>
                <a:srgbClr val="414141"/>
              </a:solidFill>
              <a:cs typeface="+mn-cs"/>
            </a:endParaRPr>
          </a:p>
          <a:p>
            <a:pPr marL="0" indent="0" defTabSz="914400">
              <a:spcBef>
                <a:spcPts val="0"/>
              </a:spcBef>
              <a:buSzTx/>
              <a:buNone/>
              <a:defRPr/>
            </a:pPr>
            <a:r>
              <a:rPr lang="en-US" sz="1800">
                <a:solidFill>
                  <a:srgbClr val="414141"/>
                </a:solidFill>
                <a:cs typeface="+mn-cs"/>
              </a:rPr>
              <a:t>Identify where the reach and sources of contribution for the campaign came from person, specific community or storyline.</a:t>
            </a:r>
            <a:endParaRPr kumimoji="0" lang="en-US" sz="1800" b="0" i="0" u="none" strike="noStrike" kern="1200" cap="none" spc="0" normalizeH="0" baseline="0" noProof="0">
              <a:ln>
                <a:noFill/>
              </a:ln>
              <a:solidFill>
                <a:srgbClr val="414141"/>
              </a:solidFill>
              <a:effectLst/>
              <a:uLnTx/>
              <a:uFillTx/>
              <a:ea typeface="+mn-ea"/>
              <a:cs typeface="+mn-cs"/>
            </a:endParaRPr>
          </a:p>
        </p:txBody>
      </p:sp>
      <p:grpSp>
        <p:nvGrpSpPr>
          <p:cNvPr id="7" name="Group 6">
            <a:extLst>
              <a:ext uri="{FF2B5EF4-FFF2-40B4-BE49-F238E27FC236}">
                <a16:creationId xmlns:a16="http://schemas.microsoft.com/office/drawing/2014/main" id="{DEEC9E88-C445-69A9-A8FA-86C962A1A018}"/>
              </a:ext>
            </a:extLst>
          </p:cNvPr>
          <p:cNvGrpSpPr/>
          <p:nvPr/>
        </p:nvGrpSpPr>
        <p:grpSpPr>
          <a:xfrm>
            <a:off x="3892731" y="1051303"/>
            <a:ext cx="7948511" cy="6515745"/>
            <a:chOff x="3892731" y="1051303"/>
            <a:chExt cx="7948511" cy="6515745"/>
          </a:xfrm>
        </p:grpSpPr>
        <p:pic>
          <p:nvPicPr>
            <p:cNvPr id="4" name="Picture 3" descr="Graphical user interface, Teams&#10;&#10;Description automatically generated">
              <a:extLst>
                <a:ext uri="{FF2B5EF4-FFF2-40B4-BE49-F238E27FC236}">
                  <a16:creationId xmlns:a16="http://schemas.microsoft.com/office/drawing/2014/main" id="{97CD61D5-9269-85E2-A93C-4AD2BA2AEA1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892731" y="1051303"/>
              <a:ext cx="7948511" cy="4967820"/>
            </a:xfrm>
            <a:prstGeom prst="rect">
              <a:avLst/>
            </a:prstGeom>
            <a:ln w="28575">
              <a:noFill/>
            </a:ln>
          </p:spPr>
        </p:pic>
        <p:pic>
          <p:nvPicPr>
            <p:cNvPr id="5" name="Picture 4">
              <a:extLst>
                <a:ext uri="{FF2B5EF4-FFF2-40B4-BE49-F238E27FC236}">
                  <a16:creationId xmlns:a16="http://schemas.microsoft.com/office/drawing/2014/main" id="{A01EFD2D-D484-AAFA-A913-EE521E698A3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23512" y="4416045"/>
              <a:ext cx="5253196" cy="3151003"/>
            </a:xfrm>
            <a:prstGeom prst="rect">
              <a:avLst/>
            </a:prstGeom>
            <a:ln w="12700">
              <a:noFill/>
            </a:ln>
          </p:spPr>
        </p:pic>
      </p:grpSp>
      <p:sp>
        <p:nvSpPr>
          <p:cNvPr id="6" name="Rectangle: Rounded Corners 5">
            <a:extLst>
              <a:ext uri="{FF2B5EF4-FFF2-40B4-BE49-F238E27FC236}">
                <a16:creationId xmlns:a16="http://schemas.microsoft.com/office/drawing/2014/main" id="{092AF2E0-239D-B893-145B-C9CE24D3E53F}"/>
              </a:ext>
            </a:extLst>
          </p:cNvPr>
          <p:cNvSpPr/>
          <p:nvPr/>
        </p:nvSpPr>
        <p:spPr bwMode="auto">
          <a:xfrm>
            <a:off x="6792683" y="3948009"/>
            <a:ext cx="2812870" cy="382074"/>
          </a:xfrm>
          <a:prstGeom prst="roundRect">
            <a:avLst>
              <a:gd name="adj" fmla="val 46454"/>
            </a:avLst>
          </a:prstGeom>
          <a:solidFill>
            <a:srgbClr val="FFFFFF"/>
          </a:solid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112" tIns="0" rIns="134112" bIns="0" numCol="1" spcCol="0" rtlCol="0" fromWordArt="0" anchor="ctr" anchorCtr="0" forceAA="0" compatLnSpc="1">
            <a:prstTxWarp prst="textNoShape">
              <a:avLst/>
            </a:prstTxWarp>
            <a:noAutofit/>
          </a:bodyPr>
          <a:lstStyle/>
          <a:p>
            <a:pPr algn="ctr" defTabSz="1367657" fontAlgn="base">
              <a:spcBef>
                <a:spcPct val="0"/>
              </a:spcBef>
              <a:spcAft>
                <a:spcPct val="0"/>
              </a:spcAft>
              <a:defRPr/>
            </a:pPr>
            <a:r>
              <a:rPr lang="en-US" sz="1613">
                <a:solidFill>
                  <a:srgbClr val="081F2C"/>
                </a:solidFill>
                <a:latin typeface="Segoe UI"/>
                <a:ea typeface="Segoe UI" pitchFamily="34" charset="0"/>
                <a:cs typeface="Segoe UI" pitchFamily="34" charset="0"/>
              </a:rPr>
              <a:t>Praise contributors. </a:t>
            </a:r>
          </a:p>
        </p:txBody>
      </p:sp>
    </p:spTree>
    <p:extLst>
      <p:ext uri="{BB962C8B-B14F-4D97-AF65-F5344CB8AC3E}">
        <p14:creationId xmlns:p14="http://schemas.microsoft.com/office/powerpoint/2010/main" val="39720800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37C628-4A24-1CF1-744A-C6641A8E0CDE}"/>
              </a:ext>
            </a:extLst>
          </p:cNvPr>
          <p:cNvSpPr>
            <a:spLocks noGrp="1"/>
          </p:cNvSpPr>
          <p:nvPr>
            <p:ph type="title"/>
          </p:nvPr>
        </p:nvSpPr>
        <p:spPr/>
        <p:txBody>
          <a:bodyPr/>
          <a:lstStyle/>
          <a:p>
            <a:r>
              <a:rPr lang="en-US">
                <a:cs typeface="Segoe UI"/>
              </a:rPr>
              <a:t>Benefits of social campaigns </a:t>
            </a:r>
          </a:p>
        </p:txBody>
      </p:sp>
      <p:sp>
        <p:nvSpPr>
          <p:cNvPr id="14" name="TextBox 13">
            <a:extLst>
              <a:ext uri="{FF2B5EF4-FFF2-40B4-BE49-F238E27FC236}">
                <a16:creationId xmlns:a16="http://schemas.microsoft.com/office/drawing/2014/main" id="{6A881AC1-B2D4-1BC7-E550-42825A957116}"/>
              </a:ext>
            </a:extLst>
          </p:cNvPr>
          <p:cNvSpPr txBox="1"/>
          <p:nvPr/>
        </p:nvSpPr>
        <p:spPr>
          <a:xfrm>
            <a:off x="556741" y="1133532"/>
            <a:ext cx="10181018" cy="584775"/>
          </a:xfrm>
          <a:prstGeom prst="rect">
            <a:avLst/>
          </a:prstGeom>
          <a:noFill/>
        </p:spPr>
        <p:txBody>
          <a:bodyPr wrap="square">
            <a:spAutoFit/>
          </a:bodyPr>
          <a:lstStyle/>
          <a:p>
            <a:r>
              <a:rPr lang="en-US" sz="1600"/>
              <a:t>With the flexibility of Viva Engage you are not limited to one type of campaign. Combine different types to help your campaign reach its full potential.</a:t>
            </a:r>
            <a:endParaRPr lang="en-US" sz="1600" b="1"/>
          </a:p>
        </p:txBody>
      </p:sp>
      <p:sp>
        <p:nvSpPr>
          <p:cNvPr id="7" name="Text Placeholder 6">
            <a:extLst>
              <a:ext uri="{FF2B5EF4-FFF2-40B4-BE49-F238E27FC236}">
                <a16:creationId xmlns:a16="http://schemas.microsoft.com/office/drawing/2014/main" id="{3DCE2921-D502-C82B-E51A-99BBD8B49B33}"/>
              </a:ext>
            </a:extLst>
          </p:cNvPr>
          <p:cNvSpPr>
            <a:spLocks noGrp="1"/>
          </p:cNvSpPr>
          <p:nvPr>
            <p:ph type="body" sz="quarter" idx="16"/>
          </p:nvPr>
        </p:nvSpPr>
        <p:spPr>
          <a:xfrm>
            <a:off x="584200" y="2005052"/>
            <a:ext cx="2532063" cy="307777"/>
          </a:xfrm>
        </p:spPr>
        <p:txBody>
          <a:bodyPr/>
          <a:lstStyle/>
          <a:p>
            <a:r>
              <a:rPr lang="en-US"/>
              <a:t>Targeted</a:t>
            </a:r>
          </a:p>
        </p:txBody>
      </p:sp>
      <p:sp>
        <p:nvSpPr>
          <p:cNvPr id="5" name="Text Placeholder 4">
            <a:extLst>
              <a:ext uri="{FF2B5EF4-FFF2-40B4-BE49-F238E27FC236}">
                <a16:creationId xmlns:a16="http://schemas.microsoft.com/office/drawing/2014/main" id="{D83C1A34-75E1-C0D0-247F-9968969F0ED6}"/>
              </a:ext>
            </a:extLst>
          </p:cNvPr>
          <p:cNvSpPr>
            <a:spLocks noGrp="1"/>
          </p:cNvSpPr>
          <p:nvPr>
            <p:ph type="body" sz="quarter" idx="14"/>
          </p:nvPr>
        </p:nvSpPr>
        <p:spPr>
          <a:xfrm>
            <a:off x="584200" y="2849892"/>
            <a:ext cx="2532063" cy="1034129"/>
          </a:xfrm>
        </p:spPr>
        <p:txBody>
          <a:bodyPr vert="horz" wrap="square" lIns="0" tIns="0" rIns="0" bIns="0" rtlCol="0" anchor="t">
            <a:spAutoFit/>
          </a:bodyPr>
          <a:lstStyle/>
          <a:p>
            <a:pPr marL="0" indent="0">
              <a:buNone/>
            </a:pPr>
            <a:r>
              <a:rPr lang="en-US" sz="1600"/>
              <a:t>You have a specific message and objective you want to address with a key audience</a:t>
            </a:r>
            <a:endParaRPr lang="en-US"/>
          </a:p>
          <a:p>
            <a:endParaRPr lang="en-US"/>
          </a:p>
        </p:txBody>
      </p:sp>
      <p:sp>
        <p:nvSpPr>
          <p:cNvPr id="8" name="Text Placeholder 7">
            <a:extLst>
              <a:ext uri="{FF2B5EF4-FFF2-40B4-BE49-F238E27FC236}">
                <a16:creationId xmlns:a16="http://schemas.microsoft.com/office/drawing/2014/main" id="{BF611546-85EA-7039-229A-3E45EEB9B338}"/>
              </a:ext>
            </a:extLst>
          </p:cNvPr>
          <p:cNvSpPr>
            <a:spLocks noGrp="1"/>
          </p:cNvSpPr>
          <p:nvPr>
            <p:ph type="body" sz="quarter" idx="17"/>
          </p:nvPr>
        </p:nvSpPr>
        <p:spPr>
          <a:xfrm>
            <a:off x="3413125" y="2005052"/>
            <a:ext cx="2533650" cy="307777"/>
          </a:xfrm>
        </p:spPr>
        <p:txBody>
          <a:bodyPr/>
          <a:lstStyle/>
          <a:p>
            <a:r>
              <a:rPr lang="en-US"/>
              <a:t>Large Audience</a:t>
            </a:r>
          </a:p>
        </p:txBody>
      </p:sp>
      <p:sp>
        <p:nvSpPr>
          <p:cNvPr id="6" name="Text Placeholder 5">
            <a:extLst>
              <a:ext uri="{FF2B5EF4-FFF2-40B4-BE49-F238E27FC236}">
                <a16:creationId xmlns:a16="http://schemas.microsoft.com/office/drawing/2014/main" id="{049CE360-DCD0-13F2-99F7-2C9B956D2759}"/>
              </a:ext>
            </a:extLst>
          </p:cNvPr>
          <p:cNvSpPr>
            <a:spLocks noGrp="1"/>
          </p:cNvSpPr>
          <p:nvPr>
            <p:ph type="body" sz="quarter" idx="15"/>
          </p:nvPr>
        </p:nvSpPr>
        <p:spPr>
          <a:xfrm>
            <a:off x="3413125" y="2843252"/>
            <a:ext cx="2532063" cy="1034129"/>
          </a:xfrm>
        </p:spPr>
        <p:txBody>
          <a:bodyPr vert="horz" wrap="square" lIns="0" tIns="0" rIns="0" bIns="0" rtlCol="0" anchor="t">
            <a:spAutoFit/>
          </a:bodyPr>
          <a:lstStyle/>
          <a:p>
            <a:pPr marL="0" indent="0">
              <a:buNone/>
            </a:pPr>
            <a:r>
              <a:rPr lang="en-US" sz="1600">
                <a:cs typeface="Segoe UI"/>
              </a:rPr>
              <a:t>You want to address a broad audience with a general message</a:t>
            </a:r>
            <a:r>
              <a:rPr lang="en-US">
                <a:cs typeface="Segoe UI"/>
              </a:rPr>
              <a:t>.</a:t>
            </a:r>
            <a:endParaRPr lang="en-US"/>
          </a:p>
          <a:p>
            <a:endParaRPr lang="en-US"/>
          </a:p>
        </p:txBody>
      </p:sp>
      <p:sp>
        <p:nvSpPr>
          <p:cNvPr id="9" name="Text Placeholder 8">
            <a:extLst>
              <a:ext uri="{FF2B5EF4-FFF2-40B4-BE49-F238E27FC236}">
                <a16:creationId xmlns:a16="http://schemas.microsoft.com/office/drawing/2014/main" id="{378A54C2-28E9-F253-FA09-2EC54758BA9D}"/>
              </a:ext>
            </a:extLst>
          </p:cNvPr>
          <p:cNvSpPr>
            <a:spLocks noGrp="1"/>
          </p:cNvSpPr>
          <p:nvPr>
            <p:ph type="body" sz="quarter" idx="18"/>
          </p:nvPr>
        </p:nvSpPr>
        <p:spPr>
          <a:xfrm>
            <a:off x="6244208" y="2005052"/>
            <a:ext cx="2532063" cy="307777"/>
          </a:xfrm>
        </p:spPr>
        <p:txBody>
          <a:bodyPr/>
          <a:lstStyle/>
          <a:p>
            <a:r>
              <a:rPr lang="en-US"/>
              <a:t>Supportive</a:t>
            </a:r>
          </a:p>
        </p:txBody>
      </p:sp>
      <p:sp>
        <p:nvSpPr>
          <p:cNvPr id="10" name="Text Placeholder 9">
            <a:extLst>
              <a:ext uri="{FF2B5EF4-FFF2-40B4-BE49-F238E27FC236}">
                <a16:creationId xmlns:a16="http://schemas.microsoft.com/office/drawing/2014/main" id="{C74B79C5-042E-0F2A-10AC-AC349EA1E0EC}"/>
              </a:ext>
            </a:extLst>
          </p:cNvPr>
          <p:cNvSpPr>
            <a:spLocks noGrp="1"/>
          </p:cNvSpPr>
          <p:nvPr>
            <p:ph type="body" sz="quarter" idx="19"/>
          </p:nvPr>
        </p:nvSpPr>
        <p:spPr>
          <a:xfrm>
            <a:off x="6244208" y="2849892"/>
            <a:ext cx="2532063" cy="984885"/>
          </a:xfrm>
        </p:spPr>
        <p:txBody>
          <a:bodyPr vert="horz" wrap="square" lIns="0" tIns="0" rIns="0" bIns="0" rtlCol="0" anchor="t">
            <a:spAutoFit/>
          </a:bodyPr>
          <a:lstStyle/>
          <a:p>
            <a:pPr marL="0" indent="0">
              <a:buNone/>
            </a:pPr>
            <a:r>
              <a:rPr lang="en-US">
                <a:cs typeface="Segoe UI"/>
              </a:rPr>
              <a:t>Viva Engage</a:t>
            </a:r>
            <a:r>
              <a:rPr lang="en-US" sz="1600">
                <a:cs typeface="Segoe UI"/>
              </a:rPr>
              <a:t> is used to manage the digital conversation of the primary campaign.</a:t>
            </a:r>
            <a:endParaRPr lang="en-US"/>
          </a:p>
        </p:txBody>
      </p:sp>
      <p:sp>
        <p:nvSpPr>
          <p:cNvPr id="11" name="Text Placeholder 10">
            <a:extLst>
              <a:ext uri="{FF2B5EF4-FFF2-40B4-BE49-F238E27FC236}">
                <a16:creationId xmlns:a16="http://schemas.microsoft.com/office/drawing/2014/main" id="{7E1B5D6D-D70D-F9D3-C4F5-455088D4EC51}"/>
              </a:ext>
            </a:extLst>
          </p:cNvPr>
          <p:cNvSpPr>
            <a:spLocks noGrp="1"/>
          </p:cNvSpPr>
          <p:nvPr>
            <p:ph type="body" sz="quarter" idx="20"/>
          </p:nvPr>
        </p:nvSpPr>
        <p:spPr>
          <a:xfrm>
            <a:off x="9073133" y="2005052"/>
            <a:ext cx="2533650" cy="615553"/>
          </a:xfrm>
        </p:spPr>
        <p:txBody>
          <a:bodyPr/>
          <a:lstStyle/>
          <a:p>
            <a:r>
              <a:rPr lang="en-US">
                <a:cs typeface="Segoe UI"/>
              </a:rPr>
              <a:t>Engagement</a:t>
            </a:r>
            <a:endParaRPr lang="en-US"/>
          </a:p>
          <a:p>
            <a:endParaRPr lang="en-US"/>
          </a:p>
        </p:txBody>
      </p:sp>
      <p:sp>
        <p:nvSpPr>
          <p:cNvPr id="12" name="Text Placeholder 11">
            <a:extLst>
              <a:ext uri="{FF2B5EF4-FFF2-40B4-BE49-F238E27FC236}">
                <a16:creationId xmlns:a16="http://schemas.microsoft.com/office/drawing/2014/main" id="{47F1BA9C-E268-BD22-E7E9-C52890C21D48}"/>
              </a:ext>
            </a:extLst>
          </p:cNvPr>
          <p:cNvSpPr>
            <a:spLocks noGrp="1"/>
          </p:cNvSpPr>
          <p:nvPr>
            <p:ph type="body" sz="quarter" idx="21"/>
          </p:nvPr>
        </p:nvSpPr>
        <p:spPr>
          <a:xfrm>
            <a:off x="9073133" y="2843252"/>
            <a:ext cx="2532063" cy="984885"/>
          </a:xfrm>
        </p:spPr>
        <p:txBody>
          <a:bodyPr vert="horz" wrap="square" lIns="0" tIns="0" rIns="0" bIns="0" rtlCol="0" anchor="t">
            <a:spAutoFit/>
          </a:bodyPr>
          <a:lstStyle/>
          <a:p>
            <a:pPr marL="0" indent="0">
              <a:buNone/>
            </a:pPr>
            <a:r>
              <a:rPr lang="en-US" sz="1600">
                <a:cs typeface="Segoe UI"/>
              </a:rPr>
              <a:t>You want to activate a conversation but don't want it to be a distraction from daily responsibilities</a:t>
            </a:r>
            <a:r>
              <a:rPr lang="en-US">
                <a:cs typeface="Segoe UI"/>
              </a:rPr>
              <a:t>. </a:t>
            </a:r>
            <a:endParaRPr lang="en-US"/>
          </a:p>
        </p:txBody>
      </p:sp>
    </p:spTree>
    <p:extLst>
      <p:ext uri="{BB962C8B-B14F-4D97-AF65-F5344CB8AC3E}">
        <p14:creationId xmlns:p14="http://schemas.microsoft.com/office/powerpoint/2010/main" val="388138874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0487A-A753-EEF2-126C-B19641103287}"/>
              </a:ext>
            </a:extLst>
          </p:cNvPr>
          <p:cNvSpPr>
            <a:spLocks noGrp="1"/>
          </p:cNvSpPr>
          <p:nvPr>
            <p:ph type="title"/>
          </p:nvPr>
        </p:nvSpPr>
        <p:spPr/>
        <p:txBody>
          <a:bodyPr/>
          <a:lstStyle/>
          <a:p>
            <a:r>
              <a:rPr lang="en-US"/>
              <a:t>Sample checklist for closing out the campaign</a:t>
            </a:r>
          </a:p>
        </p:txBody>
      </p:sp>
      <p:graphicFrame>
        <p:nvGraphicFramePr>
          <p:cNvPr id="4" name="Table 4">
            <a:extLst>
              <a:ext uri="{FF2B5EF4-FFF2-40B4-BE49-F238E27FC236}">
                <a16:creationId xmlns:a16="http://schemas.microsoft.com/office/drawing/2014/main" id="{FB49E5B8-E68D-C375-B1E9-8DD23DDAF7A2}"/>
              </a:ext>
            </a:extLst>
          </p:cNvPr>
          <p:cNvGraphicFramePr>
            <a:graphicFrameLocks noGrp="1"/>
          </p:cNvGraphicFramePr>
          <p:nvPr>
            <p:ph sz="quarter" idx="10"/>
            <p:extLst>
              <p:ext uri="{D42A27DB-BD31-4B8C-83A1-F6EECF244321}">
                <p14:modId xmlns:p14="http://schemas.microsoft.com/office/powerpoint/2010/main" val="1561205364"/>
              </p:ext>
            </p:extLst>
          </p:nvPr>
        </p:nvGraphicFramePr>
        <p:xfrm>
          <a:off x="1114699" y="1905363"/>
          <a:ext cx="9544594" cy="2966720"/>
        </p:xfrm>
        <a:graphic>
          <a:graphicData uri="http://schemas.openxmlformats.org/drawingml/2006/table">
            <a:tbl>
              <a:tblPr firstRow="1" bandRow="1">
                <a:tableStyleId>{7E9639D4-E3E2-4D34-9284-5A2195B3D0D7}</a:tableStyleId>
              </a:tblPr>
              <a:tblGrid>
                <a:gridCol w="480497">
                  <a:extLst>
                    <a:ext uri="{9D8B030D-6E8A-4147-A177-3AD203B41FA5}">
                      <a16:colId xmlns:a16="http://schemas.microsoft.com/office/drawing/2014/main" val="2658652569"/>
                    </a:ext>
                  </a:extLst>
                </a:gridCol>
                <a:gridCol w="9064097">
                  <a:extLst>
                    <a:ext uri="{9D8B030D-6E8A-4147-A177-3AD203B41FA5}">
                      <a16:colId xmlns:a16="http://schemas.microsoft.com/office/drawing/2014/main" val="2268999099"/>
                    </a:ext>
                  </a:extLst>
                </a:gridCol>
              </a:tblGrid>
              <a:tr h="370840">
                <a:tc>
                  <a:txBody>
                    <a:bodyPr/>
                    <a:lstStyle/>
                    <a:p>
                      <a:endParaRPr lang="en-US"/>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a:t>Suggested Tasks</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164183863"/>
                  </a:ext>
                </a:extLst>
              </a:tr>
              <a:tr h="370840">
                <a:tc>
                  <a:txBody>
                    <a:bodyPr/>
                    <a:lstStyle/>
                    <a:p>
                      <a:endParaRPr lang="en-US" sz="1600"/>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a:t>Praise the contributors of your campaign. </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910829488"/>
                  </a:ext>
                </a:extLst>
              </a:tr>
              <a:tr h="370840">
                <a:tc>
                  <a:txBody>
                    <a:bodyPr/>
                    <a:lstStyle/>
                    <a:p>
                      <a:endParaRPr lang="en-US" sz="1600"/>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a:t>Remind subject matter experts to track conversations and answer any follow up questions.</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624688831"/>
                  </a:ext>
                </a:extLst>
              </a:tr>
              <a:tr h="370840">
                <a:tc>
                  <a:txBody>
                    <a:bodyPr/>
                    <a:lstStyle/>
                    <a:p>
                      <a:endParaRPr lang="en-US" sz="1600"/>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a:t>Send out follow up and thank you communications to key sponsors, stakeholders and participants.</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291053910"/>
                  </a:ext>
                </a:extLst>
              </a:tr>
              <a:tr h="370840">
                <a:tc>
                  <a:txBody>
                    <a:bodyPr/>
                    <a:lstStyle/>
                    <a:p>
                      <a:endParaRPr lang="en-US" sz="1600"/>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a:t>Capture some of the anecdotal highlights and conversations.</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37018032"/>
                  </a:ext>
                </a:extLst>
              </a:tr>
              <a:tr h="370840">
                <a:tc>
                  <a:txBody>
                    <a:bodyPr/>
                    <a:lstStyle/>
                    <a:p>
                      <a:endParaRPr lang="en-US" sz="1600"/>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a:t>Collect usage and engagement data.</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193031170"/>
                  </a:ext>
                </a:extLst>
              </a:tr>
              <a:tr h="370840">
                <a:tc>
                  <a:txBody>
                    <a:bodyPr/>
                    <a:lstStyle/>
                    <a:p>
                      <a:endParaRPr lang="en-US" sz="1600"/>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600"/>
                        <a:t>Start planning your next campaign.</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177891594"/>
                  </a:ext>
                </a:extLst>
              </a:tr>
              <a:tr h="370840">
                <a:tc>
                  <a:txBody>
                    <a:bodyPr/>
                    <a:lstStyle/>
                    <a:p>
                      <a:endParaRPr lang="en-US" sz="1600"/>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600" dirty="0"/>
                        <a:t>Capture insights that relate to your campaigns KPIs or OKRs. </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4140174539"/>
                  </a:ext>
                </a:extLst>
              </a:tr>
            </a:tbl>
          </a:graphicData>
        </a:graphic>
      </p:graphicFrame>
    </p:spTree>
    <p:extLst>
      <p:ext uri="{BB962C8B-B14F-4D97-AF65-F5344CB8AC3E}">
        <p14:creationId xmlns:p14="http://schemas.microsoft.com/office/powerpoint/2010/main" val="362627232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1833DF-813F-5CF1-CA8D-07B4DC81E08A}"/>
              </a:ext>
            </a:extLst>
          </p:cNvPr>
          <p:cNvSpPr>
            <a:spLocks noGrp="1"/>
          </p:cNvSpPr>
          <p:nvPr>
            <p:ph type="title"/>
          </p:nvPr>
        </p:nvSpPr>
        <p:spPr>
          <a:xfrm>
            <a:off x="588263" y="3090446"/>
            <a:ext cx="2372425" cy="677108"/>
          </a:xfrm>
        </p:spPr>
        <p:txBody>
          <a:bodyPr/>
          <a:lstStyle/>
          <a:p>
            <a:r>
              <a:rPr lang="en-US"/>
              <a:t>FAQ</a:t>
            </a:r>
          </a:p>
        </p:txBody>
      </p:sp>
      <p:sp>
        <p:nvSpPr>
          <p:cNvPr id="4" name="Content Placeholder 3">
            <a:extLst>
              <a:ext uri="{FF2B5EF4-FFF2-40B4-BE49-F238E27FC236}">
                <a16:creationId xmlns:a16="http://schemas.microsoft.com/office/drawing/2014/main" id="{91BC85F4-A93E-1C7A-4CD6-C6941BC9C351}"/>
              </a:ext>
            </a:extLst>
          </p:cNvPr>
          <p:cNvSpPr>
            <a:spLocks noGrp="1"/>
          </p:cNvSpPr>
          <p:nvPr>
            <p:ph sz="quarter" idx="10"/>
          </p:nvPr>
        </p:nvSpPr>
        <p:spPr>
          <a:xfrm>
            <a:off x="4144963" y="1209939"/>
            <a:ext cx="7458075" cy="4438138"/>
          </a:xfrm>
        </p:spPr>
        <p:txBody>
          <a:bodyPr/>
          <a:lstStyle/>
          <a:p>
            <a:pPr marL="0" indent="0">
              <a:buNone/>
            </a:pPr>
            <a:r>
              <a:rPr lang="en-US" sz="1400" b="1" dirty="0">
                <a:ea typeface="+mn-lt"/>
                <a:cs typeface="+mn-lt"/>
              </a:rPr>
              <a:t>Q. Who can create or delete campaigns? </a:t>
            </a:r>
            <a:endParaRPr lang="en-US" sz="1400" dirty="0">
              <a:ea typeface="+mn-lt"/>
              <a:cs typeface="+mn-lt"/>
            </a:endParaRPr>
          </a:p>
          <a:p>
            <a:pPr marL="342900" indent="-342900">
              <a:buAutoNum type="alphaUcPeriod"/>
            </a:pPr>
            <a:r>
              <a:rPr lang="en-US" sz="1400" dirty="0">
                <a:ea typeface="+mn-lt"/>
                <a:cs typeface="+mn-lt"/>
              </a:rPr>
              <a:t>Corporate Communicators roles, Viva Engage Admins can create and delete campaigns. </a:t>
            </a:r>
          </a:p>
          <a:p>
            <a:pPr marL="0" indent="0">
              <a:buNone/>
            </a:pPr>
            <a:endParaRPr lang="en-US" sz="1400" dirty="0">
              <a:ea typeface="+mn-lt"/>
              <a:cs typeface="+mn-lt"/>
            </a:endParaRPr>
          </a:p>
          <a:p>
            <a:pPr marL="0" indent="0">
              <a:buNone/>
            </a:pPr>
            <a:r>
              <a:rPr lang="en-US" sz="1400" b="1" dirty="0">
                <a:cs typeface="Segoe UI"/>
              </a:rPr>
              <a:t>Q. Can I change a hashtag after the campaign has been published?</a:t>
            </a:r>
            <a:endParaRPr lang="en-US" dirty="0"/>
          </a:p>
          <a:p>
            <a:pPr>
              <a:buAutoNum type="alphaUcPeriod"/>
            </a:pPr>
            <a:r>
              <a:rPr lang="en-US" sz="1400" dirty="0">
                <a:cs typeface="Segoe UI"/>
              </a:rPr>
              <a:t>You cannot edit a hashtag after the campaign has been published.</a:t>
            </a:r>
          </a:p>
          <a:p>
            <a:pPr marL="0" indent="0">
              <a:buNone/>
            </a:pPr>
            <a:endParaRPr lang="en-US" sz="1400" dirty="0">
              <a:cs typeface="Segoe UI"/>
            </a:endParaRPr>
          </a:p>
          <a:p>
            <a:pPr marL="0" indent="0">
              <a:buNone/>
            </a:pPr>
            <a:r>
              <a:rPr lang="en-US" sz="1400" b="1" dirty="0">
                <a:cs typeface="Segoe UI"/>
              </a:rPr>
              <a:t>Q. Who can see my campaign in draft mode? </a:t>
            </a:r>
            <a:endParaRPr lang="en-US" sz="1400" b="1"/>
          </a:p>
          <a:p>
            <a:pPr marL="0" indent="0">
              <a:buNone/>
            </a:pPr>
            <a:r>
              <a:rPr lang="en-US" sz="1400" dirty="0">
                <a:cs typeface="Segoe UI"/>
              </a:rPr>
              <a:t>Only corporate communicators and Viva Engage admins can see all campaigns, including drafts from the dashboard.</a:t>
            </a:r>
            <a:endParaRPr lang="en-US" sz="1400" b="1" dirty="0"/>
          </a:p>
          <a:p>
            <a:pPr marL="0" indent="0">
              <a:buNone/>
            </a:pPr>
            <a:endParaRPr lang="en-US" sz="1400" b="1" dirty="0">
              <a:cs typeface="Segoe UI"/>
            </a:endParaRPr>
          </a:p>
          <a:p>
            <a:pPr marL="0" indent="0">
              <a:buNone/>
            </a:pPr>
            <a:r>
              <a:rPr lang="en-US" sz="1400" b="1" dirty="0">
                <a:cs typeface="Segoe UI"/>
              </a:rPr>
              <a:t>Q. Can I limit who participates in a campaign? </a:t>
            </a:r>
            <a:endParaRPr lang="en-US" sz="1400" dirty="0"/>
          </a:p>
          <a:p>
            <a:pPr>
              <a:buAutoNum type="alphaUcPeriod"/>
            </a:pPr>
            <a:r>
              <a:rPr lang="en-US" sz="1400" dirty="0">
                <a:cs typeface="Segoe UI"/>
              </a:rPr>
              <a:t>Currently, campaigns are </a:t>
            </a:r>
            <a:r>
              <a:rPr lang="en-US" sz="1400">
                <a:cs typeface="Segoe UI"/>
              </a:rPr>
              <a:t>available to all users across the Viva Engage network. We </a:t>
            </a:r>
            <a:r>
              <a:rPr lang="en-US" sz="1400" dirty="0">
                <a:cs typeface="Segoe UI"/>
              </a:rPr>
              <a:t>cannot restrict them to a set audience. </a:t>
            </a:r>
            <a:endParaRPr lang="en-US" sz="1400"/>
          </a:p>
          <a:p>
            <a:pPr marL="0" indent="0">
              <a:buNone/>
            </a:pPr>
            <a:endParaRPr lang="en-US" sz="1400" dirty="0">
              <a:cs typeface="Segoe UI"/>
            </a:endParaRPr>
          </a:p>
          <a:p>
            <a:pPr marL="0" indent="0">
              <a:buNone/>
            </a:pPr>
            <a:r>
              <a:rPr lang="en-US" sz="1400" b="1">
                <a:cs typeface="Segoe UI"/>
              </a:rPr>
              <a:t>Q. What if an employee participates in the campaign within a private community?</a:t>
            </a:r>
            <a:endParaRPr lang="en-US" sz="1400" b="1"/>
          </a:p>
          <a:p>
            <a:pPr marL="0" indent="0">
              <a:buNone/>
            </a:pPr>
            <a:r>
              <a:rPr lang="en-US" sz="1400" dirty="0">
                <a:cs typeface="Segoe UI"/>
              </a:rPr>
              <a:t>If any employees posts in a private community using the campaign hashtag, only the members of that private community will be able to see the post in the campaign landing page. Even the campaign manager won't be able to see it if they are not a member of that community.</a:t>
            </a:r>
            <a:endParaRPr lang="en-US" sz="1400" dirty="0"/>
          </a:p>
        </p:txBody>
      </p:sp>
      <p:sp>
        <p:nvSpPr>
          <p:cNvPr id="2" name="Rectangle 1">
            <a:extLst>
              <a:ext uri="{FF2B5EF4-FFF2-40B4-BE49-F238E27FC236}">
                <a16:creationId xmlns:a16="http://schemas.microsoft.com/office/drawing/2014/main" id="{CED31C56-69B7-D1B4-3D24-0A8E4FD7F5B4}"/>
              </a:ext>
            </a:extLst>
          </p:cNvPr>
          <p:cNvSpPr/>
          <p:nvPr/>
        </p:nvSpPr>
        <p:spPr>
          <a:xfrm>
            <a:off x="5942750" y="6011185"/>
            <a:ext cx="3862500" cy="534009"/>
          </a:xfrm>
          <a:prstGeom prst="rect">
            <a:avLst/>
          </a:prstGeom>
          <a:gradFill>
            <a:gsLst>
              <a:gs pos="10000">
                <a:srgbClr val="254252"/>
              </a:gs>
              <a:gs pos="90000">
                <a:srgbClr val="00A389"/>
              </a:gs>
            </a:gsLst>
            <a:lin ang="3600000" scaled="0"/>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solidFill>
                  <a:schemeClr val="bg1"/>
                </a:solidFill>
                <a:cs typeface="Segoe UI"/>
              </a:rPr>
              <a:t>More support and details can be found </a:t>
            </a:r>
            <a:r>
              <a:rPr lang="en-US" sz="1200" b="1" dirty="0">
                <a:solidFill>
                  <a:schemeClr val="bg1"/>
                </a:solidFill>
                <a:cs typeface="Segoe UI"/>
                <a:hlinkClick r:id="rId2">
                  <a:extLst>
                    <a:ext uri="{A12FA001-AC4F-418D-AE19-62706E023703}">
                      <ahyp:hlinkClr xmlns:ahyp="http://schemas.microsoft.com/office/drawing/2018/hyperlinkcolor" val="tx"/>
                    </a:ext>
                  </a:extLst>
                </a:hlinkClick>
              </a:rPr>
              <a:t>here</a:t>
            </a:r>
            <a:r>
              <a:rPr lang="en-US" sz="1200" b="1" dirty="0">
                <a:solidFill>
                  <a:schemeClr val="bg1"/>
                </a:solidFill>
                <a:cs typeface="Segoe UI"/>
              </a:rPr>
              <a:t>. </a:t>
            </a:r>
            <a:endParaRPr lang="en-US" sz="1200" b="1">
              <a:solidFill>
                <a:schemeClr val="bg1"/>
              </a:solidFill>
              <a:highlight>
                <a:srgbClr val="FFFF00"/>
              </a:highlight>
              <a:cs typeface="Segoe UI"/>
            </a:endParaRPr>
          </a:p>
        </p:txBody>
      </p:sp>
    </p:spTree>
    <p:extLst>
      <p:ext uri="{BB962C8B-B14F-4D97-AF65-F5344CB8AC3E}">
        <p14:creationId xmlns:p14="http://schemas.microsoft.com/office/powerpoint/2010/main" val="315276030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7E9D37-2C2B-5664-89FA-576272D54B9A}"/>
              </a:ext>
            </a:extLst>
          </p:cNvPr>
          <p:cNvSpPr>
            <a:spLocks noGrp="1"/>
          </p:cNvSpPr>
          <p:nvPr>
            <p:ph type="title"/>
          </p:nvPr>
        </p:nvSpPr>
        <p:spPr/>
        <p:txBody>
          <a:bodyPr/>
          <a:lstStyle/>
          <a:p>
            <a:r>
              <a:rPr lang="en-US"/>
              <a:t>Get started today! </a:t>
            </a:r>
          </a:p>
        </p:txBody>
      </p:sp>
      <p:sp>
        <p:nvSpPr>
          <p:cNvPr id="5" name="Text Placeholder 4">
            <a:extLst>
              <a:ext uri="{FF2B5EF4-FFF2-40B4-BE49-F238E27FC236}">
                <a16:creationId xmlns:a16="http://schemas.microsoft.com/office/drawing/2014/main" id="{A74150E2-DEC9-0A47-F844-9D367B0DFFA9}"/>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DF062D2E-86D9-2CB8-910B-5FB8B0C54B63}"/>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51352466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2878C3-A23F-90FD-4ED7-3485E30D73C9}"/>
              </a:ext>
            </a:extLst>
          </p:cNvPr>
          <p:cNvSpPr>
            <a:spLocks noGrp="1"/>
          </p:cNvSpPr>
          <p:nvPr>
            <p:ph type="title"/>
          </p:nvPr>
        </p:nvSpPr>
        <p:spPr>
          <a:xfrm>
            <a:off x="588263" y="457200"/>
            <a:ext cx="11018520" cy="553998"/>
          </a:xfrm>
        </p:spPr>
        <p:txBody>
          <a:bodyPr/>
          <a:lstStyle/>
          <a:p>
            <a:r>
              <a:rPr lang="en-US">
                <a:cs typeface="Segoe UI"/>
              </a:rPr>
              <a:t>Corporate communicators can create campaigns </a:t>
            </a:r>
            <a:endParaRPr lang="en-US"/>
          </a:p>
        </p:txBody>
      </p:sp>
      <p:sp>
        <p:nvSpPr>
          <p:cNvPr id="6" name="Content Placeholder 5">
            <a:extLst>
              <a:ext uri="{FF2B5EF4-FFF2-40B4-BE49-F238E27FC236}">
                <a16:creationId xmlns:a16="http://schemas.microsoft.com/office/drawing/2014/main" id="{BD642B50-E838-24CD-8754-75F0063F2363}"/>
              </a:ext>
            </a:extLst>
          </p:cNvPr>
          <p:cNvSpPr>
            <a:spLocks noGrp="1"/>
          </p:cNvSpPr>
          <p:nvPr>
            <p:ph sz="quarter" idx="10"/>
          </p:nvPr>
        </p:nvSpPr>
        <p:spPr>
          <a:xfrm>
            <a:off x="591191" y="1197412"/>
            <a:ext cx="10950755" cy="921278"/>
          </a:xfrm>
        </p:spPr>
        <p:txBody>
          <a:bodyPr vert="horz" wrap="square" lIns="0" tIns="0" rIns="0" bIns="0" rtlCol="0" anchor="t">
            <a:spAutoFit/>
          </a:bodyPr>
          <a:lstStyle/>
          <a:p>
            <a:pPr marL="0" indent="0">
              <a:lnSpc>
                <a:spcPts val="1700"/>
              </a:lnSpc>
              <a:buNone/>
            </a:pPr>
            <a:r>
              <a:rPr lang="en-US" sz="1600">
                <a:cs typeface="Segoe UI"/>
              </a:rPr>
              <a:t>Using social campaigns within Viva Engage broadens conversations—it is a great companion to organization-wide initiatives. Viva Engage admins can add corporate communicators through the admin settings. Corp comms can add or remove other Corporate Communicators. </a:t>
            </a:r>
            <a:endParaRPr lang="en-US" sz="1600"/>
          </a:p>
          <a:p>
            <a:pPr marL="0" indent="0">
              <a:lnSpc>
                <a:spcPts val="1700"/>
              </a:lnSpc>
              <a:buNone/>
            </a:pPr>
            <a:endParaRPr lang="en-US" sz="1600">
              <a:cs typeface="Segoe UI"/>
            </a:endParaRPr>
          </a:p>
        </p:txBody>
      </p:sp>
      <p:pic>
        <p:nvPicPr>
          <p:cNvPr id="2" name="Picture 2" descr="Graphical user interface, text, application">
            <a:extLst>
              <a:ext uri="{FF2B5EF4-FFF2-40B4-BE49-F238E27FC236}">
                <a16:creationId xmlns:a16="http://schemas.microsoft.com/office/drawing/2014/main" id="{B97314BE-76E9-95B8-37D4-B610FFE5940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56345" y="2168344"/>
            <a:ext cx="9706061" cy="57231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606210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03A58-8F02-754C-AD45-8136295694EC}"/>
              </a:ext>
            </a:extLst>
          </p:cNvPr>
          <p:cNvSpPr>
            <a:spLocks noGrp="1"/>
          </p:cNvSpPr>
          <p:nvPr>
            <p:ph type="title"/>
          </p:nvPr>
        </p:nvSpPr>
        <p:spPr/>
        <p:txBody>
          <a:bodyPr/>
          <a:lstStyle/>
          <a:p>
            <a:r>
              <a:rPr lang="en-US"/>
              <a:t>Build social campaigns that focus on employees</a:t>
            </a:r>
          </a:p>
        </p:txBody>
      </p:sp>
      <p:sp>
        <p:nvSpPr>
          <p:cNvPr id="8" name="Text Placeholder 7">
            <a:extLst>
              <a:ext uri="{FF2B5EF4-FFF2-40B4-BE49-F238E27FC236}">
                <a16:creationId xmlns:a16="http://schemas.microsoft.com/office/drawing/2014/main" id="{85FBEF39-38BC-6C22-657F-D02C1F3B9A55}"/>
              </a:ext>
            </a:extLst>
          </p:cNvPr>
          <p:cNvSpPr>
            <a:spLocks noGrp="1"/>
          </p:cNvSpPr>
          <p:nvPr>
            <p:ph type="body" sz="quarter" idx="20"/>
          </p:nvPr>
        </p:nvSpPr>
        <p:spPr>
          <a:xfrm>
            <a:off x="574659" y="1393648"/>
            <a:ext cx="3264408" cy="307777"/>
          </a:xfrm>
        </p:spPr>
        <p:txBody>
          <a:bodyPr/>
          <a:lstStyle/>
          <a:p>
            <a:r>
              <a:rPr lang="en-US" sz="2000">
                <a:latin typeface="+mj-lt"/>
              </a:rPr>
              <a:t>Drive Business Goals</a:t>
            </a:r>
          </a:p>
        </p:txBody>
      </p:sp>
      <p:sp>
        <p:nvSpPr>
          <p:cNvPr id="4" name="Text Placeholder 3">
            <a:extLst>
              <a:ext uri="{FF2B5EF4-FFF2-40B4-BE49-F238E27FC236}">
                <a16:creationId xmlns:a16="http://schemas.microsoft.com/office/drawing/2014/main" id="{DA33933A-6C9C-F09B-447B-694E14E52175}"/>
              </a:ext>
            </a:extLst>
          </p:cNvPr>
          <p:cNvSpPr>
            <a:spLocks noGrp="1"/>
          </p:cNvSpPr>
          <p:nvPr>
            <p:ph type="body" sz="quarter" idx="14"/>
          </p:nvPr>
        </p:nvSpPr>
        <p:spPr>
          <a:xfrm>
            <a:off x="585217" y="2283115"/>
            <a:ext cx="2750161" cy="738664"/>
          </a:xfrm>
        </p:spPr>
        <p:txBody>
          <a:bodyPr/>
          <a:lstStyle/>
          <a:p>
            <a:pPr marL="0" indent="0">
              <a:buNone/>
            </a:pPr>
            <a:r>
              <a:rPr lang="en-US" sz="1600"/>
              <a:t>Rally distributed workforces around common goals in an interactive and engaging way</a:t>
            </a:r>
            <a:endParaRPr lang="en-US" sz="1600">
              <a:latin typeface="+mj-lt"/>
            </a:endParaRPr>
          </a:p>
        </p:txBody>
      </p:sp>
      <p:sp>
        <p:nvSpPr>
          <p:cNvPr id="10" name="Text Placeholder 9">
            <a:extLst>
              <a:ext uri="{FF2B5EF4-FFF2-40B4-BE49-F238E27FC236}">
                <a16:creationId xmlns:a16="http://schemas.microsoft.com/office/drawing/2014/main" id="{B7426CBF-A973-D13F-9E17-36C8F8DA0501}"/>
              </a:ext>
            </a:extLst>
          </p:cNvPr>
          <p:cNvSpPr>
            <a:spLocks noGrp="1"/>
          </p:cNvSpPr>
          <p:nvPr>
            <p:ph type="body" sz="quarter" idx="21"/>
          </p:nvPr>
        </p:nvSpPr>
        <p:spPr>
          <a:xfrm>
            <a:off x="4352903" y="1350448"/>
            <a:ext cx="3380396" cy="615553"/>
          </a:xfrm>
        </p:spPr>
        <p:txBody>
          <a:bodyPr/>
          <a:lstStyle/>
          <a:p>
            <a:r>
              <a:rPr lang="en-US"/>
              <a:t>Tap into the collective experiences</a:t>
            </a:r>
          </a:p>
        </p:txBody>
      </p:sp>
      <p:sp>
        <p:nvSpPr>
          <p:cNvPr id="5" name="Text Placeholder 4">
            <a:extLst>
              <a:ext uri="{FF2B5EF4-FFF2-40B4-BE49-F238E27FC236}">
                <a16:creationId xmlns:a16="http://schemas.microsoft.com/office/drawing/2014/main" id="{F6F62316-B1A8-C2AE-9086-54023DA6D7CC}"/>
              </a:ext>
            </a:extLst>
          </p:cNvPr>
          <p:cNvSpPr>
            <a:spLocks noGrp="1"/>
          </p:cNvSpPr>
          <p:nvPr>
            <p:ph type="body" sz="quarter" idx="15"/>
          </p:nvPr>
        </p:nvSpPr>
        <p:spPr>
          <a:xfrm>
            <a:off x="4410897" y="2283115"/>
            <a:ext cx="3264408" cy="541687"/>
          </a:xfrm>
        </p:spPr>
        <p:txBody>
          <a:bodyPr/>
          <a:lstStyle/>
          <a:p>
            <a:pPr marL="0" indent="0">
              <a:buNone/>
            </a:pPr>
            <a:r>
              <a:rPr lang="en-US" sz="1600"/>
              <a:t>Involve employees in ideation </a:t>
            </a:r>
            <a:endParaRPr lang="en-CA" sz="1600"/>
          </a:p>
          <a:p>
            <a:pPr marL="0" indent="0">
              <a:buNone/>
            </a:pPr>
            <a:endParaRPr lang="en-US"/>
          </a:p>
        </p:txBody>
      </p:sp>
      <p:sp>
        <p:nvSpPr>
          <p:cNvPr id="12" name="Text Placeholder 11">
            <a:extLst>
              <a:ext uri="{FF2B5EF4-FFF2-40B4-BE49-F238E27FC236}">
                <a16:creationId xmlns:a16="http://schemas.microsoft.com/office/drawing/2014/main" id="{95AFCB50-DB65-9EBB-F3BD-AC271FFF1AAD}"/>
              </a:ext>
            </a:extLst>
          </p:cNvPr>
          <p:cNvSpPr>
            <a:spLocks noGrp="1"/>
          </p:cNvSpPr>
          <p:nvPr>
            <p:ph type="body" sz="quarter" idx="22"/>
          </p:nvPr>
        </p:nvSpPr>
        <p:spPr>
          <a:xfrm>
            <a:off x="8337866" y="1393647"/>
            <a:ext cx="3273425" cy="307777"/>
          </a:xfrm>
        </p:spPr>
        <p:txBody>
          <a:bodyPr/>
          <a:lstStyle/>
          <a:p>
            <a:r>
              <a:rPr lang="en-US"/>
              <a:t>Create belonging at work</a:t>
            </a:r>
          </a:p>
        </p:txBody>
      </p:sp>
      <p:sp>
        <p:nvSpPr>
          <p:cNvPr id="6" name="Text Placeholder 5">
            <a:extLst>
              <a:ext uri="{FF2B5EF4-FFF2-40B4-BE49-F238E27FC236}">
                <a16:creationId xmlns:a16="http://schemas.microsoft.com/office/drawing/2014/main" id="{C45ED4A8-7090-D1E9-87BF-4E01F01EBD2A}"/>
              </a:ext>
            </a:extLst>
          </p:cNvPr>
          <p:cNvSpPr>
            <a:spLocks noGrp="1"/>
          </p:cNvSpPr>
          <p:nvPr>
            <p:ph type="body" sz="quarter" idx="19"/>
          </p:nvPr>
        </p:nvSpPr>
        <p:spPr>
          <a:xfrm>
            <a:off x="8342375" y="2283115"/>
            <a:ext cx="3264408" cy="1034129"/>
          </a:xfrm>
        </p:spPr>
        <p:txBody>
          <a:bodyPr/>
          <a:lstStyle/>
          <a:p>
            <a:pPr marL="0" indent="0">
              <a:buNone/>
            </a:pPr>
            <a:r>
              <a:rPr lang="en-US" sz="1600"/>
              <a:t>Include everyone and create initiatives that employees are passionate about</a:t>
            </a:r>
            <a:endParaRPr lang="en-US" sz="1600">
              <a:latin typeface="+mj-lt"/>
            </a:endParaRPr>
          </a:p>
          <a:p>
            <a:endParaRPr lang="en-US"/>
          </a:p>
        </p:txBody>
      </p:sp>
      <p:sp>
        <p:nvSpPr>
          <p:cNvPr id="27" name="Rectangle 26">
            <a:extLst>
              <a:ext uri="{FF2B5EF4-FFF2-40B4-BE49-F238E27FC236}">
                <a16:creationId xmlns:a16="http://schemas.microsoft.com/office/drawing/2014/main" id="{226828AB-923E-3DB6-414C-30DF854759B4}"/>
              </a:ext>
            </a:extLst>
          </p:cNvPr>
          <p:cNvSpPr/>
          <p:nvPr/>
        </p:nvSpPr>
        <p:spPr>
          <a:xfrm>
            <a:off x="574659" y="3757468"/>
            <a:ext cx="2760719" cy="1479548"/>
          </a:xfrm>
          <a:prstGeom prst="rect">
            <a:avLst/>
          </a:prstGeom>
          <a:gradFill>
            <a:gsLst>
              <a:gs pos="10000">
                <a:srgbClr val="254252"/>
              </a:gs>
              <a:gs pos="90000">
                <a:srgbClr val="00A389"/>
              </a:gs>
            </a:gsLst>
            <a:lin ang="3600000" scaled="0"/>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a:solidFill>
                  <a:schemeClr val="bg1"/>
                </a:solidFill>
                <a:cs typeface="Segoe UI" panose="020B0502040204020203" pitchFamily="34" charset="0"/>
              </a:rPr>
              <a:t>Customer Example: </a:t>
            </a:r>
          </a:p>
          <a:p>
            <a:pPr algn="ctr"/>
            <a:r>
              <a:rPr lang="en-US" sz="1200">
                <a:solidFill>
                  <a:schemeClr val="bg1"/>
                </a:solidFill>
                <a:cs typeface="Segoe UI" panose="020B0502040204020203" pitchFamily="34" charset="0"/>
              </a:rPr>
              <a:t>Photo contests to showcase remote workspaces. #WhereIWork</a:t>
            </a:r>
          </a:p>
          <a:p>
            <a:pPr algn="ctr"/>
            <a:endParaRPr lang="en-US" sz="1200">
              <a:solidFill>
                <a:schemeClr val="bg1"/>
              </a:solidFill>
              <a:cs typeface="Segoe UI" panose="020B0502040204020203" pitchFamily="34" charset="0"/>
            </a:endParaRPr>
          </a:p>
          <a:p>
            <a:pPr algn="ctr"/>
            <a:r>
              <a:rPr lang="en-US" sz="1200">
                <a:solidFill>
                  <a:schemeClr val="bg1"/>
                </a:solidFill>
                <a:cs typeface="Segoe UI" panose="020B0502040204020203" pitchFamily="34" charset="0"/>
              </a:rPr>
              <a:t>Share about conversations that matter to your business and wins #retailWins </a:t>
            </a:r>
          </a:p>
        </p:txBody>
      </p:sp>
      <p:sp>
        <p:nvSpPr>
          <p:cNvPr id="28" name="Rectangle 27">
            <a:extLst>
              <a:ext uri="{FF2B5EF4-FFF2-40B4-BE49-F238E27FC236}">
                <a16:creationId xmlns:a16="http://schemas.microsoft.com/office/drawing/2014/main" id="{0060B587-A3FD-77E9-D727-B990121AC620}"/>
              </a:ext>
            </a:extLst>
          </p:cNvPr>
          <p:cNvSpPr/>
          <p:nvPr/>
        </p:nvSpPr>
        <p:spPr>
          <a:xfrm>
            <a:off x="4410897" y="3757468"/>
            <a:ext cx="2761488" cy="1479549"/>
          </a:xfrm>
          <a:prstGeom prst="rect">
            <a:avLst/>
          </a:prstGeom>
          <a:gradFill>
            <a:gsLst>
              <a:gs pos="10000">
                <a:srgbClr val="254252"/>
              </a:gs>
              <a:gs pos="90000">
                <a:srgbClr val="00A389"/>
              </a:gs>
            </a:gsLst>
            <a:lin ang="3600000" scaled="0"/>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a:solidFill>
                  <a:schemeClr val="bg1"/>
                </a:solidFill>
                <a:cs typeface="Segoe UI" panose="020B0502040204020203" pitchFamily="34" charset="0"/>
              </a:rPr>
              <a:t>Customer Examples: </a:t>
            </a:r>
          </a:p>
          <a:p>
            <a:pPr algn="ctr"/>
            <a:r>
              <a:rPr lang="en-US" sz="1200">
                <a:solidFill>
                  <a:schemeClr val="bg1"/>
                </a:solidFill>
                <a:cs typeface="Segoe UI" panose="020B0502040204020203" pitchFamily="34" charset="0"/>
              </a:rPr>
              <a:t>Crowdsourcing ideas for sustainability in the workplace #FutureUs</a:t>
            </a:r>
          </a:p>
          <a:p>
            <a:pPr algn="ctr"/>
            <a:endParaRPr lang="en-US" sz="1200">
              <a:solidFill>
                <a:schemeClr val="bg1"/>
              </a:solidFill>
              <a:cs typeface="Segoe UI" panose="020B0502040204020203" pitchFamily="34" charset="0"/>
            </a:endParaRPr>
          </a:p>
          <a:p>
            <a:pPr algn="ctr"/>
            <a:r>
              <a:rPr lang="en-US" sz="1200">
                <a:solidFill>
                  <a:schemeClr val="bg1"/>
                </a:solidFill>
                <a:cs typeface="Segoe UI" panose="020B0502040204020203" pitchFamily="34" charset="0"/>
              </a:rPr>
              <a:t>Encourage employees to share when they see your product/service in the real world #IntheWild </a:t>
            </a:r>
          </a:p>
        </p:txBody>
      </p:sp>
      <p:sp>
        <p:nvSpPr>
          <p:cNvPr id="29" name="Rectangle 28">
            <a:extLst>
              <a:ext uri="{FF2B5EF4-FFF2-40B4-BE49-F238E27FC236}">
                <a16:creationId xmlns:a16="http://schemas.microsoft.com/office/drawing/2014/main" id="{5605D914-9C5E-9C2E-9929-73CA36382540}"/>
              </a:ext>
            </a:extLst>
          </p:cNvPr>
          <p:cNvSpPr/>
          <p:nvPr/>
        </p:nvSpPr>
        <p:spPr>
          <a:xfrm>
            <a:off x="8342375" y="3689229"/>
            <a:ext cx="2760719" cy="1547787"/>
          </a:xfrm>
          <a:prstGeom prst="rect">
            <a:avLst/>
          </a:prstGeom>
          <a:gradFill>
            <a:gsLst>
              <a:gs pos="10000">
                <a:srgbClr val="254252"/>
              </a:gs>
              <a:gs pos="90000">
                <a:srgbClr val="00A389"/>
              </a:gs>
            </a:gsLst>
            <a:lin ang="3600000" scaled="0"/>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a:solidFill>
                  <a:schemeClr val="bg1"/>
                </a:solidFill>
                <a:cs typeface="Segoe UI" panose="020B0502040204020203" pitchFamily="34" charset="0"/>
              </a:rPr>
              <a:t>Customer Examples:</a:t>
            </a:r>
          </a:p>
          <a:p>
            <a:pPr algn="ctr"/>
            <a:r>
              <a:rPr lang="en-US" sz="1200">
                <a:solidFill>
                  <a:schemeClr val="bg1"/>
                </a:solidFill>
                <a:cs typeface="Segoe UI" panose="020B0502040204020203" pitchFamily="34" charset="0"/>
              </a:rPr>
              <a:t>#MoveForwardTogether for employees to be connected during a time of change</a:t>
            </a:r>
            <a:br>
              <a:rPr lang="en-US" sz="1200">
                <a:solidFill>
                  <a:schemeClr val="bg1"/>
                </a:solidFill>
                <a:cs typeface="Segoe UI" panose="020B0502040204020203" pitchFamily="34" charset="0"/>
              </a:rPr>
            </a:br>
            <a:endParaRPr lang="en-US" sz="1200">
              <a:solidFill>
                <a:schemeClr val="bg1"/>
              </a:solidFill>
              <a:cs typeface="Segoe UI" panose="020B0502040204020203" pitchFamily="34" charset="0"/>
            </a:endParaRPr>
          </a:p>
          <a:p>
            <a:pPr algn="ctr"/>
            <a:r>
              <a:rPr lang="en-US" sz="1200">
                <a:solidFill>
                  <a:schemeClr val="bg1"/>
                </a:solidFill>
                <a:cs typeface="Segoe UI" panose="020B0502040204020203" pitchFamily="34" charset="0"/>
              </a:rPr>
              <a:t>As the year/quarter closes, encourage employees to share #reflections for that season. </a:t>
            </a:r>
            <a:endParaRPr lang="en-CA" sz="1200">
              <a:solidFill>
                <a:schemeClr val="bg1"/>
              </a:solidFill>
              <a:cs typeface="Segoe UI" panose="020B0502040204020203" pitchFamily="34" charset="0"/>
            </a:endParaRPr>
          </a:p>
        </p:txBody>
      </p:sp>
    </p:spTree>
    <p:extLst>
      <p:ext uri="{BB962C8B-B14F-4D97-AF65-F5344CB8AC3E}">
        <p14:creationId xmlns:p14="http://schemas.microsoft.com/office/powerpoint/2010/main" val="219261300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D43B753-9CFF-80E0-04DB-6A10F2370747}"/>
              </a:ext>
            </a:extLst>
          </p:cNvPr>
          <p:cNvSpPr>
            <a:spLocks noGrp="1"/>
          </p:cNvSpPr>
          <p:nvPr>
            <p:ph type="title"/>
          </p:nvPr>
        </p:nvSpPr>
        <p:spPr/>
        <p:txBody>
          <a:bodyPr/>
          <a:lstStyle/>
          <a:p>
            <a:r>
              <a:rPr lang="en-US"/>
              <a:t>Sample campaign ideas</a:t>
            </a:r>
          </a:p>
        </p:txBody>
      </p:sp>
      <p:sp>
        <p:nvSpPr>
          <p:cNvPr id="12" name="Text Placeholder 11">
            <a:extLst>
              <a:ext uri="{FF2B5EF4-FFF2-40B4-BE49-F238E27FC236}">
                <a16:creationId xmlns:a16="http://schemas.microsoft.com/office/drawing/2014/main" id="{C545EF64-3C9E-0F56-74A1-54D3470E3199}"/>
              </a:ext>
            </a:extLst>
          </p:cNvPr>
          <p:cNvSpPr>
            <a:spLocks noGrp="1"/>
          </p:cNvSpPr>
          <p:nvPr>
            <p:ph type="body" sz="quarter" idx="10"/>
          </p:nvPr>
        </p:nvSpPr>
        <p:spPr>
          <a:xfrm>
            <a:off x="586740" y="1295870"/>
            <a:ext cx="11018520" cy="553998"/>
          </a:xfrm>
        </p:spPr>
        <p:txBody>
          <a:bodyPr/>
          <a:lstStyle/>
          <a:p>
            <a:r>
              <a:rPr lang="en-US" sz="1800"/>
              <a:t>Many organizations already have different campaigns running, and using Viva Engage can be an additional channel to engage employees. Different types of campaigns influence and determine desired engagement. </a:t>
            </a:r>
          </a:p>
        </p:txBody>
      </p:sp>
      <p:sp>
        <p:nvSpPr>
          <p:cNvPr id="14" name="TextBox 13">
            <a:extLst>
              <a:ext uri="{FF2B5EF4-FFF2-40B4-BE49-F238E27FC236}">
                <a16:creationId xmlns:a16="http://schemas.microsoft.com/office/drawing/2014/main" id="{003BE199-F8BD-51D1-7BC7-F2F25B07CBAD}"/>
              </a:ext>
            </a:extLst>
          </p:cNvPr>
          <p:cNvSpPr txBox="1"/>
          <p:nvPr/>
        </p:nvSpPr>
        <p:spPr>
          <a:xfrm>
            <a:off x="487679" y="2411540"/>
            <a:ext cx="4693921" cy="3970318"/>
          </a:xfrm>
          <a:prstGeom prst="rect">
            <a:avLst/>
          </a:prstGeom>
          <a:noFill/>
        </p:spPr>
        <p:txBody>
          <a:bodyPr wrap="square">
            <a:spAutoFit/>
          </a:bodyPr>
          <a:lstStyle/>
          <a:p>
            <a:r>
              <a:rPr lang="en-US" sz="1200" b="1"/>
              <a:t>Company-wide initiative</a:t>
            </a:r>
            <a:endParaRPr lang="en-US" sz="1200"/>
          </a:p>
          <a:p>
            <a:r>
              <a:rPr lang="en-US" sz="1200"/>
              <a:t>Use Viva Engage to support a key initiative within your organization. Seek feedback and gain insights. </a:t>
            </a:r>
          </a:p>
          <a:p>
            <a:endParaRPr lang="en-US" sz="1200"/>
          </a:p>
          <a:p>
            <a:r>
              <a:rPr lang="en-US" sz="1200" b="1"/>
              <a:t>Top 5–sink or swim</a:t>
            </a:r>
            <a:endParaRPr lang="en-US" sz="1200"/>
          </a:p>
          <a:p>
            <a:r>
              <a:rPr lang="en-US" sz="1200"/>
              <a:t>Find out what's working and what's not at your company. Have your people weigh in on programs, tools, initiatives and more and spark an active conversation. </a:t>
            </a:r>
            <a:endParaRPr lang="en-US" sz="1200">
              <a:cs typeface="Segoe UI"/>
            </a:endParaRPr>
          </a:p>
          <a:p>
            <a:endParaRPr lang="en-US" sz="1200"/>
          </a:p>
          <a:p>
            <a:r>
              <a:rPr lang="en-US" sz="1200" b="1"/>
              <a:t>Win. Win. Win.</a:t>
            </a:r>
            <a:endParaRPr lang="en-US" sz="1200"/>
          </a:p>
          <a:p>
            <a:r>
              <a:rPr lang="en-US" sz="1200"/>
              <a:t>Use Viva Engage to manage the motivating and engaging conversation of wins. Share, congratulate, discuss, and learn. </a:t>
            </a:r>
          </a:p>
          <a:p>
            <a:endParaRPr lang="en-US" sz="1200"/>
          </a:p>
          <a:p>
            <a:r>
              <a:rPr lang="en-US" sz="1200" b="1"/>
              <a:t>Product launch or roll out</a:t>
            </a:r>
            <a:endParaRPr lang="en-US" sz="1200"/>
          </a:p>
          <a:p>
            <a:r>
              <a:rPr lang="en-US" sz="1200"/>
              <a:t>Use Viva Engage to announce a new product/tool/service roll out and include community support all in the same place. </a:t>
            </a:r>
          </a:p>
          <a:p>
            <a:endParaRPr lang="en-US" sz="1200"/>
          </a:p>
          <a:p>
            <a:r>
              <a:rPr lang="en-US" sz="1200" b="1"/>
              <a:t>30 days of ______</a:t>
            </a:r>
            <a:endParaRPr lang="en-US" sz="1200"/>
          </a:p>
          <a:p>
            <a:r>
              <a:rPr lang="en-US" sz="1200"/>
              <a:t>Pick a topic/idea and spend 30 days actively discussing in Viva Engage. Could be one question per day/week that employees answer, share response related to the campaign. </a:t>
            </a:r>
          </a:p>
        </p:txBody>
      </p:sp>
      <p:sp>
        <p:nvSpPr>
          <p:cNvPr id="16" name="TextBox 15">
            <a:extLst>
              <a:ext uri="{FF2B5EF4-FFF2-40B4-BE49-F238E27FC236}">
                <a16:creationId xmlns:a16="http://schemas.microsoft.com/office/drawing/2014/main" id="{C6C5FBBF-183B-162A-937F-6FECF194E3C2}"/>
              </a:ext>
            </a:extLst>
          </p:cNvPr>
          <p:cNvSpPr txBox="1"/>
          <p:nvPr/>
        </p:nvSpPr>
        <p:spPr>
          <a:xfrm>
            <a:off x="6251787" y="2411540"/>
            <a:ext cx="5743786" cy="3970318"/>
          </a:xfrm>
          <a:prstGeom prst="rect">
            <a:avLst/>
          </a:prstGeom>
          <a:noFill/>
        </p:spPr>
        <p:txBody>
          <a:bodyPr wrap="square">
            <a:spAutoFit/>
          </a:bodyPr>
          <a:lstStyle/>
          <a:p>
            <a:r>
              <a:rPr lang="en-US" sz="1200" b="1"/>
              <a:t>Innovation generation</a:t>
            </a:r>
            <a:endParaRPr lang="en-US" sz="1200"/>
          </a:p>
          <a:p>
            <a:r>
              <a:rPr lang="en-US" sz="1200"/>
              <a:t>What’s next for your organization? Encourage employees to share hacks, tips and tricks and more. Use Viva Engage to connect asynchronously to imagine tomorrow. </a:t>
            </a:r>
          </a:p>
          <a:p>
            <a:endParaRPr lang="en-US" sz="1200"/>
          </a:p>
          <a:p>
            <a:r>
              <a:rPr lang="en-US" sz="1200" b="1"/>
              <a:t>Leadership series</a:t>
            </a:r>
            <a:endParaRPr lang="en-US" sz="1200"/>
          </a:p>
          <a:p>
            <a:r>
              <a:rPr lang="en-US" sz="1200"/>
              <a:t>Use Viva Engage as a channel for employees to connect with leadership and have leaders go first. Encourage leaders to take turns sharing about what they are learning, reading, listening to and encourage employees to share the same. </a:t>
            </a:r>
          </a:p>
          <a:p>
            <a:endParaRPr lang="en-US" sz="1200"/>
          </a:p>
          <a:p>
            <a:r>
              <a:rPr lang="en-US" sz="1200" b="1"/>
              <a:t>Corporate-wide Giving efforts</a:t>
            </a:r>
            <a:endParaRPr lang="en-US" sz="1200"/>
          </a:p>
          <a:p>
            <a:r>
              <a:rPr lang="en-US" sz="1200"/>
              <a:t>Coordinate company efforts to give back to the communities in which you live. Share key messages, track progress, and seek participation. </a:t>
            </a:r>
            <a:endParaRPr lang="en-US" sz="1200">
              <a:cs typeface="Segoe UI"/>
            </a:endParaRPr>
          </a:p>
          <a:p>
            <a:endParaRPr lang="en-US" sz="1200"/>
          </a:p>
          <a:p>
            <a:r>
              <a:rPr lang="en-US" sz="1200" b="1"/>
              <a:t>Recognition &amp; Gratitude </a:t>
            </a:r>
            <a:endParaRPr lang="en-US" sz="1200"/>
          </a:p>
          <a:p>
            <a:r>
              <a:rPr lang="en-US" sz="1200"/>
              <a:t>Who are the individuals and teams who are making it happen, going above and beyond? Who is making an impact? Showcase their efforts with Viva Engage praise campaign. </a:t>
            </a:r>
          </a:p>
          <a:p>
            <a:endParaRPr lang="en-US" sz="1200"/>
          </a:p>
          <a:p>
            <a:r>
              <a:rPr lang="en-US" sz="1200" b="1"/>
              <a:t>Problem solve out loud</a:t>
            </a:r>
          </a:p>
          <a:p>
            <a:r>
              <a:rPr lang="en-US" sz="1200"/>
              <a:t>Ask about a problem and openly think of solutions using the collective IQ of the employees.</a:t>
            </a:r>
          </a:p>
        </p:txBody>
      </p:sp>
    </p:spTree>
    <p:extLst>
      <p:ext uri="{BB962C8B-B14F-4D97-AF65-F5344CB8AC3E}">
        <p14:creationId xmlns:p14="http://schemas.microsoft.com/office/powerpoint/2010/main" val="93662664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40FE96-A42C-CA57-7D1D-27707737EABD}"/>
              </a:ext>
            </a:extLst>
          </p:cNvPr>
          <p:cNvSpPr>
            <a:spLocks noGrp="1"/>
          </p:cNvSpPr>
          <p:nvPr>
            <p:ph type="title"/>
          </p:nvPr>
        </p:nvSpPr>
        <p:spPr/>
        <p:txBody>
          <a:bodyPr/>
          <a:lstStyle/>
          <a:p>
            <a:r>
              <a:rPr lang="en-US"/>
              <a:t>Employees find and participate in active campaigns</a:t>
            </a:r>
          </a:p>
        </p:txBody>
      </p:sp>
      <p:pic>
        <p:nvPicPr>
          <p:cNvPr id="2" name="Picture 1" descr="Graphical user interface, application&#10;&#10;Description automatically generated">
            <a:extLst>
              <a:ext uri="{FF2B5EF4-FFF2-40B4-BE49-F238E27FC236}">
                <a16:creationId xmlns:a16="http://schemas.microsoft.com/office/drawing/2014/main" id="{2B3C4118-2BF2-9C87-989F-5791DFC308DC}"/>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914400" y="1191255"/>
            <a:ext cx="10124213" cy="5666745"/>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61B78D8B-46C3-A76A-9CA8-4D65CBD94A5D}"/>
              </a:ext>
              <a:ext uri="{C183D7F6-B498-43B3-948B-1728B52AA6E4}">
                <adec:decorative xmlns:adec="http://schemas.microsoft.com/office/drawing/2017/decorative" val="1"/>
              </a:ext>
            </a:extLst>
          </p:cNvPr>
          <p:cNvSpPr/>
          <p:nvPr/>
        </p:nvSpPr>
        <p:spPr>
          <a:xfrm>
            <a:off x="7663543" y="5569295"/>
            <a:ext cx="1854925" cy="1288705"/>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108B84A-A658-3B1C-29B5-782751A3702D}"/>
              </a:ext>
            </a:extLst>
          </p:cNvPr>
          <p:cNvSpPr/>
          <p:nvPr/>
        </p:nvSpPr>
        <p:spPr bwMode="auto">
          <a:xfrm>
            <a:off x="8749050" y="5270900"/>
            <a:ext cx="1988619" cy="464655"/>
          </a:xfrm>
          <a:prstGeom prst="roundRect">
            <a:avLst>
              <a:gd name="adj" fmla="val 46454"/>
            </a:avLst>
          </a:prstGeom>
          <a:solidFill>
            <a:srgbClr val="FFFFFF"/>
          </a:solid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112" tIns="0" rIns="134112" bIns="0" numCol="1" spcCol="0" rtlCol="0" fromWordArt="0" anchor="ctr" anchorCtr="0" forceAA="0" compatLnSpc="1">
            <a:prstTxWarp prst="textNoShape">
              <a:avLst/>
            </a:prstTxWarp>
            <a:noAutofit/>
          </a:bodyPr>
          <a:lstStyle/>
          <a:p>
            <a:pPr algn="ctr" defTabSz="1367657" fontAlgn="base">
              <a:spcBef>
                <a:spcPct val="0"/>
              </a:spcBef>
              <a:spcAft>
                <a:spcPct val="0"/>
              </a:spcAft>
              <a:defRPr/>
            </a:pPr>
            <a:r>
              <a:rPr lang="en-US" sz="1613">
                <a:solidFill>
                  <a:srgbClr val="081F2C"/>
                </a:solidFill>
                <a:latin typeface="Segoe UI"/>
                <a:ea typeface="Segoe UI" pitchFamily="34" charset="0"/>
                <a:cs typeface="Segoe UI" pitchFamily="34" charset="0"/>
              </a:rPr>
              <a:t>Active campaigns</a:t>
            </a:r>
          </a:p>
        </p:txBody>
      </p:sp>
    </p:spTree>
    <p:extLst>
      <p:ext uri="{BB962C8B-B14F-4D97-AF65-F5344CB8AC3E}">
        <p14:creationId xmlns:p14="http://schemas.microsoft.com/office/powerpoint/2010/main" val="336382803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2D9CD5-B087-AB8D-1AFA-0B682D2E5414}"/>
              </a:ext>
            </a:extLst>
          </p:cNvPr>
          <p:cNvSpPr>
            <a:spLocks noGrp="1"/>
          </p:cNvSpPr>
          <p:nvPr>
            <p:ph type="title"/>
          </p:nvPr>
        </p:nvSpPr>
        <p:spPr/>
        <p:txBody>
          <a:bodyPr/>
          <a:lstStyle/>
          <a:p>
            <a:r>
              <a:rPr lang="en-US"/>
              <a:t>Employees can follow campaigns</a:t>
            </a:r>
          </a:p>
        </p:txBody>
      </p:sp>
      <p:pic>
        <p:nvPicPr>
          <p:cNvPr id="2" name="Picture 2" descr="Graphical user interface, website&#10;&#10;Description automatically generated">
            <a:extLst>
              <a:ext uri="{FF2B5EF4-FFF2-40B4-BE49-F238E27FC236}">
                <a16:creationId xmlns:a16="http://schemas.microsoft.com/office/drawing/2014/main" id="{5B15E56F-DA81-C3DC-92F4-382298F68C9F}"/>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991329" y="1306285"/>
            <a:ext cx="9358582" cy="5238206"/>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37E1C022-CF65-1EE6-5015-ED55A0C7F07E}"/>
              </a:ext>
              <a:ext uri="{C183D7F6-B498-43B3-948B-1728B52AA6E4}">
                <adec:decorative xmlns:adec="http://schemas.microsoft.com/office/drawing/2017/decorative" val="1"/>
              </a:ext>
            </a:extLst>
          </p:cNvPr>
          <p:cNvSpPr/>
          <p:nvPr/>
        </p:nvSpPr>
        <p:spPr>
          <a:xfrm>
            <a:off x="7120222" y="5198429"/>
            <a:ext cx="1701561" cy="134606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D5D45C0-92E3-1F12-E09B-C22E8A3463DB}"/>
              </a:ext>
            </a:extLst>
          </p:cNvPr>
          <p:cNvSpPr/>
          <p:nvPr/>
        </p:nvSpPr>
        <p:spPr bwMode="auto">
          <a:xfrm>
            <a:off x="8557147" y="4966100"/>
            <a:ext cx="3049636" cy="464655"/>
          </a:xfrm>
          <a:prstGeom prst="roundRect">
            <a:avLst>
              <a:gd name="adj" fmla="val 46454"/>
            </a:avLst>
          </a:prstGeom>
          <a:solidFill>
            <a:srgbClr val="FFFFFF"/>
          </a:solid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112" tIns="0" rIns="134112" bIns="0" numCol="1" spcCol="0" rtlCol="0" fromWordArt="0" anchor="ctr" anchorCtr="0" forceAA="0" compatLnSpc="1">
            <a:prstTxWarp prst="textNoShape">
              <a:avLst/>
            </a:prstTxWarp>
            <a:noAutofit/>
          </a:bodyPr>
          <a:lstStyle/>
          <a:p>
            <a:pPr algn="ctr" defTabSz="1367657" fontAlgn="base">
              <a:spcBef>
                <a:spcPct val="0"/>
              </a:spcBef>
              <a:spcAft>
                <a:spcPct val="0"/>
              </a:spcAft>
              <a:defRPr/>
            </a:pPr>
            <a:r>
              <a:rPr lang="en-US" sz="1613">
                <a:solidFill>
                  <a:srgbClr val="081F2C"/>
                </a:solidFill>
                <a:latin typeface="Segoe UI"/>
                <a:ea typeface="Segoe UI" pitchFamily="34" charset="0"/>
                <a:cs typeface="Segoe UI" pitchFamily="34" charset="0"/>
              </a:rPr>
              <a:t>Followed active campaigns</a:t>
            </a:r>
          </a:p>
        </p:txBody>
      </p:sp>
    </p:spTree>
    <p:extLst>
      <p:ext uri="{BB962C8B-B14F-4D97-AF65-F5344CB8AC3E}">
        <p14:creationId xmlns:p14="http://schemas.microsoft.com/office/powerpoint/2010/main" val="85205725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0E5C25-61E6-1181-5D7B-4C0BD4F109BA}"/>
              </a:ext>
            </a:extLst>
          </p:cNvPr>
          <p:cNvSpPr>
            <a:spLocks noGrp="1"/>
          </p:cNvSpPr>
          <p:nvPr>
            <p:ph type="title"/>
          </p:nvPr>
        </p:nvSpPr>
        <p:spPr/>
        <p:txBody>
          <a:bodyPr/>
          <a:lstStyle/>
          <a:p>
            <a:r>
              <a:rPr lang="en-US"/>
              <a:t>Step 1 - Preparation</a:t>
            </a:r>
          </a:p>
        </p:txBody>
      </p:sp>
      <p:sp>
        <p:nvSpPr>
          <p:cNvPr id="6" name="TextBox 5">
            <a:extLst>
              <a:ext uri="{FF2B5EF4-FFF2-40B4-BE49-F238E27FC236}">
                <a16:creationId xmlns:a16="http://schemas.microsoft.com/office/drawing/2014/main" id="{1D64B2CB-2E14-082D-F4A8-6FB827D3F1B4}"/>
              </a:ext>
            </a:extLst>
          </p:cNvPr>
          <p:cNvSpPr txBox="1"/>
          <p:nvPr/>
        </p:nvSpPr>
        <p:spPr>
          <a:xfrm>
            <a:off x="446341" y="4247267"/>
            <a:ext cx="10092966" cy="1200329"/>
          </a:xfrm>
          <a:prstGeom prst="rect">
            <a:avLst/>
          </a:prstGeom>
          <a:noFill/>
        </p:spPr>
        <p:txBody>
          <a:bodyPr wrap="square">
            <a:spAutoFit/>
          </a:bodyPr>
          <a:lstStyle/>
          <a:p>
            <a:r>
              <a:rPr lang="en-US"/>
              <a:t>The success of a social campaign can be determined by how well your team prepares and how relevant the subject is to your audience. Choosing a relevant topic that will connect with your audience, clearly defining the roles and responsibilities of the people who will participate and ensuring the logistics are carefully thought through helps to ensure success. </a:t>
            </a:r>
          </a:p>
        </p:txBody>
      </p:sp>
    </p:spTree>
    <p:extLst>
      <p:ext uri="{BB962C8B-B14F-4D97-AF65-F5344CB8AC3E}">
        <p14:creationId xmlns:p14="http://schemas.microsoft.com/office/powerpoint/2010/main" val="410073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icrosoft Viva Template">
  <a:themeElements>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Viva_Template_v07.potx" id="{AF30887B-360C-44A1-9C8A-F67AA642F696}" vid="{32BDEA9E-A29D-4845-9631-8E32871243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c71bdab7-0865-40b1-8ee5-2d89c7c5dfdb">
      <Terms xmlns="http://schemas.microsoft.com/office/infopath/2007/PartnerControls"/>
    </lcf76f155ced4ddcb4097134ff3c332f>
    <_ip_UnifiedCompliancePolicyProperties xmlns="http://schemas.microsoft.com/sharepoint/v3" xsi:nil="true"/>
    <MediaServiceKeyPoints xmlns="c71bdab7-0865-40b1-8ee5-2d89c7c5dfdb" xsi:nil="true"/>
    <TaxCatchAll xmlns="230e9df3-be65-4c73-a93b-d1236ebd677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185AA8983AFF044B15CFFE6B905BDF4" ma:contentTypeVersion="22" ma:contentTypeDescription="Create a new document." ma:contentTypeScope="" ma:versionID="c551726428950f6949ea0b290b9313fa">
  <xsd:schema xmlns:xsd="http://www.w3.org/2001/XMLSchema" xmlns:xs="http://www.w3.org/2001/XMLSchema" xmlns:p="http://schemas.microsoft.com/office/2006/metadata/properties" xmlns:ns1="http://schemas.microsoft.com/sharepoint/v3" xmlns:ns2="08163df0-2e4c-4a5d-85aa-1de43dcddd76" xmlns:ns3="c71bdab7-0865-40b1-8ee5-2d89c7c5dfdb" xmlns:ns4="230e9df3-be65-4c73-a93b-d1236ebd677e" targetNamespace="http://schemas.microsoft.com/office/2006/metadata/properties" ma:root="true" ma:fieldsID="0f56d15a22aeb5626a9c5ff4d997e884" ns1:_="" ns2:_="" ns3:_="" ns4:_="">
    <xsd:import namespace="http://schemas.microsoft.com/sharepoint/v3"/>
    <xsd:import namespace="08163df0-2e4c-4a5d-85aa-1de43dcddd76"/>
    <xsd:import namespace="c71bdab7-0865-40b1-8ee5-2d89c7c5dfdb"/>
    <xsd:import namespace="230e9df3-be65-4c73-a93b-d1236ebd677e"/>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element ref="ns3:lcf76f155ced4ddcb4097134ff3c332f" minOccurs="0"/>
                <xsd:element ref="ns4:TaxCatchAll" minOccurs="0"/>
                <xsd:element ref="ns3:MediaServiceSearchProperties" minOccurs="0"/>
                <xsd:element ref="ns3: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163df0-2e4c-4a5d-85aa-1de43dcddd7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71bdab7-0865-40b1-8ee5-2d89c7c5dfdb"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description=""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fals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DocTags" ma:index="29"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859bfd0f-07a4-41cc-990a-967aa85b145c}" ma:internalName="TaxCatchAll" ma:showField="CatchAllData" ma:web="08163df0-2e4c-4a5d-85aa-1de43dcddd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B24FF9-3F68-41B0-9A18-EAFEC3AA2D8A}">
  <ds:schemaRefs>
    <ds:schemaRef ds:uri="http://schemas.microsoft.com/office/2006/metadata/properties"/>
    <ds:schemaRef ds:uri="http://schemas.microsoft.com/office/infopath/2007/PartnerControls"/>
    <ds:schemaRef ds:uri="http://schemas.microsoft.com/sharepoint/v3"/>
    <ds:schemaRef ds:uri="c71bdab7-0865-40b1-8ee5-2d89c7c5dfdb"/>
    <ds:schemaRef ds:uri="230e9df3-be65-4c73-a93b-d1236ebd677e"/>
  </ds:schemaRefs>
</ds:datastoreItem>
</file>

<file path=customXml/itemProps2.xml><?xml version="1.0" encoding="utf-8"?>
<ds:datastoreItem xmlns:ds="http://schemas.openxmlformats.org/officeDocument/2006/customXml" ds:itemID="{129D6EFB-86E8-42AB-A3C1-59B5467CB8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8163df0-2e4c-4a5d-85aa-1de43dcddd76"/>
    <ds:schemaRef ds:uri="c71bdab7-0865-40b1-8ee5-2d89c7c5dfdb"/>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A652B3B-7AEA-42A8-B8DD-96251CAC91F5}">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Viva Engage Pitch Deck</Template>
  <TotalTime>0</TotalTime>
  <Words>2579</Words>
  <Application>Microsoft Office PowerPoint</Application>
  <PresentationFormat>Widescreen</PresentationFormat>
  <Paragraphs>268</Paragraphs>
  <Slides>32</Slides>
  <Notes>1</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Microsoft Viva Template</vt:lpstr>
      <vt:lpstr>Social campaigns with Viva Engage</vt:lpstr>
      <vt:lpstr>Strengthen social campaigns with Viva Engage</vt:lpstr>
      <vt:lpstr>Benefits of social campaigns </vt:lpstr>
      <vt:lpstr>Corporate communicators can create campaigns </vt:lpstr>
      <vt:lpstr>Build social campaigns that focus on employees</vt:lpstr>
      <vt:lpstr>Sample campaign ideas</vt:lpstr>
      <vt:lpstr>Employees find and participate in active campaigns</vt:lpstr>
      <vt:lpstr>Employees can follow campaigns</vt:lpstr>
      <vt:lpstr>Step 1 - Preparation</vt:lpstr>
      <vt:lpstr>Build your campaign plan</vt:lpstr>
      <vt:lpstr>Develop the social content and strategy</vt:lpstr>
      <vt:lpstr>Campaign stakeholders and audience </vt:lpstr>
      <vt:lpstr>[TEMPLATE] Social campaign brief</vt:lpstr>
      <vt:lpstr>Key milestones </vt:lpstr>
      <vt:lpstr>Campaign Readiness Checklist</vt:lpstr>
      <vt:lpstr>Step 2: Plan, Build, Execute</vt:lpstr>
      <vt:lpstr>View campaigns across the network</vt:lpstr>
      <vt:lpstr>Set up the campaign</vt:lpstr>
      <vt:lpstr>Customize and add additional details before it’s live </vt:lpstr>
      <vt:lpstr>Publish the campaign when ready</vt:lpstr>
      <vt:lpstr>Identify resources to support the campaign</vt:lpstr>
      <vt:lpstr>Communicate how to contribute to the campaign</vt:lpstr>
      <vt:lpstr>Get the word out about your campaign with events </vt:lpstr>
      <vt:lpstr>Step 3 – Measuring impact </vt:lpstr>
      <vt:lpstr>Campaign Analytics </vt:lpstr>
      <vt:lpstr>[Template] Campaign Reporting</vt:lpstr>
      <vt:lpstr>Measure the impact of your campaign </vt:lpstr>
      <vt:lpstr>Keeping the campaign going, after it’s over… </vt:lpstr>
      <vt:lpstr>Recognize contributions and engagement</vt:lpstr>
      <vt:lpstr>Sample checklist for closing out the campaign</vt:lpstr>
      <vt:lpstr>FAQ</vt:lpstr>
      <vt:lpstr>Get started today!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campaigns with Viva Engage</dc:title>
  <dc:creator/>
  <cp:revision>2</cp:revision>
  <dcterms:created xsi:type="dcterms:W3CDTF">2023-03-21T17:38:55Z</dcterms:created>
  <dcterms:modified xsi:type="dcterms:W3CDTF">2023-03-27T16:06:50Z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0x0101003185AA8983AFF044B15CFFE6B905BDF4</vt:lpwstr>
  </property>
</Properties>
</file>