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7"/>
  </p:notesMasterIdLst>
  <p:handoutMasterIdLst>
    <p:handoutMasterId r:id="rId8"/>
  </p:handoutMasterIdLst>
  <p:sldIdLst>
    <p:sldId id="264" r:id="rId5"/>
    <p:sldId id="261" r:id="rId6"/>
  </p:sldIdLst>
  <p:sldSz cx="7772400" cy="100584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3E822D-043D-E439-9D3F-BE39ABA8ECBF}" name="Valeria Furlong" initials="VF" userId="S::vfurlong@microsoft.com::44b20d5f-6e21-4c82-abab-d1a4173e8922" providerId="AD"/>
  <p188:author id="{8FE7149B-E4BE-181B-AF08-C0F267A44297}" name="Brittany Hart" initials="BH" userId="S::BrittanyH@silverfoxprod.com::0b940bb1-f19f-4ede-b667-81bd2230cbc6" providerId="AD"/>
  <p188:author id="{4ACC95A1-35E7-199E-C8D8-A60F70482912}" name="Tierney Cunningham" initials="TC" userId="S::ticunnin@microsoft.com::62f4f650-5c68-4535-8517-3a3a0205aaef" providerId="AD"/>
  <p188:author id="{F6DC99AF-5D8B-DDE3-49CF-53EB437080C1}" name="Allison Michels" initials="AM" userId="S::almichels@microsoft.com::7d06cd23-1dde-4fda-b9b6-bbe4e9a79d22" providerId="AD"/>
  <p188:author id="{CF2847BC-0A9D-1185-BB04-EFE87F3A68B6}" name="Rocío Villegas Jiménez" initials="RJ" userId="S::rociov@microsoft.com::67e36859-ff52-47fd-92e4-6b9edfdd412d" providerId="AD"/>
  <p188:author id="{2114C7D7-C033-C497-F2BF-4ABF8324BE5A}" name="Najla Dadmand" initials="ND" userId="S::najladadmand@microsoft.com::e303cdca-911c-47f2-8b27-b43e0c5428f5" providerId="AD"/>
  <p188:author id="{13F7F5F7-8342-150F-C73A-537E28F4C311}" name="Spencer Perry" initials="SP" userId="S::spencerperry@microsoft.com::31aa26da-5839-4d33-a812-4010c841d1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99D"/>
    <a:srgbClr val="F2F2F2"/>
    <a:srgbClr val="FFFFFF"/>
    <a:srgbClr val="DED5EF"/>
    <a:srgbClr val="254252"/>
    <a:srgbClr val="00A389"/>
    <a:srgbClr val="E535E5"/>
    <a:srgbClr val="0078D4"/>
    <a:srgbClr val="225B62"/>
    <a:srgbClr val="2F34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BFBC75-95B4-0621-0599-B7F4ADEC1EBD}" v="1" dt="2024-06-21T18:16:45.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commentAuthors" Target="commentAuthors.xml"/><Relationship Id="rId1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6/27/2024 9:59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6/27/2024 9:58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363538" y="302533"/>
            <a:ext cx="6133515"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16" pos="2448" userDrawn="1">
          <p15:clr>
            <a:srgbClr val="A4A3A4"/>
          </p15:clr>
        </p15:guide>
        <p15:guide id="28" orient="horz" pos="1327" userDrawn="1">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pic>
        <p:nvPicPr>
          <p:cNvPr id="38" name="Picture 37" descr="A rainbow in the sky&#10;&#10;Description automatically generated with medium confidence">
            <a:extLst>
              <a:ext uri="{FF2B5EF4-FFF2-40B4-BE49-F238E27FC236}">
                <a16:creationId xmlns:a16="http://schemas.microsoft.com/office/drawing/2014/main" id="{9832B54D-8075-1964-3C80-F9329999DA36}"/>
              </a:ext>
            </a:extLst>
          </p:cNvPr>
          <p:cNvPicPr>
            <a:picLocks noChangeAspect="1"/>
          </p:cNvPicPr>
          <p:nvPr userDrawn="1"/>
        </p:nvPicPr>
        <p:blipFill rotWithShape="1">
          <a:blip r:embed="rId3"/>
          <a:srcRect t="82309" r="40351"/>
          <a:stretch/>
        </p:blipFill>
        <p:spPr>
          <a:xfrm>
            <a:off x="0" y="0"/>
            <a:ext cx="7772400" cy="1298299"/>
          </a:xfrm>
          <a:prstGeom prst="rect">
            <a:avLst/>
          </a:prstGeom>
        </p:spPr>
      </p:pic>
      <p:pic>
        <p:nvPicPr>
          <p:cNvPr id="49" name="Picture 48" descr="A rainbow in the sky&#10;&#10;Description automatically generated with medium confidence">
            <a:extLst>
              <a:ext uri="{FF2B5EF4-FFF2-40B4-BE49-F238E27FC236}">
                <a16:creationId xmlns:a16="http://schemas.microsoft.com/office/drawing/2014/main" id="{8EFEFADC-E2A7-6CAE-E143-AF9B2D0DC37A}"/>
              </a:ext>
            </a:extLst>
          </p:cNvPr>
          <p:cNvPicPr>
            <a:picLocks noChangeAspect="1"/>
          </p:cNvPicPr>
          <p:nvPr userDrawn="1"/>
        </p:nvPicPr>
        <p:blipFill rotWithShape="1">
          <a:blip r:embed="rId3"/>
          <a:srcRect t="82347" r="40478" b="8190"/>
          <a:stretch/>
        </p:blipFill>
        <p:spPr>
          <a:xfrm rot="10800000">
            <a:off x="0" y="9388591"/>
            <a:ext cx="7772400" cy="669809"/>
          </a:xfrm>
          <a:prstGeom prst="rect">
            <a:avLst/>
          </a:prstGeom>
        </p:spPr>
      </p:pic>
      <p:pic>
        <p:nvPicPr>
          <p:cNvPr id="36" name="Picture 35" descr="A picture containing blur&#10;&#10;Description automatically generated">
            <a:extLst>
              <a:ext uri="{FF2B5EF4-FFF2-40B4-BE49-F238E27FC236}">
                <a16:creationId xmlns:a16="http://schemas.microsoft.com/office/drawing/2014/main" id="{DA06005B-AC6B-6199-219C-EADE7D088273}"/>
              </a:ext>
            </a:extLst>
          </p:cNvPr>
          <p:cNvPicPr>
            <a:picLocks noChangeAspect="1"/>
          </p:cNvPicPr>
          <p:nvPr userDrawn="1"/>
        </p:nvPicPr>
        <p:blipFill rotWithShape="1">
          <a:blip r:embed="rId4">
            <a:alphaModFix amt="46000"/>
          </a:blip>
          <a:srcRect t="50679"/>
          <a:stretch/>
        </p:blipFill>
        <p:spPr>
          <a:xfrm rot="16200000" flipV="1">
            <a:off x="1588937" y="3205128"/>
            <a:ext cx="8101123" cy="4265802"/>
          </a:xfrm>
          <a:prstGeom prst="rect">
            <a:avLst/>
          </a:prstGeom>
        </p:spPr>
      </p:pic>
      <p:sp>
        <p:nvSpPr>
          <p:cNvPr id="6" name="Oval 5">
            <a:extLst>
              <a:ext uri="{FF2B5EF4-FFF2-40B4-BE49-F238E27FC236}">
                <a16:creationId xmlns:a16="http://schemas.microsoft.com/office/drawing/2014/main" id="{AC850441-54E9-DFFA-DE6E-4E15A24AD7AE}"/>
              </a:ext>
            </a:extLst>
          </p:cNvPr>
          <p:cNvSpPr/>
          <p:nvPr userDrawn="1"/>
        </p:nvSpPr>
        <p:spPr bwMode="auto">
          <a:xfrm>
            <a:off x="6868428" y="243890"/>
            <a:ext cx="640080" cy="64008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Placeholder 1"/>
          <p:cNvSpPr>
            <a:spLocks noGrp="1"/>
          </p:cNvSpPr>
          <p:nvPr userDrawn="1">
            <p:ph type="title"/>
          </p:nvPr>
        </p:nvSpPr>
        <p:spPr>
          <a:xfrm>
            <a:off x="363538" y="210887"/>
            <a:ext cx="6133515" cy="615553"/>
          </a:xfrm>
          <a:prstGeom prst="rect">
            <a:avLst/>
          </a:prstGeom>
        </p:spPr>
        <p:txBody>
          <a:bodyPr vert="horz" wrap="square" lIns="0" tIns="0" rIns="0" bIns="0" rtlCol="0" anchor="t">
            <a:spAutoFit/>
          </a:bodyPr>
          <a:lstStyle/>
          <a:p>
            <a:r>
              <a:rPr lang="en-US"/>
              <a:t>Title</a:t>
            </a:r>
          </a:p>
        </p:txBody>
      </p:sp>
      <p:sp>
        <p:nvSpPr>
          <p:cNvPr id="4" name="Text Placeholder 3"/>
          <p:cNvSpPr>
            <a:spLocks noGrp="1"/>
          </p:cNvSpPr>
          <p:nvPr userDrawn="1">
            <p:ph type="body" idx="1"/>
          </p:nvPr>
        </p:nvSpPr>
        <p:spPr>
          <a:xfrm>
            <a:off x="370485" y="2105406"/>
            <a:ext cx="7028840" cy="177402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43" fontAlgn="base">
              <a:lnSpc>
                <a:spcPct val="90000"/>
              </a:lnSpc>
              <a:spcBef>
                <a:spcPct val="0"/>
              </a:spcBef>
              <a:spcAft>
                <a:spcPct val="0"/>
              </a:spcAft>
            </a:pPr>
            <a:endParaRPr lang="en-US" sz="264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43" fontAlgn="base">
              <a:lnSpc>
                <a:spcPct val="90000"/>
              </a:lnSpc>
              <a:spcBef>
                <a:spcPct val="0"/>
              </a:spcBef>
              <a:spcAft>
                <a:spcPct val="0"/>
              </a:spcAft>
            </a:pPr>
            <a:endParaRPr lang="en-US" sz="264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1644D4C6-B683-F45F-2D44-82B08DF165D5}"/>
              </a:ext>
            </a:extLst>
          </p:cNvPr>
          <p:cNvPicPr>
            <a:picLocks noChangeAspect="1"/>
          </p:cNvPicPr>
          <p:nvPr userDrawn="1"/>
        </p:nvPicPr>
        <p:blipFill>
          <a:blip r:embed="rId5"/>
          <a:stretch>
            <a:fillRect/>
          </a:stretch>
        </p:blipFill>
        <p:spPr>
          <a:xfrm>
            <a:off x="6962210" y="337672"/>
            <a:ext cx="452516" cy="452516"/>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39" r:id="rId1"/>
  </p:sldLayoutIdLst>
  <p:transition>
    <p:fade/>
  </p:transition>
  <p:hf sldNum="0" hdr="0" ftr="0" dt="0"/>
  <p:txStyles>
    <p:titleStyle>
      <a:lvl1pPr algn="l" defTabSz="1026040" rtl="0" eaLnBrk="1" latinLnBrk="0" hangingPunct="1">
        <a:lnSpc>
          <a:spcPct val="100000"/>
        </a:lnSpc>
        <a:spcBef>
          <a:spcPct val="0"/>
        </a:spcBef>
        <a:buNone/>
        <a:defRPr lang="en-US" sz="4000" b="0" kern="1200" cap="none" spc="-56" baseline="0" dirty="0" smtClean="0">
          <a:ln w="3175">
            <a:noFill/>
          </a:ln>
          <a:solidFill>
            <a:schemeClr val="bg1"/>
          </a:solidFill>
          <a:effectLst/>
          <a:latin typeface="+mj-lt"/>
          <a:ea typeface="+mn-ea"/>
          <a:cs typeface="Segoe UI" pitchFamily="34" charset="0"/>
        </a:defRPr>
      </a:lvl1pPr>
    </p:titleStyle>
    <p:bodyStyle>
      <a:lvl1pPr marL="251466" marR="0" indent="-251466"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080" kern="1200" spc="0" baseline="0">
          <a:solidFill>
            <a:schemeClr val="tx1"/>
          </a:solidFill>
          <a:latin typeface="+mn-lt"/>
          <a:ea typeface="+mn-ea"/>
          <a:cs typeface="Segoe UI" panose="020B0502040204020203" pitchFamily="34" charset="0"/>
        </a:defRPr>
      </a:lvl1pPr>
      <a:lvl2pPr marL="502931" marR="0" indent="-251466"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200" kern="1200" spc="0" baseline="0">
          <a:solidFill>
            <a:schemeClr val="tx1"/>
          </a:solidFill>
          <a:latin typeface="+mn-lt"/>
          <a:ea typeface="+mn-ea"/>
          <a:cs typeface="+mn-cs"/>
        </a:defRPr>
      </a:lvl2pPr>
      <a:lvl3pPr marL="722964" marR="0" indent="-220033"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60" kern="1200" spc="0" baseline="0">
          <a:solidFill>
            <a:schemeClr val="tx1"/>
          </a:solidFill>
          <a:latin typeface="+mn-lt"/>
          <a:ea typeface="+mn-ea"/>
          <a:cs typeface="+mn-cs"/>
        </a:defRPr>
      </a:lvl3pPr>
      <a:lvl4pPr marL="927280" marR="0" indent="-199077"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40" kern="1200" spc="0" baseline="0">
          <a:solidFill>
            <a:schemeClr val="tx1"/>
          </a:solidFill>
          <a:latin typeface="+mn-lt"/>
          <a:ea typeface="+mn-ea"/>
          <a:cs typeface="+mn-cs"/>
        </a:defRPr>
      </a:lvl4pPr>
      <a:lvl5pPr marL="1126358" marR="0" indent="-185106" algn="l" defTabSz="102604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40" kern="1200" spc="0" baseline="0">
          <a:solidFill>
            <a:schemeClr val="tx1"/>
          </a:solidFill>
          <a:latin typeface="+mn-lt"/>
          <a:ea typeface="+mn-ea"/>
          <a:cs typeface="+mn-cs"/>
        </a:defRPr>
      </a:lvl5pPr>
      <a:lvl6pPr marL="2821608"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34629"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47648"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60669" indent="-256511" algn="l" defTabSz="10260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26040" rtl="0" eaLnBrk="1" latinLnBrk="0" hangingPunct="1">
        <a:defRPr sz="1980" kern="1200">
          <a:solidFill>
            <a:schemeClr val="tx1"/>
          </a:solidFill>
          <a:latin typeface="+mn-lt"/>
          <a:ea typeface="+mn-ea"/>
          <a:cs typeface="+mn-cs"/>
        </a:defRPr>
      </a:lvl1pPr>
      <a:lvl2pPr marL="513019" algn="l" defTabSz="1026040" rtl="0" eaLnBrk="1" latinLnBrk="0" hangingPunct="1">
        <a:defRPr sz="1980" kern="1200">
          <a:solidFill>
            <a:schemeClr val="tx1"/>
          </a:solidFill>
          <a:latin typeface="+mn-lt"/>
          <a:ea typeface="+mn-ea"/>
          <a:cs typeface="+mn-cs"/>
        </a:defRPr>
      </a:lvl2pPr>
      <a:lvl3pPr marL="1026040" algn="l" defTabSz="1026040" rtl="0" eaLnBrk="1" latinLnBrk="0" hangingPunct="1">
        <a:defRPr sz="1980" kern="1200">
          <a:solidFill>
            <a:schemeClr val="tx1"/>
          </a:solidFill>
          <a:latin typeface="+mn-lt"/>
          <a:ea typeface="+mn-ea"/>
          <a:cs typeface="+mn-cs"/>
        </a:defRPr>
      </a:lvl3pPr>
      <a:lvl4pPr marL="1539060" algn="l" defTabSz="1026040" rtl="0" eaLnBrk="1" latinLnBrk="0" hangingPunct="1">
        <a:defRPr sz="1980" kern="1200">
          <a:solidFill>
            <a:schemeClr val="tx1"/>
          </a:solidFill>
          <a:latin typeface="+mn-lt"/>
          <a:ea typeface="+mn-ea"/>
          <a:cs typeface="+mn-cs"/>
        </a:defRPr>
      </a:lvl4pPr>
      <a:lvl5pPr marL="2052079" algn="l" defTabSz="1026040" rtl="0" eaLnBrk="1" latinLnBrk="0" hangingPunct="1">
        <a:defRPr sz="1980" kern="1200">
          <a:solidFill>
            <a:schemeClr val="tx1"/>
          </a:solidFill>
          <a:latin typeface="+mn-lt"/>
          <a:ea typeface="+mn-ea"/>
          <a:cs typeface="+mn-cs"/>
        </a:defRPr>
      </a:lvl5pPr>
      <a:lvl6pPr marL="2565100" algn="l" defTabSz="1026040" rtl="0" eaLnBrk="1" latinLnBrk="0" hangingPunct="1">
        <a:defRPr sz="1980" kern="1200">
          <a:solidFill>
            <a:schemeClr val="tx1"/>
          </a:solidFill>
          <a:latin typeface="+mn-lt"/>
          <a:ea typeface="+mn-ea"/>
          <a:cs typeface="+mn-cs"/>
        </a:defRPr>
      </a:lvl6pPr>
      <a:lvl7pPr marL="3078119" algn="l" defTabSz="1026040" rtl="0" eaLnBrk="1" latinLnBrk="0" hangingPunct="1">
        <a:defRPr sz="1980" kern="1200">
          <a:solidFill>
            <a:schemeClr val="tx1"/>
          </a:solidFill>
          <a:latin typeface="+mn-lt"/>
          <a:ea typeface="+mn-ea"/>
          <a:cs typeface="+mn-cs"/>
        </a:defRPr>
      </a:lvl7pPr>
      <a:lvl8pPr marL="3591139" algn="l" defTabSz="1026040" rtl="0" eaLnBrk="1" latinLnBrk="0" hangingPunct="1">
        <a:defRPr sz="1980" kern="1200">
          <a:solidFill>
            <a:schemeClr val="tx1"/>
          </a:solidFill>
          <a:latin typeface="+mn-lt"/>
          <a:ea typeface="+mn-ea"/>
          <a:cs typeface="+mn-cs"/>
        </a:defRPr>
      </a:lvl8pPr>
      <a:lvl9pPr marL="4104160" algn="l" defTabSz="10260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29" userDrawn="1">
          <p15:clr>
            <a:srgbClr val="C35EA4"/>
          </p15:clr>
        </p15:guide>
        <p15:guide id="17" pos="4667" userDrawn="1">
          <p15:clr>
            <a:srgbClr val="C35EA4"/>
          </p15:clr>
        </p15:guide>
        <p15:guide id="25" orient="horz" pos="216" userDrawn="1">
          <p15:clr>
            <a:srgbClr val="C35EA4"/>
          </p15:clr>
        </p15:guide>
        <p15:guide id="26" orient="horz" pos="6111" userDrawn="1">
          <p15:clr>
            <a:srgbClr val="C35EA4"/>
          </p15:clr>
        </p15:guide>
        <p15:guide id="28" pos="2448" userDrawn="1">
          <p15:clr>
            <a:srgbClr val="C35EA4"/>
          </p15:clr>
        </p15:guide>
        <p15:guide id="29" orient="horz" pos="936"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D1AF45C-D64C-5B18-66A6-B6B66908C1D1}"/>
              </a:ext>
              <a:ext uri="{C183D7F6-B498-43B3-948B-1728B52AA6E4}">
                <adec:decorative xmlns:adec="http://schemas.microsoft.com/office/drawing/2017/decorative" val="1"/>
              </a:ext>
            </a:extLst>
          </p:cNvPr>
          <p:cNvSpPr/>
          <p:nvPr/>
        </p:nvSpPr>
        <p:spPr bwMode="auto">
          <a:xfrm>
            <a:off x="3789597" y="3979724"/>
            <a:ext cx="3720053" cy="2261805"/>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293648A9-B633-40A4-6F7B-6EA1905432F4}"/>
              </a:ext>
              <a:ext uri="{C183D7F6-B498-43B3-948B-1728B52AA6E4}">
                <adec:decorative xmlns:adec="http://schemas.microsoft.com/office/drawing/2017/decorative" val="1"/>
              </a:ext>
            </a:extLst>
          </p:cNvPr>
          <p:cNvSpPr/>
          <p:nvPr/>
        </p:nvSpPr>
        <p:spPr bwMode="auto">
          <a:xfrm>
            <a:off x="3791154" y="1584064"/>
            <a:ext cx="3720053" cy="2141516"/>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95269E4C-087D-5100-27C7-872376BAF690}"/>
              </a:ext>
            </a:extLst>
          </p:cNvPr>
          <p:cNvSpPr txBox="1"/>
          <p:nvPr/>
        </p:nvSpPr>
        <p:spPr>
          <a:xfrm>
            <a:off x="267345" y="9515190"/>
            <a:ext cx="7045324" cy="264463"/>
          </a:xfrm>
          <a:prstGeom prst="rect">
            <a:avLst/>
          </a:prstGeom>
          <a:noFill/>
        </p:spPr>
        <p:txBody>
          <a:bodyPr wrap="square" lIns="365760" tIns="0" rIns="0" bIns="0" rtlCol="0" anchor="t">
            <a:noAutofit/>
          </a:bodyPr>
          <a:lstStyle/>
          <a:p>
            <a:pPr algn="ctr"/>
            <a:r>
              <a:rPr lang="en-US" sz="1400">
                <a:solidFill>
                  <a:schemeClr val="bg1"/>
                </a:solidFill>
                <a:ea typeface="+mn-lt"/>
                <a:cs typeface="+mn-lt"/>
              </a:rPr>
              <a:t>We try our best for recommendation for image sizes, however, the display of the image is highly dependent on the device and resolution. </a:t>
            </a:r>
            <a:endParaRPr lang="en-US" sz="1400">
              <a:solidFill>
                <a:schemeClr val="bg1"/>
              </a:solidFill>
              <a:cs typeface="Segoe UI"/>
            </a:endParaRPr>
          </a:p>
        </p:txBody>
      </p:sp>
      <p:sp>
        <p:nvSpPr>
          <p:cNvPr id="24" name="TextBox 23">
            <a:extLst>
              <a:ext uri="{FF2B5EF4-FFF2-40B4-BE49-F238E27FC236}">
                <a16:creationId xmlns:a16="http://schemas.microsoft.com/office/drawing/2014/main" id="{7F6B0676-A754-4C58-E096-D2D70AC81A2A}"/>
              </a:ext>
            </a:extLst>
          </p:cNvPr>
          <p:cNvSpPr txBox="1"/>
          <p:nvPr/>
        </p:nvSpPr>
        <p:spPr>
          <a:xfrm>
            <a:off x="269549" y="1468309"/>
            <a:ext cx="3459221" cy="1633291"/>
          </a:xfrm>
          <a:prstGeom prst="rect">
            <a:avLst/>
          </a:prstGeom>
          <a:noFill/>
        </p:spPr>
        <p:txBody>
          <a:bodyPr wrap="square" lIns="0" tIns="0" rIns="0" bIns="0" rtlCol="0" anchor="t">
            <a:noAutofit/>
          </a:bodyPr>
          <a:lstStyle/>
          <a:p>
            <a:pPr>
              <a:lnSpc>
                <a:spcPct val="90000"/>
              </a:lnSpc>
              <a:spcAft>
                <a:spcPts val="300"/>
              </a:spcAft>
              <a:defRPr/>
            </a:pPr>
            <a:r>
              <a:rPr lang="en-US" sz="1400">
                <a:solidFill>
                  <a:srgbClr val="39699D"/>
                </a:solidFill>
                <a:latin typeface="Segoe UI Semibold"/>
              </a:rPr>
              <a:t>Community cover photo and icon</a:t>
            </a:r>
            <a:endParaRPr lang="en-US">
              <a:ea typeface="+mn-ea"/>
              <a:cs typeface="+mn-cs"/>
            </a:endParaRPr>
          </a:p>
          <a:p>
            <a:r>
              <a:rPr lang="en-US" sz="1100">
                <a:ea typeface="+mn-lt"/>
                <a:cs typeface="+mn-lt"/>
              </a:rPr>
              <a:t>Upload a cover photo to share your community’s identity, communicate a campaign, or publicize a community event. Only community admins can update the community cover photo. </a:t>
            </a:r>
            <a:endParaRPr lang="en-US">
              <a:ea typeface="+mn-lt"/>
              <a:cs typeface="+mn-lt"/>
            </a:endParaRPr>
          </a:p>
          <a:p>
            <a:endParaRPr lang="en-US" sz="1100">
              <a:ea typeface="+mn-lt"/>
              <a:cs typeface="+mn-lt"/>
            </a:endParaRPr>
          </a:p>
          <a:p>
            <a:pPr marL="171450" indent="-171450">
              <a:buFont typeface="Arial"/>
              <a:buChar char="•"/>
            </a:pPr>
            <a:r>
              <a:rPr lang="en-US" sz="1100">
                <a:ea typeface="+mn-lt"/>
                <a:cs typeface="+mn-lt"/>
              </a:rPr>
              <a:t>The cover photo size is 1360 x 550</a:t>
            </a:r>
            <a:endParaRPr lang="en-US" sz="1750">
              <a:ea typeface="+mn-lt"/>
              <a:cs typeface="+mn-lt"/>
            </a:endParaRPr>
          </a:p>
          <a:p>
            <a:pPr marL="171450" indent="-171450">
              <a:buFont typeface="Arial"/>
              <a:buChar char="•"/>
            </a:pPr>
            <a:r>
              <a:rPr lang="en-US" sz="1100">
                <a:ea typeface="+mn-lt"/>
                <a:cs typeface="+mn-lt"/>
              </a:rPr>
              <a:t>The icon image a square logo works best it will be resized to 85 x 85. </a:t>
            </a:r>
            <a:endParaRPr lang="en-US" sz="1750">
              <a:ea typeface="+mn-lt"/>
              <a:cs typeface="+mn-lt"/>
            </a:endParaRPr>
          </a:p>
          <a:p>
            <a:endParaRPr lang="en-US" sz="1100">
              <a:ea typeface="+mn-lt"/>
              <a:cs typeface="+mn-lt"/>
            </a:endParaRPr>
          </a:p>
          <a:p>
            <a:r>
              <a:rPr lang="en-US" sz="1100" b="1">
                <a:ea typeface="+mn-lt"/>
                <a:cs typeface="+mn-lt"/>
              </a:rPr>
              <a:t>Best practice: </a:t>
            </a:r>
            <a:r>
              <a:rPr lang="en-US" sz="1100">
                <a:ea typeface="+mn-lt"/>
                <a:cs typeface="+mn-lt"/>
              </a:rPr>
              <a:t>Use something simple and recognizable because the community branding will be shown across the web and smaller on mobile devices.</a:t>
            </a:r>
            <a:endParaRPr lang="en-US" sz="1750">
              <a:ea typeface="+mn-lt"/>
              <a:cs typeface="+mn-lt"/>
            </a:endParaRPr>
          </a:p>
        </p:txBody>
      </p:sp>
      <p:sp>
        <p:nvSpPr>
          <p:cNvPr id="15" name="TextBox 14">
            <a:extLst>
              <a:ext uri="{FF2B5EF4-FFF2-40B4-BE49-F238E27FC236}">
                <a16:creationId xmlns:a16="http://schemas.microsoft.com/office/drawing/2014/main" id="{6EC40D95-0ECA-939A-71A1-C6A2A380235E}"/>
              </a:ext>
              <a:ext uri="{C183D7F6-B498-43B3-948B-1728B52AA6E4}">
                <adec:decorative xmlns:adec="http://schemas.microsoft.com/office/drawing/2017/decorative" val="1"/>
              </a:ext>
            </a:extLst>
          </p:cNvPr>
          <p:cNvSpPr txBox="1"/>
          <p:nvPr/>
        </p:nvSpPr>
        <p:spPr>
          <a:xfrm>
            <a:off x="345947" y="157305"/>
            <a:ext cx="6453198" cy="677108"/>
          </a:xfrm>
          <a:prstGeom prst="rect">
            <a:avLst/>
          </a:prstGeom>
          <a:noFill/>
        </p:spPr>
        <p:txBody>
          <a:bodyPr wrap="square" lIns="0" tIns="0" rIns="0" bIns="0" rtlCol="0">
            <a:noAutofit/>
          </a:bodyPr>
          <a:lstStyle/>
          <a:p>
            <a:pPr algn="l"/>
            <a:endParaRPr lang="en-US" sz="4000">
              <a:solidFill>
                <a:srgbClr val="FFFFFF"/>
              </a:solidFill>
              <a:latin typeface="+mj-lt"/>
            </a:endParaRPr>
          </a:p>
        </p:txBody>
      </p:sp>
      <p:sp>
        <p:nvSpPr>
          <p:cNvPr id="16" name="TextBox 15">
            <a:extLst>
              <a:ext uri="{FF2B5EF4-FFF2-40B4-BE49-F238E27FC236}">
                <a16:creationId xmlns:a16="http://schemas.microsoft.com/office/drawing/2014/main" id="{C39BBFA8-AAAC-10AC-C52D-A13F0B8DC404}"/>
              </a:ext>
            </a:extLst>
          </p:cNvPr>
          <p:cNvSpPr txBox="1"/>
          <p:nvPr/>
        </p:nvSpPr>
        <p:spPr>
          <a:xfrm>
            <a:off x="363538" y="827679"/>
            <a:ext cx="6133515" cy="276999"/>
          </a:xfrm>
          <a:prstGeom prst="rect">
            <a:avLst/>
          </a:prstGeom>
          <a:noFill/>
        </p:spPr>
        <p:txBody>
          <a:bodyPr wrap="square" lIns="0" tIns="0" rIns="0" bIns="0" rtlCol="0" anchor="t">
            <a:spAutoFit/>
          </a:bodyPr>
          <a:lstStyle/>
          <a:p>
            <a:r>
              <a:rPr lang="en-US" sz="1800">
                <a:solidFill>
                  <a:srgbClr val="FFFFFF"/>
                </a:solidFill>
              </a:rPr>
              <a:t>Recommended images &amp; sizing guide  </a:t>
            </a:r>
            <a:endParaRPr lang="en-US"/>
          </a:p>
        </p:txBody>
      </p:sp>
      <p:sp>
        <p:nvSpPr>
          <p:cNvPr id="9" name="TextBox 8">
            <a:extLst>
              <a:ext uri="{FF2B5EF4-FFF2-40B4-BE49-F238E27FC236}">
                <a16:creationId xmlns:a16="http://schemas.microsoft.com/office/drawing/2014/main" id="{9F89B028-F30C-972D-5A2A-53A892D964FF}"/>
              </a:ext>
            </a:extLst>
          </p:cNvPr>
          <p:cNvSpPr txBox="1"/>
          <p:nvPr/>
        </p:nvSpPr>
        <p:spPr>
          <a:xfrm>
            <a:off x="267349" y="4075581"/>
            <a:ext cx="3458521" cy="955077"/>
          </a:xfrm>
          <a:prstGeom prst="rect">
            <a:avLst/>
          </a:prstGeom>
          <a:noFill/>
        </p:spPr>
        <p:txBody>
          <a:bodyPr wrap="square" lIns="0" tIns="0" rIns="0" bIns="0" rtlCol="0" anchor="t">
            <a:noAutofit/>
          </a:bodyPr>
          <a:lstStyle/>
          <a:p>
            <a:pPr>
              <a:lnSpc>
                <a:spcPct val="90000"/>
              </a:lnSpc>
              <a:spcAft>
                <a:spcPts val="300"/>
              </a:spcAft>
              <a:defRPr/>
            </a:pPr>
            <a:r>
              <a:rPr lang="en-US" sz="1400" dirty="0">
                <a:solidFill>
                  <a:srgbClr val="39699D"/>
                </a:solidFill>
                <a:latin typeface="Segoe UI Semibold"/>
                <a:cs typeface="Segoe UI Semibold"/>
              </a:rPr>
              <a:t>Additional cover photos  </a:t>
            </a:r>
            <a:endParaRPr lang="en-US" dirty="0">
              <a:cs typeface="Segoe UI"/>
            </a:endParaRPr>
          </a:p>
          <a:p>
            <a:pPr>
              <a:lnSpc>
                <a:spcPct val="110000"/>
              </a:lnSpc>
              <a:spcAft>
                <a:spcPts val="1200"/>
              </a:spcAft>
            </a:pPr>
            <a:r>
              <a:rPr lang="en-US" sz="1100" b="1" dirty="0">
                <a:cs typeface="Segoe UI"/>
              </a:rPr>
              <a:t>Storyline </a:t>
            </a:r>
            <a:endParaRPr lang="en-US" sz="1100" b="1">
              <a:solidFill>
                <a:srgbClr val="000000"/>
              </a:solidFill>
              <a:cs typeface="Segoe UI"/>
            </a:endParaRPr>
          </a:p>
          <a:p>
            <a:pPr>
              <a:lnSpc>
                <a:spcPct val="110000"/>
              </a:lnSpc>
              <a:spcAft>
                <a:spcPts val="1200"/>
              </a:spcAft>
            </a:pPr>
            <a:r>
              <a:rPr lang="en-US" sz="1100" dirty="0">
                <a:solidFill>
                  <a:srgbClr val="000000"/>
                </a:solidFill>
                <a:cs typeface="Segoe UI"/>
              </a:rPr>
              <a:t>Storyline cover photo dimensions are 680 </a:t>
            </a:r>
            <a:r>
              <a:rPr lang="en-US" sz="1100" dirty="0" err="1">
                <a:solidFill>
                  <a:srgbClr val="000000"/>
                </a:solidFill>
                <a:cs typeface="Segoe UI"/>
              </a:rPr>
              <a:t>px</a:t>
            </a:r>
            <a:r>
              <a:rPr lang="en-US" sz="1100" dirty="0">
                <a:solidFill>
                  <a:srgbClr val="000000"/>
                </a:solidFill>
                <a:cs typeface="Segoe UI"/>
              </a:rPr>
              <a:t> by 275 </a:t>
            </a:r>
            <a:r>
              <a:rPr lang="en-US" sz="1100" dirty="0" err="1">
                <a:solidFill>
                  <a:srgbClr val="000000"/>
                </a:solidFill>
                <a:cs typeface="Segoe UI"/>
              </a:rPr>
              <a:t>px</a:t>
            </a:r>
            <a:r>
              <a:rPr lang="en-US" sz="1100" dirty="0">
                <a:solidFill>
                  <a:srgbClr val="000000"/>
                </a:solidFill>
                <a:cs typeface="Segoe UI"/>
              </a:rPr>
              <a:t>. The file must be 20 MBs or less and either a .</a:t>
            </a:r>
            <a:r>
              <a:rPr lang="en-US" sz="1100" dirty="0" err="1">
                <a:solidFill>
                  <a:srgbClr val="000000"/>
                </a:solidFill>
                <a:cs typeface="Segoe UI"/>
              </a:rPr>
              <a:t>png</a:t>
            </a:r>
            <a:r>
              <a:rPr lang="en-US" sz="1100" dirty="0">
                <a:solidFill>
                  <a:srgbClr val="000000"/>
                </a:solidFill>
                <a:cs typeface="Segoe UI"/>
              </a:rPr>
              <a:t>, .jpeg, or a non-animated .gif. </a:t>
            </a:r>
            <a:br>
              <a:rPr lang="en-US" sz="1100" dirty="0">
                <a:cs typeface="Segoe UI"/>
              </a:rPr>
            </a:br>
            <a:r>
              <a:rPr lang="en-US" sz="1100" dirty="0">
                <a:solidFill>
                  <a:srgbClr val="000000"/>
                </a:solidFill>
                <a:cs typeface="Segoe UI"/>
              </a:rPr>
              <a:t>A delegate can edit a storyline cover photo. </a:t>
            </a:r>
            <a:endParaRPr lang="en-US" dirty="0"/>
          </a:p>
          <a:p>
            <a:pPr>
              <a:lnSpc>
                <a:spcPct val="110000"/>
              </a:lnSpc>
              <a:spcAft>
                <a:spcPts val="1200"/>
              </a:spcAft>
            </a:pPr>
            <a:endParaRPr lang="en-US" sz="1100">
              <a:cs typeface="Segoe UI"/>
            </a:endParaRPr>
          </a:p>
          <a:p>
            <a:pPr>
              <a:lnSpc>
                <a:spcPct val="110000"/>
              </a:lnSpc>
              <a:spcAft>
                <a:spcPts val="1200"/>
              </a:spcAft>
            </a:pPr>
            <a:endParaRPr lang="en-US" sz="1100">
              <a:cs typeface="Segoe UI"/>
            </a:endParaRPr>
          </a:p>
          <a:p>
            <a:pPr>
              <a:lnSpc>
                <a:spcPct val="110000"/>
              </a:lnSpc>
              <a:spcAft>
                <a:spcPts val="1200"/>
              </a:spcAft>
            </a:pPr>
            <a:endParaRPr lang="en-US" sz="1100">
              <a:cs typeface="Segoe UI"/>
            </a:endParaRPr>
          </a:p>
        </p:txBody>
      </p:sp>
      <p:sp>
        <p:nvSpPr>
          <p:cNvPr id="2" name="Title 1">
            <a:extLst>
              <a:ext uri="{FF2B5EF4-FFF2-40B4-BE49-F238E27FC236}">
                <a16:creationId xmlns:a16="http://schemas.microsoft.com/office/drawing/2014/main" id="{49F55F5F-7FC0-3489-FF4A-CB91B4D361E0}"/>
              </a:ext>
            </a:extLst>
          </p:cNvPr>
          <p:cNvSpPr>
            <a:spLocks noGrp="1"/>
          </p:cNvSpPr>
          <p:nvPr>
            <p:ph type="title"/>
          </p:nvPr>
        </p:nvSpPr>
        <p:spPr/>
        <p:txBody>
          <a:bodyPr/>
          <a:lstStyle/>
          <a:p>
            <a:r>
              <a:rPr lang="en-US"/>
              <a:t>Viva Engage</a:t>
            </a:r>
          </a:p>
        </p:txBody>
      </p:sp>
      <p:sp>
        <p:nvSpPr>
          <p:cNvPr id="7" name="TextBox 6">
            <a:extLst>
              <a:ext uri="{FF2B5EF4-FFF2-40B4-BE49-F238E27FC236}">
                <a16:creationId xmlns:a16="http://schemas.microsoft.com/office/drawing/2014/main" id="{F40BA447-9F14-344E-46B0-B2BC695085F9}"/>
              </a:ext>
            </a:extLst>
          </p:cNvPr>
          <p:cNvSpPr txBox="1"/>
          <p:nvPr/>
        </p:nvSpPr>
        <p:spPr>
          <a:xfrm>
            <a:off x="266746" y="5584580"/>
            <a:ext cx="3522650" cy="955077"/>
          </a:xfrm>
          <a:prstGeom prst="rect">
            <a:avLst/>
          </a:prstGeom>
          <a:noFill/>
        </p:spPr>
        <p:txBody>
          <a:bodyPr wrap="square" lIns="0" tIns="0" rIns="0" bIns="0" rtlCol="0" anchor="t">
            <a:noAutofit/>
          </a:bodyPr>
          <a:lstStyle/>
          <a:p>
            <a:pPr>
              <a:lnSpc>
                <a:spcPct val="110000"/>
              </a:lnSpc>
              <a:spcAft>
                <a:spcPts val="1200"/>
              </a:spcAft>
            </a:pPr>
            <a:r>
              <a:rPr lang="en-US" sz="1100" b="1" dirty="0">
                <a:cs typeface="Segoe UI"/>
              </a:rPr>
              <a:t>Campaigns </a:t>
            </a:r>
            <a:endParaRPr lang="en-US" sz="1750" b="1" dirty="0">
              <a:cs typeface="Segoe UI"/>
            </a:endParaRPr>
          </a:p>
          <a:p>
            <a:pPr>
              <a:lnSpc>
                <a:spcPct val="110000"/>
              </a:lnSpc>
              <a:spcAft>
                <a:spcPts val="1200"/>
              </a:spcAft>
            </a:pPr>
            <a:r>
              <a:rPr lang="en-US" sz="1100" dirty="0">
                <a:ea typeface="+mn-lt"/>
                <a:cs typeface="+mn-lt"/>
              </a:rPr>
              <a:t>Campaign cover photo dimensions are 984px by 160px. </a:t>
            </a:r>
            <a:br>
              <a:rPr lang="en-US" sz="1100" dirty="0">
                <a:ea typeface="+mn-lt"/>
                <a:cs typeface="+mn-lt"/>
              </a:rPr>
            </a:br>
            <a:r>
              <a:rPr lang="en-US" sz="1100" dirty="0">
                <a:ea typeface="+mn-lt"/>
                <a:cs typeface="+mn-lt"/>
              </a:rPr>
              <a:t>The file must be 20 MBs or less and either a .</a:t>
            </a:r>
            <a:r>
              <a:rPr lang="en-US" sz="1100" err="1">
                <a:ea typeface="+mn-lt"/>
                <a:cs typeface="+mn-lt"/>
              </a:rPr>
              <a:t>png</a:t>
            </a:r>
            <a:r>
              <a:rPr lang="en-US" sz="1100" dirty="0">
                <a:ea typeface="+mn-lt"/>
                <a:cs typeface="+mn-lt"/>
              </a:rPr>
              <a:t>, .jpeg. </a:t>
            </a:r>
            <a:endParaRPr lang="en-US" dirty="0">
              <a:ea typeface="+mn-lt"/>
              <a:cs typeface="+mn-lt"/>
            </a:endParaRPr>
          </a:p>
          <a:p>
            <a:pPr>
              <a:lnSpc>
                <a:spcPct val="110000"/>
              </a:lnSpc>
              <a:spcAft>
                <a:spcPts val="1200"/>
              </a:spcAft>
            </a:pPr>
            <a:r>
              <a:rPr lang="en-US" sz="1100" dirty="0">
                <a:ea typeface="+mn-lt"/>
                <a:cs typeface="+mn-lt"/>
              </a:rPr>
              <a:t>Corporate</a:t>
            </a:r>
            <a:r>
              <a:rPr lang="en-US" sz="1100" dirty="0">
                <a:cs typeface="Segoe UI"/>
              </a:rPr>
              <a:t> Communicators can update cover photos for the network level campaigns. Community Admins can update campaigns in the community. </a:t>
            </a:r>
            <a:endParaRPr lang="en-US" sz="1750">
              <a:cs typeface="Segoe UI"/>
            </a:endParaRPr>
          </a:p>
          <a:p>
            <a:pPr>
              <a:lnSpc>
                <a:spcPct val="110000"/>
              </a:lnSpc>
              <a:spcAft>
                <a:spcPts val="1200"/>
              </a:spcAft>
            </a:pPr>
            <a:endParaRPr lang="en-US" sz="1100">
              <a:cs typeface="Segoe UI"/>
            </a:endParaRPr>
          </a:p>
          <a:p>
            <a:pPr>
              <a:lnSpc>
                <a:spcPct val="110000"/>
              </a:lnSpc>
              <a:spcAft>
                <a:spcPts val="1200"/>
              </a:spcAft>
            </a:pPr>
            <a:endParaRPr lang="en-US" sz="1100">
              <a:cs typeface="Segoe UI"/>
            </a:endParaRPr>
          </a:p>
          <a:p>
            <a:pPr>
              <a:lnSpc>
                <a:spcPct val="110000"/>
              </a:lnSpc>
              <a:spcAft>
                <a:spcPts val="1200"/>
              </a:spcAft>
            </a:pPr>
            <a:endParaRPr lang="en-US" sz="1100">
              <a:cs typeface="Segoe UI"/>
            </a:endParaRPr>
          </a:p>
          <a:p>
            <a:pPr>
              <a:lnSpc>
                <a:spcPct val="110000"/>
              </a:lnSpc>
              <a:spcAft>
                <a:spcPts val="1200"/>
              </a:spcAft>
            </a:pPr>
            <a:endParaRPr lang="en-US" sz="1100">
              <a:cs typeface="Segoe UI"/>
            </a:endParaRPr>
          </a:p>
          <a:p>
            <a:pPr>
              <a:lnSpc>
                <a:spcPct val="110000"/>
              </a:lnSpc>
              <a:spcAft>
                <a:spcPts val="1200"/>
              </a:spcAft>
            </a:pPr>
            <a:endParaRPr lang="en-US" sz="1100">
              <a:cs typeface="Segoe UI"/>
            </a:endParaRPr>
          </a:p>
          <a:p>
            <a:endParaRPr lang="en-US" sz="1100" b="1">
              <a:cs typeface="Segoe UI"/>
            </a:endParaRPr>
          </a:p>
          <a:p>
            <a:br>
              <a:rPr lang="en-US" sz="1100" b="1" dirty="0">
                <a:cs typeface="Segoe UI"/>
              </a:rPr>
            </a:br>
            <a:r>
              <a:rPr lang="en-US" sz="1100" b="1" dirty="0">
                <a:cs typeface="Segoe UI"/>
              </a:rPr>
              <a:t>Note: </a:t>
            </a:r>
            <a:r>
              <a:rPr lang="en-US" sz="1100" dirty="0">
                <a:cs typeface="Segoe UI"/>
              </a:rPr>
              <a:t>AMA cover photos cannot be edited at this time. </a:t>
            </a:r>
            <a:endParaRPr lang="en-US" sz="1750" dirty="0">
              <a:cs typeface="Segoe UI"/>
            </a:endParaRPr>
          </a:p>
          <a:p>
            <a:pPr>
              <a:lnSpc>
                <a:spcPct val="110000"/>
              </a:lnSpc>
              <a:spcAft>
                <a:spcPts val="1200"/>
              </a:spcAft>
            </a:pPr>
            <a:endParaRPr lang="en-US" sz="1100">
              <a:cs typeface="Segoe UI"/>
            </a:endParaRPr>
          </a:p>
          <a:p>
            <a:pPr>
              <a:lnSpc>
                <a:spcPct val="110000"/>
              </a:lnSpc>
              <a:spcAft>
                <a:spcPts val="1200"/>
              </a:spcAft>
            </a:pPr>
            <a:endParaRPr lang="en-US" sz="1100">
              <a:cs typeface="Segoe UI"/>
            </a:endParaRPr>
          </a:p>
        </p:txBody>
      </p:sp>
      <p:sp>
        <p:nvSpPr>
          <p:cNvPr id="8" name="Rectangle: Rounded Corners 7">
            <a:extLst>
              <a:ext uri="{FF2B5EF4-FFF2-40B4-BE49-F238E27FC236}">
                <a16:creationId xmlns:a16="http://schemas.microsoft.com/office/drawing/2014/main" id="{E98E1D4F-65BE-E1D5-FE45-7CB1004A7255}"/>
              </a:ext>
              <a:ext uri="{C183D7F6-B498-43B3-948B-1728B52AA6E4}">
                <adec:decorative xmlns:adec="http://schemas.microsoft.com/office/drawing/2017/decorative" val="1"/>
              </a:ext>
            </a:extLst>
          </p:cNvPr>
          <p:cNvSpPr/>
          <p:nvPr/>
        </p:nvSpPr>
        <p:spPr bwMode="auto">
          <a:xfrm>
            <a:off x="473099" y="7209816"/>
            <a:ext cx="6535304" cy="1857931"/>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0" name="Picture 9" descr="A person giving a presentation to a group of people&#10;&#10;Description automatically generated">
            <a:extLst>
              <a:ext uri="{FF2B5EF4-FFF2-40B4-BE49-F238E27FC236}">
                <a16:creationId xmlns:a16="http://schemas.microsoft.com/office/drawing/2014/main" id="{8B70A905-0DE2-F3AC-D5A3-2D25AC0A8700}"/>
              </a:ext>
            </a:extLst>
          </p:cNvPr>
          <p:cNvPicPr>
            <a:picLocks noChangeAspect="1"/>
          </p:cNvPicPr>
          <p:nvPr/>
        </p:nvPicPr>
        <p:blipFill>
          <a:blip r:embed="rId2"/>
          <a:stretch>
            <a:fillRect/>
          </a:stretch>
        </p:blipFill>
        <p:spPr>
          <a:xfrm>
            <a:off x="3892612" y="1641105"/>
            <a:ext cx="3536116" cy="1961748"/>
          </a:xfrm>
          <a:prstGeom prst="rect">
            <a:avLst/>
          </a:prstGeom>
        </p:spPr>
      </p:pic>
      <p:pic>
        <p:nvPicPr>
          <p:cNvPr id="12" name="Picture 11" descr="A screenshot of a road and a bridge&#10;&#10;Description automatically generated">
            <a:extLst>
              <a:ext uri="{FF2B5EF4-FFF2-40B4-BE49-F238E27FC236}">
                <a16:creationId xmlns:a16="http://schemas.microsoft.com/office/drawing/2014/main" id="{02D51360-A0FB-81D0-CC9B-EE689AD22A2B}"/>
              </a:ext>
            </a:extLst>
          </p:cNvPr>
          <p:cNvPicPr>
            <a:picLocks noChangeAspect="1"/>
          </p:cNvPicPr>
          <p:nvPr/>
        </p:nvPicPr>
        <p:blipFill rotWithShape="1">
          <a:blip r:embed="rId3"/>
          <a:srcRect l="1009" t="-1344" r="802" b="1754"/>
          <a:stretch/>
        </p:blipFill>
        <p:spPr>
          <a:xfrm>
            <a:off x="3886427" y="4072204"/>
            <a:ext cx="3542125" cy="2049693"/>
          </a:xfrm>
          <a:prstGeom prst="rect">
            <a:avLst/>
          </a:prstGeom>
        </p:spPr>
      </p:pic>
      <p:pic>
        <p:nvPicPr>
          <p:cNvPr id="13" name="Picture 12" descr="A person looking up to the side&#10;&#10;Description automatically generated">
            <a:extLst>
              <a:ext uri="{FF2B5EF4-FFF2-40B4-BE49-F238E27FC236}">
                <a16:creationId xmlns:a16="http://schemas.microsoft.com/office/drawing/2014/main" id="{5076C190-14FB-84B5-7783-D4B576B261C2}"/>
              </a:ext>
            </a:extLst>
          </p:cNvPr>
          <p:cNvPicPr>
            <a:picLocks noChangeAspect="1"/>
          </p:cNvPicPr>
          <p:nvPr/>
        </p:nvPicPr>
        <p:blipFill>
          <a:blip r:embed="rId4"/>
          <a:stretch>
            <a:fillRect/>
          </a:stretch>
        </p:blipFill>
        <p:spPr>
          <a:xfrm>
            <a:off x="531399" y="7295580"/>
            <a:ext cx="6421907" cy="1683818"/>
          </a:xfrm>
          <a:prstGeom prst="rect">
            <a:avLst/>
          </a:prstGeom>
        </p:spPr>
      </p:pic>
    </p:spTree>
    <p:extLst>
      <p:ext uri="{BB962C8B-B14F-4D97-AF65-F5344CB8AC3E}">
        <p14:creationId xmlns:p14="http://schemas.microsoft.com/office/powerpoint/2010/main" val="31877604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86E1D8F-2057-58F7-809C-5B041A7809DE}"/>
              </a:ext>
              <a:ext uri="{C183D7F6-B498-43B3-948B-1728B52AA6E4}">
                <adec:decorative xmlns:adec="http://schemas.microsoft.com/office/drawing/2017/decorative" val="1"/>
              </a:ext>
            </a:extLst>
          </p:cNvPr>
          <p:cNvSpPr/>
          <p:nvPr/>
        </p:nvSpPr>
        <p:spPr bwMode="auto">
          <a:xfrm>
            <a:off x="4417260" y="5397374"/>
            <a:ext cx="3069855" cy="2848403"/>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95269E4C-087D-5100-27C7-872376BAF690}"/>
              </a:ext>
            </a:extLst>
          </p:cNvPr>
          <p:cNvSpPr txBox="1"/>
          <p:nvPr/>
        </p:nvSpPr>
        <p:spPr>
          <a:xfrm>
            <a:off x="1942227" y="9664582"/>
            <a:ext cx="3969120" cy="264463"/>
          </a:xfrm>
          <a:prstGeom prst="rect">
            <a:avLst/>
          </a:prstGeom>
          <a:noFill/>
        </p:spPr>
        <p:txBody>
          <a:bodyPr wrap="square" lIns="365760" tIns="0" rIns="0" bIns="0" rtlCol="0" anchor="t">
            <a:noAutofit/>
          </a:bodyPr>
          <a:lstStyle/>
          <a:p>
            <a:r>
              <a:rPr lang="en-US" sz="1600">
                <a:solidFill>
                  <a:schemeClr val="bg1"/>
                </a:solidFill>
                <a:latin typeface="+mj-lt"/>
              </a:rPr>
              <a:t>Start using Copilot with Engage!</a:t>
            </a:r>
          </a:p>
        </p:txBody>
      </p:sp>
      <p:sp>
        <p:nvSpPr>
          <p:cNvPr id="24" name="TextBox 23">
            <a:extLst>
              <a:ext uri="{FF2B5EF4-FFF2-40B4-BE49-F238E27FC236}">
                <a16:creationId xmlns:a16="http://schemas.microsoft.com/office/drawing/2014/main" id="{7F6B0676-A754-4C58-E096-D2D70AC81A2A}"/>
              </a:ext>
            </a:extLst>
          </p:cNvPr>
          <p:cNvSpPr txBox="1"/>
          <p:nvPr/>
        </p:nvSpPr>
        <p:spPr>
          <a:xfrm>
            <a:off x="251908" y="1484993"/>
            <a:ext cx="3557618" cy="4736783"/>
          </a:xfrm>
          <a:prstGeom prst="rect">
            <a:avLst/>
          </a:prstGeom>
          <a:noFill/>
        </p:spPr>
        <p:txBody>
          <a:bodyPr wrap="square" lIns="0" tIns="0" rIns="0" bIns="0" rtlCol="0" anchor="t">
            <a:noAutofit/>
          </a:bodyPr>
          <a:lstStyle/>
          <a:p>
            <a:pPr>
              <a:lnSpc>
                <a:spcPct val="90000"/>
              </a:lnSpc>
              <a:spcAft>
                <a:spcPts val="300"/>
              </a:spcAft>
              <a:defRPr/>
            </a:pPr>
            <a:r>
              <a:rPr lang="en-US" sz="1400" dirty="0">
                <a:solidFill>
                  <a:srgbClr val="39699D"/>
                </a:solidFill>
                <a:latin typeface="Segoe UI Semibold"/>
              </a:rPr>
              <a:t>Conversations </a:t>
            </a:r>
            <a:endParaRPr lang="en-US" dirty="0"/>
          </a:p>
          <a:p>
            <a:pPr fontAlgn="base"/>
            <a:r>
              <a:rPr lang="en-US" sz="1100" b="0" i="0" dirty="0">
                <a:solidFill>
                  <a:srgbClr val="000000"/>
                </a:solidFill>
                <a:effectLst/>
                <a:latin typeface="Segoe UI"/>
                <a:cs typeface="Segoe UI"/>
              </a:rPr>
              <a:t>​</a:t>
            </a:r>
            <a:r>
              <a:rPr lang="en-US" sz="1100" dirty="0">
                <a:ea typeface="+mn-lt"/>
                <a:cs typeface="+mn-lt"/>
              </a:rPr>
              <a:t>Try to keep posts short to medium length, 1–2 sentences per paragraph as post people tend </a:t>
            </a:r>
            <a:r>
              <a:rPr lang="en-US" sz="1100" b="0" i="0" dirty="0">
                <a:effectLst/>
                <a:ea typeface="+mn-lt"/>
                <a:cs typeface="+mn-lt"/>
              </a:rPr>
              <a:t>to </a:t>
            </a:r>
            <a:r>
              <a:rPr lang="en-US" sz="1100" dirty="0">
                <a:ea typeface="+mn-lt"/>
                <a:cs typeface="+mn-lt"/>
              </a:rPr>
              <a:t>scan. Viva Engage posts have a 10,000-character limit</a:t>
            </a:r>
            <a:r>
              <a:rPr lang="en-US" sz="1100" b="0" i="0" dirty="0">
                <a:effectLst/>
                <a:ea typeface="+mn-lt"/>
                <a:cs typeface="+mn-lt"/>
              </a:rPr>
              <a:t>.</a:t>
            </a:r>
            <a:r>
              <a:rPr lang="en-US" sz="1100" dirty="0">
                <a:ea typeface="+mn-lt"/>
                <a:cs typeface="+mn-lt"/>
              </a:rPr>
              <a:t> </a:t>
            </a:r>
          </a:p>
          <a:p>
            <a:br>
              <a:rPr lang="en-US" sz="1100" dirty="0">
                <a:ea typeface="+mn-lt"/>
                <a:cs typeface="+mn-lt"/>
              </a:rPr>
            </a:br>
            <a:r>
              <a:rPr lang="en-US" sz="1100" dirty="0">
                <a:ea typeface="+mn-lt"/>
                <a:cs typeface="+mn-lt"/>
              </a:rPr>
              <a:t>For longer form posts, try using Articles! </a:t>
            </a:r>
            <a:br>
              <a:rPr lang="en-US" sz="1100" dirty="0">
                <a:ea typeface="+mn-lt"/>
                <a:cs typeface="+mn-lt"/>
              </a:rPr>
            </a:br>
            <a:endParaRPr lang="en-US" sz="1100" b="0" i="0">
              <a:effectLst/>
              <a:ea typeface="+mn-lt"/>
              <a:cs typeface="+mn-lt"/>
            </a:endParaRPr>
          </a:p>
          <a:p>
            <a:r>
              <a:rPr lang="en-US" sz="1100" b="1" dirty="0">
                <a:latin typeface="Segoe UI"/>
                <a:cs typeface="Segoe UI"/>
              </a:rPr>
              <a:t>Files - </a:t>
            </a:r>
            <a:r>
              <a:rPr lang="en-US" sz="1100" dirty="0">
                <a:latin typeface="Segoe UI"/>
                <a:cs typeface="Segoe UI"/>
              </a:rPr>
              <a:t>You can attach pdf files, image files, video files, Microsoft Office files, and more. Each post can have a maximum of 100 files.</a:t>
            </a:r>
            <a:endParaRPr lang="en-US" dirty="0"/>
          </a:p>
          <a:p>
            <a:endParaRPr lang="en-US" sz="1100">
              <a:latin typeface="Segoe UI"/>
              <a:cs typeface="Segoe UI"/>
            </a:endParaRPr>
          </a:p>
          <a:p>
            <a:r>
              <a:rPr lang="en-US" sz="1100" b="1" dirty="0">
                <a:latin typeface="Segoe UI"/>
                <a:cs typeface="Segoe UI"/>
              </a:rPr>
              <a:t>Media centric posts</a:t>
            </a:r>
            <a:r>
              <a:rPr lang="en-US" sz="1100" dirty="0">
                <a:latin typeface="Segoe UI"/>
                <a:cs typeface="Segoe UI"/>
              </a:rPr>
              <a:t> (both i</a:t>
            </a:r>
            <a:r>
              <a:rPr lang="en-US" sz="1100" dirty="0">
                <a:solidFill>
                  <a:srgbClr val="11100F"/>
                </a:solidFill>
                <a:latin typeface="Segoe UI"/>
                <a:cs typeface="Segoe UI"/>
              </a:rPr>
              <a:t>mages and videos) have a 452px height in web and 274px height in Android and iOS. When you upload an image or video, you'll be prompted for how you want it to display in the feed.</a:t>
            </a:r>
            <a:endParaRPr lang="en-US" sz="1100" dirty="0">
              <a:latin typeface="Segoe UI"/>
              <a:cs typeface="Segoe UI"/>
            </a:endParaRPr>
          </a:p>
          <a:p>
            <a:endParaRPr lang="en-US" sz="1100" b="1" dirty="0">
              <a:latin typeface="Segoe UI"/>
              <a:cs typeface="Segoe UI"/>
            </a:endParaRPr>
          </a:p>
          <a:p>
            <a:r>
              <a:rPr lang="en-US" sz="1100" b="1" dirty="0">
                <a:latin typeface="Segoe UI"/>
                <a:cs typeface="Segoe UI"/>
              </a:rPr>
              <a:t>Images - </a:t>
            </a:r>
            <a:r>
              <a:rPr lang="en-US" sz="1100" dirty="0">
                <a:ea typeface="+mn-lt"/>
                <a:cs typeface="+mn-lt"/>
              </a:rPr>
              <a:t>You can upload 50+ photos at a time. The images you upload should be less than 5,000 x 5,000 pixels to maintain image quality. </a:t>
            </a:r>
            <a:br>
              <a:rPr lang="en-US" sz="1100" dirty="0">
                <a:ea typeface="+mn-lt"/>
                <a:cs typeface="+mn-lt"/>
              </a:rPr>
            </a:br>
            <a:r>
              <a:rPr lang="en-US" sz="1100" dirty="0">
                <a:ea typeface="+mn-lt"/>
                <a:cs typeface="+mn-lt"/>
              </a:rPr>
              <a:t>⚠️The maximum image size is 10 MB</a:t>
            </a:r>
            <a:endParaRPr lang="en-US" sz="1100" b="1" dirty="0">
              <a:latin typeface="Segoe UI"/>
              <a:cs typeface="Segoe UI"/>
            </a:endParaRPr>
          </a:p>
          <a:p>
            <a:endParaRPr lang="en-US" sz="1100">
              <a:latin typeface="Segoe UI"/>
              <a:cs typeface="Segoe UI"/>
            </a:endParaRPr>
          </a:p>
          <a:p>
            <a:r>
              <a:rPr lang="en-US" sz="1100" b="1" dirty="0">
                <a:latin typeface="Segoe UI"/>
                <a:cs typeface="Segoe UI"/>
              </a:rPr>
              <a:t>Videos - </a:t>
            </a:r>
            <a:r>
              <a:rPr lang="en-US" sz="1100" dirty="0">
                <a:solidFill>
                  <a:srgbClr val="000000"/>
                </a:solidFill>
                <a:ea typeface="+mn-lt"/>
                <a:cs typeface="+mn-lt"/>
              </a:rPr>
              <a:t>Supported file types for watching the video inline: .</a:t>
            </a:r>
            <a:r>
              <a:rPr lang="en-US" sz="1100" dirty="0" err="1">
                <a:solidFill>
                  <a:srgbClr val="000000"/>
                </a:solidFill>
                <a:ea typeface="+mn-lt"/>
                <a:cs typeface="+mn-lt"/>
              </a:rPr>
              <a:t>wmv</a:t>
            </a:r>
            <a:r>
              <a:rPr lang="en-US" sz="1100" dirty="0">
                <a:solidFill>
                  <a:srgbClr val="000000"/>
                </a:solidFill>
                <a:ea typeface="+mn-lt"/>
                <a:cs typeface="+mn-lt"/>
              </a:rPr>
              <a:t>, .</a:t>
            </a:r>
            <a:r>
              <a:rPr lang="en-US" sz="1100" dirty="0" err="1">
                <a:solidFill>
                  <a:srgbClr val="000000"/>
                </a:solidFill>
                <a:ea typeface="+mn-lt"/>
                <a:cs typeface="+mn-lt"/>
              </a:rPr>
              <a:t>avi</a:t>
            </a:r>
            <a:r>
              <a:rPr lang="en-US" sz="1100" dirty="0">
                <a:solidFill>
                  <a:srgbClr val="000000"/>
                </a:solidFill>
                <a:ea typeface="+mn-lt"/>
                <a:cs typeface="+mn-lt"/>
              </a:rPr>
              <a:t>, .mpeg, .3gp, .</a:t>
            </a:r>
            <a:r>
              <a:rPr lang="en-US" sz="1100" dirty="0" err="1">
                <a:solidFill>
                  <a:srgbClr val="000000"/>
                </a:solidFill>
                <a:ea typeface="+mn-lt"/>
                <a:cs typeface="+mn-lt"/>
              </a:rPr>
              <a:t>flv</a:t>
            </a:r>
            <a:r>
              <a:rPr lang="en-US" sz="1100" dirty="0">
                <a:solidFill>
                  <a:srgbClr val="000000"/>
                </a:solidFill>
                <a:ea typeface="+mn-lt"/>
                <a:cs typeface="+mn-lt"/>
              </a:rPr>
              <a:t>, .mov, .mp4, .mpg, .</a:t>
            </a:r>
            <a:r>
              <a:rPr lang="en-US" sz="1100" dirty="0" err="1">
                <a:solidFill>
                  <a:srgbClr val="000000"/>
                </a:solidFill>
                <a:ea typeface="+mn-lt"/>
                <a:cs typeface="+mn-lt"/>
              </a:rPr>
              <a:t>ogm</a:t>
            </a:r>
            <a:r>
              <a:rPr lang="en-US" sz="1100" dirty="0">
                <a:solidFill>
                  <a:srgbClr val="000000"/>
                </a:solidFill>
                <a:ea typeface="+mn-lt"/>
                <a:cs typeface="+mn-lt"/>
              </a:rPr>
              <a:t>, .</a:t>
            </a:r>
            <a:r>
              <a:rPr lang="en-US" sz="1100" dirty="0" err="1">
                <a:solidFill>
                  <a:srgbClr val="000000"/>
                </a:solidFill>
                <a:ea typeface="+mn-lt"/>
                <a:cs typeface="+mn-lt"/>
              </a:rPr>
              <a:t>mkv</a:t>
            </a:r>
            <a:r>
              <a:rPr lang="en-US" sz="1100" dirty="0">
                <a:solidFill>
                  <a:srgbClr val="000000"/>
                </a:solidFill>
                <a:ea typeface="+mn-lt"/>
                <a:cs typeface="+mn-lt"/>
              </a:rPr>
              <a:t>, .</a:t>
            </a:r>
            <a:r>
              <a:rPr lang="en-US" sz="1100" dirty="0" err="1">
                <a:solidFill>
                  <a:srgbClr val="000000"/>
                </a:solidFill>
                <a:ea typeface="+mn-lt"/>
                <a:cs typeface="+mn-lt"/>
              </a:rPr>
              <a:t>ogv</a:t>
            </a:r>
            <a:r>
              <a:rPr lang="en-US" sz="1100" dirty="0">
                <a:solidFill>
                  <a:srgbClr val="000000"/>
                </a:solidFill>
                <a:ea typeface="+mn-lt"/>
                <a:cs typeface="+mn-lt"/>
              </a:rPr>
              <a:t>, and .</a:t>
            </a:r>
            <a:r>
              <a:rPr lang="en-US" sz="1100" dirty="0" err="1">
                <a:solidFill>
                  <a:srgbClr val="000000"/>
                </a:solidFill>
                <a:ea typeface="+mn-lt"/>
                <a:cs typeface="+mn-lt"/>
              </a:rPr>
              <a:t>ogg</a:t>
            </a:r>
            <a:r>
              <a:rPr lang="en-US" sz="1100" dirty="0">
                <a:solidFill>
                  <a:srgbClr val="000000"/>
                </a:solidFill>
                <a:ea typeface="+mn-lt"/>
                <a:cs typeface="+mn-lt"/>
              </a:rPr>
              <a:t>, </a:t>
            </a:r>
            <a:r>
              <a:rPr lang="en-US" sz="1100" dirty="0">
                <a:ea typeface="+mn-lt"/>
                <a:cs typeface="+mn-lt"/>
              </a:rPr>
              <a:t>: .</a:t>
            </a:r>
            <a:r>
              <a:rPr lang="en-US" sz="1100" dirty="0" err="1">
                <a:ea typeface="+mn-lt"/>
                <a:cs typeface="+mn-lt"/>
              </a:rPr>
              <a:t>wmv</a:t>
            </a:r>
            <a:r>
              <a:rPr lang="en-US" sz="1100" dirty="0">
                <a:ea typeface="+mn-lt"/>
                <a:cs typeface="+mn-lt"/>
              </a:rPr>
              <a:t>, .</a:t>
            </a:r>
            <a:r>
              <a:rPr lang="en-US" sz="1100" dirty="0" err="1">
                <a:ea typeface="+mn-lt"/>
                <a:cs typeface="+mn-lt"/>
              </a:rPr>
              <a:t>avi</a:t>
            </a:r>
            <a:r>
              <a:rPr lang="en-US" sz="1100" dirty="0">
                <a:ea typeface="+mn-lt"/>
                <a:cs typeface="+mn-lt"/>
              </a:rPr>
              <a:t>, .mpeg, .3gp, .</a:t>
            </a:r>
            <a:r>
              <a:rPr lang="en-US" sz="1100" dirty="0" err="1">
                <a:ea typeface="+mn-lt"/>
                <a:cs typeface="+mn-lt"/>
              </a:rPr>
              <a:t>flv</a:t>
            </a:r>
            <a:r>
              <a:rPr lang="en-US" sz="1100" dirty="0">
                <a:ea typeface="+mn-lt"/>
                <a:cs typeface="+mn-lt"/>
              </a:rPr>
              <a:t>, .mov, .mp4, .mpg, .</a:t>
            </a:r>
            <a:r>
              <a:rPr lang="en-US" sz="1100" dirty="0" err="1">
                <a:ea typeface="+mn-lt"/>
                <a:cs typeface="+mn-lt"/>
              </a:rPr>
              <a:t>ogm</a:t>
            </a:r>
            <a:r>
              <a:rPr lang="en-US" sz="1100" dirty="0">
                <a:ea typeface="+mn-lt"/>
                <a:cs typeface="+mn-lt"/>
              </a:rPr>
              <a:t>, .</a:t>
            </a:r>
            <a:r>
              <a:rPr lang="en-US" sz="1100" dirty="0" err="1">
                <a:ea typeface="+mn-lt"/>
                <a:cs typeface="+mn-lt"/>
              </a:rPr>
              <a:t>mkv</a:t>
            </a:r>
            <a:r>
              <a:rPr lang="en-US" sz="1100" dirty="0">
                <a:ea typeface="+mn-lt"/>
                <a:cs typeface="+mn-lt"/>
              </a:rPr>
              <a:t>, .</a:t>
            </a:r>
            <a:r>
              <a:rPr lang="en-US" sz="1100" dirty="0" err="1">
                <a:ea typeface="+mn-lt"/>
                <a:cs typeface="+mn-lt"/>
              </a:rPr>
              <a:t>ogv</a:t>
            </a:r>
            <a:r>
              <a:rPr lang="en-US" sz="1100" dirty="0">
                <a:ea typeface="+mn-lt"/>
                <a:cs typeface="+mn-lt"/>
              </a:rPr>
              <a:t>, and .</a:t>
            </a:r>
            <a:r>
              <a:rPr lang="en-US" sz="1100" dirty="0" err="1">
                <a:ea typeface="+mn-lt"/>
                <a:cs typeface="+mn-lt"/>
              </a:rPr>
              <a:t>ogg</a:t>
            </a:r>
            <a:r>
              <a:rPr lang="en-US" sz="1100" dirty="0">
                <a:ea typeface="+mn-lt"/>
                <a:cs typeface="+mn-lt"/>
              </a:rPr>
              <a:t>. </a:t>
            </a:r>
            <a:br>
              <a:rPr lang="en-US" sz="1100" dirty="0">
                <a:ea typeface="+mn-lt"/>
                <a:cs typeface="+mn-lt"/>
              </a:rPr>
            </a:br>
            <a:r>
              <a:rPr lang="en-US" sz="1100" dirty="0">
                <a:ea typeface="+mn-lt"/>
                <a:cs typeface="+mn-lt"/>
              </a:rPr>
              <a:t>⚠️The maximum video size is 10 MB. </a:t>
            </a:r>
            <a:endParaRPr lang="en-US" sz="1100" dirty="0">
              <a:latin typeface="Segoe UI"/>
              <a:cs typeface="Segoe UI"/>
            </a:endParaRPr>
          </a:p>
          <a:p>
            <a:endParaRPr lang="en-US" sz="1100" b="1">
              <a:latin typeface="Segoe UI" panose="020B0502040204020203" pitchFamily="34" charset="0"/>
              <a:cs typeface="Segoe UI"/>
            </a:endParaRPr>
          </a:p>
          <a:p>
            <a:endParaRPr lang="en-US" sz="1100">
              <a:solidFill>
                <a:srgbClr val="11100F"/>
              </a:solidFill>
              <a:latin typeface="Segoe UI"/>
              <a:cs typeface="Segoe UI"/>
            </a:endParaRPr>
          </a:p>
        </p:txBody>
      </p:sp>
      <p:sp>
        <p:nvSpPr>
          <p:cNvPr id="15" name="TextBox 14">
            <a:extLst>
              <a:ext uri="{FF2B5EF4-FFF2-40B4-BE49-F238E27FC236}">
                <a16:creationId xmlns:a16="http://schemas.microsoft.com/office/drawing/2014/main" id="{6EC40D95-0ECA-939A-71A1-C6A2A380235E}"/>
              </a:ext>
              <a:ext uri="{C183D7F6-B498-43B3-948B-1728B52AA6E4}">
                <adec:decorative xmlns:adec="http://schemas.microsoft.com/office/drawing/2017/decorative" val="1"/>
              </a:ext>
            </a:extLst>
          </p:cNvPr>
          <p:cNvSpPr txBox="1"/>
          <p:nvPr/>
        </p:nvSpPr>
        <p:spPr>
          <a:xfrm>
            <a:off x="345947" y="157305"/>
            <a:ext cx="6453198" cy="677108"/>
          </a:xfrm>
          <a:prstGeom prst="rect">
            <a:avLst/>
          </a:prstGeom>
          <a:noFill/>
        </p:spPr>
        <p:txBody>
          <a:bodyPr wrap="square" lIns="0" tIns="0" rIns="0" bIns="0" rtlCol="0">
            <a:noAutofit/>
          </a:bodyPr>
          <a:lstStyle/>
          <a:p>
            <a:pPr algn="l"/>
            <a:endParaRPr lang="en-US" sz="4000">
              <a:solidFill>
                <a:srgbClr val="FFFFFF"/>
              </a:solidFill>
              <a:latin typeface="+mj-lt"/>
            </a:endParaRPr>
          </a:p>
        </p:txBody>
      </p:sp>
      <p:sp>
        <p:nvSpPr>
          <p:cNvPr id="2" name="Title 1">
            <a:extLst>
              <a:ext uri="{FF2B5EF4-FFF2-40B4-BE49-F238E27FC236}">
                <a16:creationId xmlns:a16="http://schemas.microsoft.com/office/drawing/2014/main" id="{49F55F5F-7FC0-3489-FF4A-CB91B4D361E0}"/>
              </a:ext>
            </a:extLst>
          </p:cNvPr>
          <p:cNvSpPr>
            <a:spLocks noGrp="1"/>
          </p:cNvSpPr>
          <p:nvPr>
            <p:ph type="title"/>
          </p:nvPr>
        </p:nvSpPr>
        <p:spPr/>
        <p:txBody>
          <a:bodyPr/>
          <a:lstStyle/>
          <a:p>
            <a:r>
              <a:rPr lang="en-US">
                <a:cs typeface="Segoe UI"/>
              </a:rPr>
              <a:t>Viva Engage</a:t>
            </a:r>
          </a:p>
        </p:txBody>
      </p:sp>
      <p:sp>
        <p:nvSpPr>
          <p:cNvPr id="11" name="Rectangle: Rounded Corners 10">
            <a:extLst>
              <a:ext uri="{FF2B5EF4-FFF2-40B4-BE49-F238E27FC236}">
                <a16:creationId xmlns:a16="http://schemas.microsoft.com/office/drawing/2014/main" id="{293648A9-B633-40A4-6F7B-6EA1905432F4}"/>
              </a:ext>
              <a:ext uri="{C183D7F6-B498-43B3-948B-1728B52AA6E4}">
                <adec:decorative xmlns:adec="http://schemas.microsoft.com/office/drawing/2017/decorative" val="1"/>
              </a:ext>
            </a:extLst>
          </p:cNvPr>
          <p:cNvSpPr/>
          <p:nvPr/>
        </p:nvSpPr>
        <p:spPr bwMode="auto">
          <a:xfrm>
            <a:off x="251601" y="7320106"/>
            <a:ext cx="4031251" cy="2059150"/>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03642317-77CF-5FF8-3408-5B1DF600CD63}"/>
              </a:ext>
            </a:extLst>
          </p:cNvPr>
          <p:cNvSpPr txBox="1"/>
          <p:nvPr/>
        </p:nvSpPr>
        <p:spPr>
          <a:xfrm>
            <a:off x="363538" y="827679"/>
            <a:ext cx="6133515" cy="276999"/>
          </a:xfrm>
          <a:prstGeom prst="rect">
            <a:avLst/>
          </a:prstGeom>
          <a:noFill/>
        </p:spPr>
        <p:txBody>
          <a:bodyPr wrap="square" lIns="0" tIns="0" rIns="0" bIns="0" rtlCol="0" anchor="t">
            <a:spAutoFit/>
          </a:bodyPr>
          <a:lstStyle/>
          <a:p>
            <a:r>
              <a:rPr lang="en-US" sz="1800">
                <a:solidFill>
                  <a:srgbClr val="FFFFFF"/>
                </a:solidFill>
              </a:rPr>
              <a:t>Recommended images &amp; sizing guide conversations </a:t>
            </a:r>
            <a:endParaRPr lang="en-US"/>
          </a:p>
        </p:txBody>
      </p:sp>
      <p:pic>
        <p:nvPicPr>
          <p:cNvPr id="13" name="Picture 12" descr="A close up of a glass&#10;&#10;Description automatically generated">
            <a:extLst>
              <a:ext uri="{FF2B5EF4-FFF2-40B4-BE49-F238E27FC236}">
                <a16:creationId xmlns:a16="http://schemas.microsoft.com/office/drawing/2014/main" id="{338B9FE3-5616-B55B-F6A1-2937746FA89F}"/>
              </a:ext>
            </a:extLst>
          </p:cNvPr>
          <p:cNvPicPr>
            <a:picLocks noChangeAspect="1"/>
          </p:cNvPicPr>
          <p:nvPr/>
        </p:nvPicPr>
        <p:blipFill>
          <a:blip r:embed="rId2"/>
          <a:stretch>
            <a:fillRect/>
          </a:stretch>
        </p:blipFill>
        <p:spPr>
          <a:xfrm>
            <a:off x="342756" y="7403739"/>
            <a:ext cx="3831108" cy="1883849"/>
          </a:xfrm>
          <a:prstGeom prst="rect">
            <a:avLst/>
          </a:prstGeom>
        </p:spPr>
      </p:pic>
      <p:pic>
        <p:nvPicPr>
          <p:cNvPr id="14" name="Picture 13" descr="A child in a red graduation gown and cap&#10;&#10;Description automatically generated">
            <a:extLst>
              <a:ext uri="{FF2B5EF4-FFF2-40B4-BE49-F238E27FC236}">
                <a16:creationId xmlns:a16="http://schemas.microsoft.com/office/drawing/2014/main" id="{8D1E45EB-787B-471C-C60E-8799CFE73B72}"/>
              </a:ext>
            </a:extLst>
          </p:cNvPr>
          <p:cNvPicPr>
            <a:picLocks noChangeAspect="1"/>
          </p:cNvPicPr>
          <p:nvPr/>
        </p:nvPicPr>
        <p:blipFill rotWithShape="1">
          <a:blip r:embed="rId3"/>
          <a:srcRect l="6780" t="3711" r="2260" b="2009"/>
          <a:stretch/>
        </p:blipFill>
        <p:spPr>
          <a:xfrm>
            <a:off x="4539271" y="5472438"/>
            <a:ext cx="2853782" cy="2686818"/>
          </a:xfrm>
          <a:prstGeom prst="rect">
            <a:avLst/>
          </a:prstGeom>
        </p:spPr>
      </p:pic>
      <p:sp>
        <p:nvSpPr>
          <p:cNvPr id="18" name="Rectangle: Rounded Corners 17">
            <a:extLst>
              <a:ext uri="{FF2B5EF4-FFF2-40B4-BE49-F238E27FC236}">
                <a16:creationId xmlns:a16="http://schemas.microsoft.com/office/drawing/2014/main" id="{614A59A9-5230-4476-D3CA-0E485B599C51}"/>
              </a:ext>
              <a:ext uri="{C183D7F6-B498-43B3-948B-1728B52AA6E4}">
                <adec:decorative xmlns:adec="http://schemas.microsoft.com/office/drawing/2017/decorative" val="1"/>
              </a:ext>
            </a:extLst>
          </p:cNvPr>
          <p:cNvSpPr/>
          <p:nvPr/>
        </p:nvSpPr>
        <p:spPr bwMode="auto">
          <a:xfrm>
            <a:off x="4018062" y="1377598"/>
            <a:ext cx="3482789" cy="3820886"/>
          </a:xfrm>
          <a:prstGeom prst="roundRect">
            <a:avLst>
              <a:gd name="adj" fmla="val 2622"/>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D40BF0BA-BC5B-8C56-95A0-DE0966A0633F}"/>
              </a:ext>
            </a:extLst>
          </p:cNvPr>
          <p:cNvSpPr txBox="1"/>
          <p:nvPr/>
        </p:nvSpPr>
        <p:spPr>
          <a:xfrm>
            <a:off x="347968" y="6686710"/>
            <a:ext cx="3216720" cy="911758"/>
          </a:xfrm>
          <a:prstGeom prst="rect">
            <a:avLst/>
          </a:prstGeom>
          <a:noFill/>
        </p:spPr>
        <p:txBody>
          <a:bodyPr wrap="square" lIns="0" tIns="0" rIns="0" bIns="0" rtlCol="0" anchor="t">
            <a:noAutofit/>
          </a:bodyPr>
          <a:lstStyle/>
          <a:p>
            <a:pPr>
              <a:lnSpc>
                <a:spcPct val="90000"/>
              </a:lnSpc>
              <a:spcAft>
                <a:spcPts val="300"/>
              </a:spcAft>
              <a:defRPr/>
            </a:pPr>
            <a:r>
              <a:rPr lang="en-US" sz="1400" dirty="0">
                <a:solidFill>
                  <a:srgbClr val="39699D"/>
                </a:solidFill>
                <a:latin typeface="Segoe UI Semibold"/>
              </a:rPr>
              <a:t>Long form posts </a:t>
            </a:r>
            <a:endParaRPr lang="en-US" dirty="0"/>
          </a:p>
          <a:p>
            <a:r>
              <a:rPr lang="en-US" sz="1100" dirty="0">
                <a:latin typeface="Segoe UI"/>
                <a:cs typeface="Segoe UI"/>
              </a:rPr>
              <a:t>Articles allow you to add a header image </a:t>
            </a:r>
            <a:r>
              <a:rPr lang="en-US" sz="1100" dirty="0">
                <a:solidFill>
                  <a:srgbClr val="000000"/>
                </a:solidFill>
                <a:latin typeface="Segoe UI"/>
                <a:cs typeface="Segoe UI"/>
              </a:rPr>
              <a:t>is recommended </a:t>
            </a:r>
            <a:r>
              <a:rPr lang="en-US" sz="1100" dirty="0">
                <a:solidFill>
                  <a:srgbClr val="11100F"/>
                </a:solidFill>
                <a:latin typeface="Segoe UI"/>
                <a:cs typeface="Segoe UI"/>
              </a:rPr>
              <a:t>1000 </a:t>
            </a:r>
            <a:r>
              <a:rPr lang="en-US" sz="1100" dirty="0" err="1">
                <a:solidFill>
                  <a:srgbClr val="11100F"/>
                </a:solidFill>
                <a:latin typeface="Segoe UI"/>
                <a:cs typeface="Segoe UI"/>
              </a:rPr>
              <a:t>px</a:t>
            </a:r>
            <a:r>
              <a:rPr lang="en-US" sz="1100" dirty="0">
                <a:solidFill>
                  <a:srgbClr val="11100F"/>
                </a:solidFill>
                <a:latin typeface="Segoe UI"/>
                <a:cs typeface="Segoe UI"/>
              </a:rPr>
              <a:t> by 200px. </a:t>
            </a:r>
            <a:endParaRPr lang="en-US" dirty="0"/>
          </a:p>
          <a:p>
            <a:endParaRPr lang="en-US" sz="1100">
              <a:solidFill>
                <a:srgbClr val="11100F"/>
              </a:solidFill>
              <a:latin typeface="Segoe UI"/>
              <a:cs typeface="Segoe UI"/>
            </a:endParaRPr>
          </a:p>
          <a:p>
            <a:endParaRPr lang="en-US" sz="1100">
              <a:solidFill>
                <a:srgbClr val="11100F"/>
              </a:solidFill>
              <a:latin typeface="Segoe UI"/>
              <a:cs typeface="Segoe UI"/>
            </a:endParaRPr>
          </a:p>
        </p:txBody>
      </p:sp>
      <p:pic>
        <p:nvPicPr>
          <p:cNvPr id="3" name="Picture 2" descr="A screenshot of a person smiling&#10;&#10;Description automatically generated">
            <a:extLst>
              <a:ext uri="{FF2B5EF4-FFF2-40B4-BE49-F238E27FC236}">
                <a16:creationId xmlns:a16="http://schemas.microsoft.com/office/drawing/2014/main" id="{EF653238-6667-CA1F-9EC6-E8CC97DF5364}"/>
              </a:ext>
            </a:extLst>
          </p:cNvPr>
          <p:cNvPicPr>
            <a:picLocks noChangeAspect="1"/>
          </p:cNvPicPr>
          <p:nvPr/>
        </p:nvPicPr>
        <p:blipFill>
          <a:blip r:embed="rId4"/>
          <a:stretch>
            <a:fillRect/>
          </a:stretch>
        </p:blipFill>
        <p:spPr>
          <a:xfrm>
            <a:off x="4118764" y="1441207"/>
            <a:ext cx="3275525" cy="3656895"/>
          </a:xfrm>
          <a:prstGeom prst="rect">
            <a:avLst/>
          </a:prstGeom>
          <a:ln>
            <a:solidFill>
              <a:schemeClr val="bg1">
                <a:lumMod val="85000"/>
              </a:schemeClr>
            </a:solidFill>
          </a:ln>
        </p:spPr>
      </p:pic>
    </p:spTree>
    <p:extLst>
      <p:ext uri="{BB962C8B-B14F-4D97-AF65-F5344CB8AC3E}">
        <p14:creationId xmlns:p14="http://schemas.microsoft.com/office/powerpoint/2010/main" val="3857984666"/>
      </p:ext>
    </p:extLst>
  </p:cSld>
  <p:clrMapOvr>
    <a:masterClrMapping/>
  </p:clrMapOvr>
  <p:transition>
    <p:fade/>
  </p:transition>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3" ma:contentTypeDescription="Create a new document." ma:contentTypeScope="" ma:versionID="e628928af78351c6669b331fd2191397">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3e32cc212a5dbaa1dc1bf008f2657902"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71bdab7-0865-40b1-8ee5-2d89c7c5dfdb">
      <Terms xmlns="http://schemas.microsoft.com/office/infopath/2007/PartnerControls"/>
    </lcf76f155ced4ddcb4097134ff3c332f>
    <TaxCatchAll xmlns="230e9df3-be65-4c73-a93b-d1236ebd677e" xsi:nil="true"/>
    <MediaServiceKeyPoints xmlns="c71bdab7-0865-40b1-8ee5-2d89c7c5dfdb" xsi:nil="true"/>
    <SharedWithUsers xmlns="08163df0-2e4c-4a5d-85aa-1de43dcddd76">
      <UserInfo>
        <DisplayName>Jasminder Thind</DisplayName>
        <AccountId>25245</AccountId>
        <AccountType/>
      </UserInfo>
    </SharedWithUsers>
  </documentManagement>
</p:properties>
</file>

<file path=customXml/itemProps1.xml><?xml version="1.0" encoding="utf-8"?>
<ds:datastoreItem xmlns:ds="http://schemas.openxmlformats.org/officeDocument/2006/customXml" ds:itemID="{255DA8D1-901F-44AF-84BA-463033553732}">
  <ds:schemaRefs>
    <ds:schemaRef ds:uri="08163df0-2e4c-4a5d-85aa-1de43dcddd76"/>
    <ds:schemaRef ds:uri="230e9df3-be65-4c73-a93b-d1236ebd677e"/>
    <ds:schemaRef ds:uri="c71bdab7-0865-40b1-8ee5-2d89c7c5df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08163df0-2e4c-4a5d-85aa-1de43dcddd76"/>
    <ds:schemaRef ds:uri="230e9df3-be65-4c73-a93b-d1236ebd677e"/>
    <ds:schemaRef ds:uri="c71bdab7-0865-40b1-8ee5-2d89c7c5df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Microsoft_Viva_PowerPoint_template</Template>
  <Application>Microsoft Office PowerPoint</Application>
  <PresentationFormat>Custom</PresentationFormat>
  <Slides>2</Slides>
  <Notes>0</Notes>
  <HiddenSlides>0</HiddenSlide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Microsoft Viva Template</vt:lpstr>
      <vt:lpstr>Viva Engage</vt:lpstr>
      <vt:lpstr>Viva Engage</vt:lpstr>
    </vt:vector>
  </TitlesOfParts>
  <Manager>&lt;Comms manager name here&gt;</Manager>
  <Company>Relecloud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Shane O'Sullivan</dc:creator>
  <cp:keywords>Microsoft Viva</cp:keywords>
  <dc:description/>
  <cp:revision>111</cp:revision>
  <dcterms:created xsi:type="dcterms:W3CDTF">2022-08-09T16:39:30Z</dcterms:created>
  <dcterms:modified xsi:type="dcterms:W3CDTF">2024-06-27T16:59:01Z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0x0101003185AA8983AFF044B15CFFE6B905BDF4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ies>
</file>